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2" r:id="rId2"/>
    <p:sldId id="260" r:id="rId3"/>
    <p:sldId id="273" r:id="rId4"/>
    <p:sldId id="274" r:id="rId5"/>
    <p:sldId id="275" r:id="rId6"/>
    <p:sldId id="276" r:id="rId7"/>
    <p:sldId id="277" r:id="rId8"/>
    <p:sldId id="278" r:id="rId9"/>
    <p:sldId id="280" r:id="rId10"/>
    <p:sldId id="281" r:id="rId11"/>
    <p:sldId id="28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14" autoAdjust="0"/>
    <p:restoredTop sz="94660"/>
  </p:normalViewPr>
  <p:slideViewPr>
    <p:cSldViewPr>
      <p:cViewPr varScale="1">
        <p:scale>
          <a:sx n="101" d="100"/>
          <a:sy n="101" d="100"/>
        </p:scale>
        <p:origin x="-8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74B683-562B-43F3-AE69-D09880EE48DE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A569AC-32EF-420D-90C1-7898FCEC70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58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69AC-32EF-420D-90C1-7898FCEC700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69AC-32EF-420D-90C1-7898FCEC700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69AC-32EF-420D-90C1-7898FCEC7005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69AC-32EF-420D-90C1-7898FCEC700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69AC-32EF-420D-90C1-7898FCEC700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69AC-32EF-420D-90C1-7898FCEC700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69AC-32EF-420D-90C1-7898FCEC700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69AC-32EF-420D-90C1-7898FCEC700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69AC-32EF-420D-90C1-7898FCEC700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69AC-32EF-420D-90C1-7898FCEC700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69AC-32EF-420D-90C1-7898FCEC7005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A20F9-D3B7-4511-81C7-7DD6296F7180}" type="datetimeFigureOut">
              <a:rPr lang="en-US" smtClean="0"/>
              <a:pPr/>
              <a:t>7/18/12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B3DD-5D60-4292-AFD0-CE51DAE0C0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81000" y="838200"/>
            <a:ext cx="8305800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UTGeophysicsLogoP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6172200"/>
            <a:ext cx="3882448" cy="568163"/>
          </a:xfrm>
          <a:prstGeom prst="rect">
            <a:avLst/>
          </a:prstGeom>
          <a:ln>
            <a:solidFill>
              <a:srgbClr val="FF9900"/>
            </a:solidFill>
          </a:ln>
        </p:spPr>
      </p:pic>
      <p:sp>
        <p:nvSpPr>
          <p:cNvPr id="30" name="TextBox 29"/>
          <p:cNvSpPr txBox="1"/>
          <p:nvPr/>
        </p:nvSpPr>
        <p:spPr>
          <a:xfrm>
            <a:off x="228600" y="1295400"/>
            <a:ext cx="8610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Brief overview of a near-surface geophysics course project utilizing Google Earth  </a:t>
            </a:r>
          </a:p>
          <a:p>
            <a:endParaRPr lang="en-US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Most of the material can be found at either:</a:t>
            </a:r>
          </a:p>
          <a:p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>
                <a:solidFill>
                  <a:srgbClr val="FFFFFF"/>
                </a:solidFill>
              </a:rPr>
              <a:t>C.M. Williams, G.S. Baker, and B.A. </a:t>
            </a:r>
            <a:r>
              <a:rPr lang="en-US" dirty="0" smtClean="0">
                <a:solidFill>
                  <a:srgbClr val="FFFFFF"/>
                </a:solidFill>
              </a:rPr>
              <a:t>Ault, 2012, </a:t>
            </a:r>
            <a:r>
              <a:rPr lang="en-US" u="sng" dirty="0" smtClean="0">
                <a:solidFill>
                  <a:srgbClr val="FFFFFF"/>
                </a:solidFill>
              </a:rPr>
              <a:t>Enhancing </a:t>
            </a:r>
            <a:r>
              <a:rPr lang="en-US" u="sng" dirty="0">
                <a:solidFill>
                  <a:srgbClr val="FFFFFF"/>
                </a:solidFill>
              </a:rPr>
              <a:t>usability of near-surface geophysical data in archaeological surveys via Google </a:t>
            </a:r>
            <a:r>
              <a:rPr lang="en-US" u="sng" dirty="0" smtClean="0">
                <a:solidFill>
                  <a:srgbClr val="FFFFFF"/>
                </a:solidFill>
              </a:rPr>
              <a:t>Earth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i="1" dirty="0" smtClean="0">
                <a:solidFill>
                  <a:srgbClr val="FFFFFF"/>
                </a:solidFill>
              </a:rPr>
              <a:t>in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Steven J. </a:t>
            </a:r>
            <a:r>
              <a:rPr lang="en-US" dirty="0" err="1">
                <a:solidFill>
                  <a:srgbClr val="FFFFFF"/>
                </a:solidFill>
              </a:rPr>
              <a:t>Whitmeyer</a:t>
            </a:r>
            <a:r>
              <a:rPr lang="en-US" dirty="0">
                <a:solidFill>
                  <a:srgbClr val="FFFFFF"/>
                </a:solidFill>
              </a:rPr>
              <a:t>, John E. Bailey, Declan G. De </a:t>
            </a:r>
            <a:r>
              <a:rPr lang="en-US" dirty="0" smtClean="0">
                <a:solidFill>
                  <a:srgbClr val="FFFFFF"/>
                </a:solidFill>
              </a:rPr>
              <a:t>Pa</a:t>
            </a:r>
            <a:r>
              <a:rPr lang="en-US" dirty="0">
                <a:solidFill>
                  <a:srgbClr val="FFFFFF"/>
                </a:solidFill>
              </a:rPr>
              <a:t>, Google Earth and Virtual Visualizations in Geoscience Education and </a:t>
            </a:r>
            <a:r>
              <a:rPr lang="en-US" dirty="0" smtClean="0">
                <a:solidFill>
                  <a:srgbClr val="FFFFFF"/>
                </a:solidFill>
              </a:rPr>
              <a:t>Research, GSA </a:t>
            </a:r>
            <a:r>
              <a:rPr lang="en-US" dirty="0">
                <a:solidFill>
                  <a:srgbClr val="FFFFFF"/>
                </a:solidFill>
              </a:rPr>
              <a:t>Special Paper </a:t>
            </a:r>
            <a:r>
              <a:rPr lang="en-US" dirty="0" smtClean="0">
                <a:solidFill>
                  <a:srgbClr val="FFFFFF"/>
                </a:solidFill>
              </a:rPr>
              <a:t>492.</a:t>
            </a:r>
          </a:p>
          <a:p>
            <a:endParaRPr lang="en-US" dirty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M.E. Carr and G.S. Baker, in revision, </a:t>
            </a:r>
            <a:r>
              <a:rPr lang="en-US" u="sng" dirty="0" smtClean="0">
                <a:solidFill>
                  <a:srgbClr val="FFFFFF"/>
                </a:solidFill>
              </a:rPr>
              <a:t>A </a:t>
            </a:r>
            <a:r>
              <a:rPr lang="en-US" u="sng" dirty="0">
                <a:solidFill>
                  <a:srgbClr val="FFFFFF"/>
                </a:solidFill>
              </a:rPr>
              <a:t>Framework for Building Quantitative Skills and Field Experience in Near-Surface Geophysics by Incorporating Multiple Techniques and Instructional </a:t>
            </a:r>
            <a:r>
              <a:rPr lang="en-US" u="sng" dirty="0" smtClean="0">
                <a:solidFill>
                  <a:srgbClr val="FFFFFF"/>
                </a:solidFill>
              </a:rPr>
              <a:t>Methods</a:t>
            </a:r>
            <a:r>
              <a:rPr lang="en-US" dirty="0" smtClean="0">
                <a:solidFill>
                  <a:srgbClr val="FFFFFF"/>
                </a:solidFill>
              </a:rPr>
              <a:t>, Journal of Geoscience Education.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200" y="238780"/>
            <a:ext cx="89968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Integrating Google Earth and Near-Surface Geophysical Data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146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 bldLvl="5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81000" y="838200"/>
            <a:ext cx="8305800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UTGeophysicsLogoP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117637"/>
            <a:ext cx="3882448" cy="568163"/>
          </a:xfrm>
          <a:prstGeom prst="rect">
            <a:avLst/>
          </a:prstGeom>
          <a:ln>
            <a:solidFill>
              <a:srgbClr val="FF99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81000" y="224135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Final Project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82813"/>
            <a:ext cx="8839200" cy="591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059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81000" y="838200"/>
            <a:ext cx="8305800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UTGeophysicsLogoP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117637"/>
            <a:ext cx="3882448" cy="568163"/>
          </a:xfrm>
          <a:prstGeom prst="rect">
            <a:avLst/>
          </a:prstGeom>
          <a:ln>
            <a:solidFill>
              <a:srgbClr val="FF99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81000" y="224135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Final Project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990600"/>
            <a:ext cx="8763000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Skills (hopefully!):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Basic understanding of magnetic, electrical, GPR, and seismic techniques as applied to near-surface problems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Basic ability to understand processing steps of </a:t>
            </a:r>
            <a:r>
              <a:rPr lang="en-US" dirty="0">
                <a:solidFill>
                  <a:srgbClr val="FFFFFF"/>
                </a:solidFill>
              </a:rPr>
              <a:t>magnetic, electrical, GPR, and </a:t>
            </a:r>
            <a:r>
              <a:rPr lang="en-US" dirty="0" smtClean="0">
                <a:solidFill>
                  <a:srgbClr val="FFFFFF"/>
                </a:solidFill>
              </a:rPr>
              <a:t>seismic data</a:t>
            </a:r>
          </a:p>
          <a:p>
            <a:r>
              <a:rPr lang="en-US" dirty="0">
                <a:solidFill>
                  <a:srgbClr val="FFFFFF"/>
                </a:solidFill>
              </a:rPr>
              <a:t>M</a:t>
            </a:r>
            <a:r>
              <a:rPr lang="en-US" dirty="0" smtClean="0">
                <a:solidFill>
                  <a:srgbClr val="FFFFFF"/>
                </a:solidFill>
              </a:rPr>
              <a:t>ake basic interpretations of geophysical data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Be able to import and manipulate geophysical data in Google Earth</a:t>
            </a:r>
          </a:p>
          <a:p>
            <a:endParaRPr lang="en-US" dirty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Learning Outcomes (hopefully!):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Target(s) should determine techniques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Correctly </a:t>
            </a:r>
            <a:r>
              <a:rPr lang="en-US" dirty="0" err="1" smtClean="0">
                <a:solidFill>
                  <a:srgbClr val="FFFFFF"/>
                </a:solidFill>
              </a:rPr>
              <a:t>geolocating</a:t>
            </a:r>
            <a:r>
              <a:rPr lang="en-US" dirty="0" smtClean="0">
                <a:solidFill>
                  <a:srgbClr val="FFFFFF"/>
                </a:solidFill>
              </a:rPr>
              <a:t> geophysical data is critically dependent on good field skills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Physics behind geophysical techniques is fairly basic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For straightforward problems, one can successfully use geophysics without being an expert AS LONG AS one is aware of where/when possible pitfalls exist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Doing a good job up front (i.e., on analysis of individual datasets) really helps with integration, and thus discrimination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It is nerve racking to have to put target discrimination in a report/table—to have to come up with real answers and put your name on the line</a:t>
            </a:r>
          </a:p>
        </p:txBody>
      </p:sp>
    </p:spTree>
    <p:extLst>
      <p:ext uri="{BB962C8B-B14F-4D97-AF65-F5344CB8AC3E}">
        <p14:creationId xmlns:p14="http://schemas.microsoft.com/office/powerpoint/2010/main" val="3245169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bldLvl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81000" y="838200"/>
            <a:ext cx="8305800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UTGeophysicsLogoP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117637"/>
            <a:ext cx="3882448" cy="568163"/>
          </a:xfrm>
          <a:prstGeom prst="rect">
            <a:avLst/>
          </a:prstGeom>
          <a:ln>
            <a:solidFill>
              <a:srgbClr val="FF99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81000" y="224135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NSG and Google Earth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52400" y="1219200"/>
            <a:ext cx="4114800" cy="4832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Course Details:</a:t>
            </a:r>
          </a:p>
          <a:p>
            <a:endParaRPr lang="en-US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</a:rPr>
              <a:t>TINGS:  Tennessee Intensive Near-Surface Geophysics Study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1600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</a:rPr>
              <a:t>Taught during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</a:rPr>
              <a:t>UT’s “</a:t>
            </a:r>
            <a:r>
              <a:rPr lang="en-US" sz="1600" dirty="0" err="1" smtClean="0">
                <a:solidFill>
                  <a:schemeClr val="bg1">
                    <a:lumMod val="95000"/>
                  </a:schemeClr>
                </a:solidFill>
              </a:rPr>
              <a:t>Miniterm</a:t>
            </a:r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</a:rPr>
              <a:t>”—a May-</a:t>
            </a:r>
            <a:r>
              <a:rPr lang="en-US" sz="1600" dirty="0" err="1" smtClean="0">
                <a:solidFill>
                  <a:schemeClr val="bg1">
                    <a:lumMod val="95000"/>
                  </a:schemeClr>
                </a:solidFill>
              </a:rPr>
              <a:t>mester</a:t>
            </a:r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</a:rPr>
              <a:t> where students take one course over a month-long period</a:t>
            </a:r>
          </a:p>
          <a:p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</a:rPr>
              <a:t>No prerequisites—though permission of the instructor is required</a:t>
            </a:r>
          </a:p>
          <a:p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</a:rPr>
              <a:t> M-F, 9-5, 18 days</a:t>
            </a:r>
          </a:p>
          <a:p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</a:rPr>
              <a:t>2008 (16 ), 2010 (19), 2011 (18)</a:t>
            </a:r>
          </a:p>
          <a:p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</a:rPr>
              <a:t>Juniors, Seniors, 1</a:t>
            </a:r>
            <a:r>
              <a:rPr lang="en-US" sz="1600" baseline="30000" dirty="0" smtClean="0">
                <a:solidFill>
                  <a:schemeClr val="bg1">
                    <a:lumMod val="95000"/>
                  </a:schemeClr>
                </a:solidFill>
              </a:rPr>
              <a:t>st</a:t>
            </a:r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</a:rPr>
              <a:t>-year Grad students</a:t>
            </a:r>
          </a:p>
          <a:p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</a:rPr>
              <a:t>From Geology, Ag, Engineering, Anthropology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400" y="1905000"/>
            <a:ext cx="4699000" cy="35292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81000" y="838200"/>
            <a:ext cx="8305800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UTGeophysicsLogoP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117637"/>
            <a:ext cx="3882448" cy="568163"/>
          </a:xfrm>
          <a:prstGeom prst="rect">
            <a:avLst/>
          </a:prstGeom>
          <a:ln>
            <a:solidFill>
              <a:srgbClr val="FF99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81000" y="224135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NSG and Google Earth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52400" y="914400"/>
            <a:ext cx="411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</a:rPr>
              <a:t>The </a:t>
            </a:r>
            <a:r>
              <a:rPr lang="en-US" sz="1600" dirty="0">
                <a:solidFill>
                  <a:srgbClr val="FFFFFF"/>
                </a:solidFill>
              </a:rPr>
              <a:t>objective of the TINGS program is to provide participants with a basic working knowledge of various near-surface geophysical techniques.  This knowledge can be used as a basis for future research, as job training, and/or to form professional connections. </a:t>
            </a:r>
            <a:endParaRPr lang="en-US" sz="1600" dirty="0" smtClean="0">
              <a:solidFill>
                <a:srgbClr val="FFFF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1060" y="1524000"/>
            <a:ext cx="4915968" cy="4495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401" y="2590801"/>
            <a:ext cx="39624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</a:rPr>
              <a:t>Hardware Industry Partners:</a:t>
            </a:r>
          </a:p>
          <a:p>
            <a:pPr lvl="1"/>
            <a:r>
              <a:rPr lang="en-US" sz="1200" dirty="0">
                <a:solidFill>
                  <a:srgbClr val="FFFFFF"/>
                </a:solidFill>
              </a:rPr>
              <a:t>AGI (electrical resistivity/IP)</a:t>
            </a:r>
          </a:p>
          <a:p>
            <a:pPr lvl="1"/>
            <a:r>
              <a:rPr lang="en-US" sz="1200" dirty="0">
                <a:solidFill>
                  <a:srgbClr val="FFFFFF"/>
                </a:solidFill>
              </a:rPr>
              <a:t>Geometrics (seismic, magnetics, </a:t>
            </a:r>
            <a:r>
              <a:rPr lang="en-US" sz="1200" dirty="0" err="1">
                <a:solidFill>
                  <a:srgbClr val="FFFFFF"/>
                </a:solidFill>
              </a:rPr>
              <a:t>capacitively</a:t>
            </a:r>
            <a:r>
              <a:rPr lang="en-US" sz="1200" dirty="0">
                <a:solidFill>
                  <a:srgbClr val="FFFFFF"/>
                </a:solidFill>
              </a:rPr>
              <a:t>-coupled resistivity)</a:t>
            </a:r>
          </a:p>
          <a:p>
            <a:pPr lvl="1"/>
            <a:r>
              <a:rPr lang="en-US" sz="1200" dirty="0" err="1">
                <a:solidFill>
                  <a:srgbClr val="FFFFFF"/>
                </a:solidFill>
              </a:rPr>
              <a:t>Geonics</a:t>
            </a:r>
            <a:r>
              <a:rPr lang="en-US" sz="1200" dirty="0">
                <a:solidFill>
                  <a:srgbClr val="FFFFFF"/>
                </a:solidFill>
              </a:rPr>
              <a:t> (ground conductivity, electromagnetics)</a:t>
            </a:r>
          </a:p>
          <a:p>
            <a:pPr lvl="1"/>
            <a:r>
              <a:rPr lang="en-US" sz="1200" dirty="0">
                <a:solidFill>
                  <a:srgbClr val="FFFFFF"/>
                </a:solidFill>
              </a:rPr>
              <a:t>PELA (spontaneous potential)</a:t>
            </a:r>
          </a:p>
          <a:p>
            <a:pPr lvl="1"/>
            <a:r>
              <a:rPr lang="en-US" sz="1200" dirty="0">
                <a:solidFill>
                  <a:srgbClr val="FFFFFF"/>
                </a:solidFill>
              </a:rPr>
              <a:t>Sensors &amp; Software (ground-penetrating radar)</a:t>
            </a:r>
          </a:p>
          <a:p>
            <a:endParaRPr lang="en-US" sz="1400" dirty="0">
              <a:solidFill>
                <a:srgbClr val="FFFFFF"/>
              </a:solidFill>
            </a:endParaRPr>
          </a:p>
          <a:p>
            <a:r>
              <a:rPr lang="en-US" sz="1400" dirty="0">
                <a:solidFill>
                  <a:srgbClr val="FFFFFF"/>
                </a:solidFill>
              </a:rPr>
              <a:t>Software Industry Partners:</a:t>
            </a:r>
          </a:p>
          <a:p>
            <a:pPr lvl="1"/>
            <a:r>
              <a:rPr lang="en-US" sz="1200" dirty="0">
                <a:solidFill>
                  <a:srgbClr val="FFFFFF"/>
                </a:solidFill>
              </a:rPr>
              <a:t>AGI (resistivity inversion)</a:t>
            </a:r>
          </a:p>
          <a:p>
            <a:pPr lvl="1"/>
            <a:r>
              <a:rPr lang="en-US" sz="1200" dirty="0" err="1">
                <a:solidFill>
                  <a:srgbClr val="FFFFFF"/>
                </a:solidFill>
              </a:rPr>
              <a:t>Geosoft</a:t>
            </a:r>
            <a:r>
              <a:rPr lang="en-US" sz="1200" dirty="0">
                <a:solidFill>
                  <a:srgbClr val="FFFFFF"/>
                </a:solidFill>
              </a:rPr>
              <a:t> (spatial data display)</a:t>
            </a:r>
          </a:p>
          <a:p>
            <a:pPr lvl="1"/>
            <a:r>
              <a:rPr lang="en-US" sz="1200" dirty="0">
                <a:solidFill>
                  <a:srgbClr val="FFFFFF"/>
                </a:solidFill>
              </a:rPr>
              <a:t>Kansas Geological Survey (surface wave analysis)</a:t>
            </a:r>
          </a:p>
          <a:p>
            <a:pPr lvl="1"/>
            <a:r>
              <a:rPr lang="en-US" sz="1200" dirty="0">
                <a:solidFill>
                  <a:srgbClr val="FFFFFF"/>
                </a:solidFill>
              </a:rPr>
              <a:t>Parallel Geoscience Corp (seismic reflection processing)</a:t>
            </a:r>
          </a:p>
          <a:p>
            <a:endParaRPr lang="en-US" sz="1400" dirty="0">
              <a:solidFill>
                <a:srgbClr val="FFFFFF"/>
              </a:solidFill>
            </a:endParaRPr>
          </a:p>
          <a:p>
            <a:r>
              <a:rPr lang="en-US" sz="1400" dirty="0">
                <a:solidFill>
                  <a:srgbClr val="FFFFFF"/>
                </a:solidFill>
              </a:rPr>
              <a:t> Additional Sponsors:</a:t>
            </a:r>
          </a:p>
          <a:p>
            <a:pPr lvl="1"/>
            <a:r>
              <a:rPr lang="en-US" sz="1200" dirty="0">
                <a:solidFill>
                  <a:srgbClr val="FFFFFF"/>
                </a:solidFill>
              </a:rPr>
              <a:t>EEGS (Environmental &amp; Engineering Geophysical Society)</a:t>
            </a:r>
          </a:p>
          <a:p>
            <a:pPr lvl="1"/>
            <a:r>
              <a:rPr lang="en-US" sz="1200" dirty="0">
                <a:solidFill>
                  <a:srgbClr val="FFFFFF"/>
                </a:solidFill>
              </a:rPr>
              <a:t>Univ. of Tennessee (Knoxville, Tennessee</a:t>
            </a:r>
            <a:r>
              <a:rPr lang="en-US" sz="1200" dirty="0" smtClean="0">
                <a:solidFill>
                  <a:srgbClr val="FFFFFF"/>
                </a:solidFill>
              </a:rPr>
              <a:t>)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398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81000" y="838200"/>
            <a:ext cx="8305800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UTGeophysicsLogoP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117637"/>
            <a:ext cx="3882448" cy="568163"/>
          </a:xfrm>
          <a:prstGeom prst="rect">
            <a:avLst/>
          </a:prstGeom>
          <a:ln>
            <a:solidFill>
              <a:srgbClr val="FF99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81000" y="224135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NSG and Google Earth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7200" y="1143000"/>
            <a:ext cx="373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</a:rPr>
              <a:t>A single site is used, that has multiple buried targets (1998), and the end goal is for students to (a) detect and then (b) discriminate the targets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667000"/>
            <a:ext cx="3988816" cy="29958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95800" y="1371600"/>
            <a:ext cx="44196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Vertical </a:t>
            </a:r>
            <a:r>
              <a:rPr lang="en-US" sz="1400" dirty="0">
                <a:solidFill>
                  <a:srgbClr val="FFFFFF"/>
                </a:solidFill>
              </a:rPr>
              <a:t>55 gal drum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Horizontal </a:t>
            </a:r>
            <a:r>
              <a:rPr lang="en-US" sz="1400" dirty="0">
                <a:solidFill>
                  <a:srgbClr val="FFFFFF"/>
                </a:solidFill>
              </a:rPr>
              <a:t>55 gal drum, N-S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Horizontal </a:t>
            </a:r>
            <a:r>
              <a:rPr lang="en-US" sz="1400" dirty="0">
                <a:solidFill>
                  <a:srgbClr val="FFFFFF"/>
                </a:solidFill>
              </a:rPr>
              <a:t>55 gal drum, N-S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Horizontal </a:t>
            </a:r>
            <a:r>
              <a:rPr lang="en-US" sz="1400" dirty="0">
                <a:solidFill>
                  <a:srgbClr val="FFFFFF"/>
                </a:solidFill>
              </a:rPr>
              <a:t>55 gal drum, E-W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Steel </a:t>
            </a:r>
            <a:r>
              <a:rPr lang="en-US" sz="1400" dirty="0">
                <a:solidFill>
                  <a:srgbClr val="FFFFFF"/>
                </a:solidFill>
              </a:rPr>
              <a:t>scrap, 3 pcs 3-4 feet long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Vertical </a:t>
            </a:r>
            <a:r>
              <a:rPr lang="en-US" sz="1400" dirty="0">
                <a:solidFill>
                  <a:srgbClr val="FFFFFF"/>
                </a:solidFill>
              </a:rPr>
              <a:t>55 gal drum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Plastic </a:t>
            </a:r>
            <a:r>
              <a:rPr lang="en-US" sz="1400" dirty="0">
                <a:solidFill>
                  <a:srgbClr val="FFFFFF"/>
                </a:solidFill>
              </a:rPr>
              <a:t>55 gal drum, freshwater and gravel filled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Vertical </a:t>
            </a:r>
            <a:r>
              <a:rPr lang="en-US" sz="1400" dirty="0">
                <a:solidFill>
                  <a:srgbClr val="FFFFFF"/>
                </a:solidFill>
              </a:rPr>
              <a:t>55 gal drum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Plastic </a:t>
            </a:r>
            <a:r>
              <a:rPr lang="en-US" sz="1400" dirty="0">
                <a:solidFill>
                  <a:srgbClr val="FFFFFF"/>
                </a:solidFill>
              </a:rPr>
              <a:t>55 gal drum, saltwater and gravel filled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Iron </a:t>
            </a:r>
            <a:r>
              <a:rPr lang="en-US" sz="1400" dirty="0">
                <a:solidFill>
                  <a:srgbClr val="FFFFFF"/>
                </a:solidFill>
              </a:rPr>
              <a:t>pipe, 3" diameter, 42" long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2 </a:t>
            </a:r>
            <a:r>
              <a:rPr lang="en-US" sz="1400" dirty="0">
                <a:solidFill>
                  <a:srgbClr val="FFFFFF"/>
                </a:solidFill>
              </a:rPr>
              <a:t>pcs </a:t>
            </a:r>
            <a:r>
              <a:rPr lang="en-US" sz="1400" dirty="0" err="1">
                <a:solidFill>
                  <a:srgbClr val="FFFFFF"/>
                </a:solidFill>
              </a:rPr>
              <a:t>styrofoam</a:t>
            </a:r>
            <a:r>
              <a:rPr lang="en-US" sz="1400" dirty="0">
                <a:solidFill>
                  <a:srgbClr val="FFFFFF"/>
                </a:solidFill>
              </a:rPr>
              <a:t>, 9'x2'x4", dipping N45E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Cement </a:t>
            </a:r>
            <a:r>
              <a:rPr lang="en-US" sz="1400" dirty="0">
                <a:solidFill>
                  <a:srgbClr val="FFFFFF"/>
                </a:solidFill>
              </a:rPr>
              <a:t>blocks, 1.5 cu feet pea gravel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Aluminum </a:t>
            </a:r>
            <a:r>
              <a:rPr lang="en-US" sz="1400" dirty="0">
                <a:solidFill>
                  <a:srgbClr val="FFFFFF"/>
                </a:solidFill>
              </a:rPr>
              <a:t>gutter; 5 pcs, 6.5-8 feet long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Coil </a:t>
            </a:r>
            <a:r>
              <a:rPr lang="en-US" sz="1400" dirty="0">
                <a:solidFill>
                  <a:srgbClr val="FFFFFF"/>
                </a:solidFill>
              </a:rPr>
              <a:t>of 12/3 copper wire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Solid </a:t>
            </a:r>
            <a:r>
              <a:rPr lang="en-US" sz="1400" dirty="0">
                <a:solidFill>
                  <a:srgbClr val="FFFFFF"/>
                </a:solidFill>
              </a:rPr>
              <a:t>iron rod, ~41" long, 1" diameter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Iron </a:t>
            </a:r>
            <a:r>
              <a:rPr lang="en-US" sz="1400" dirty="0">
                <a:solidFill>
                  <a:srgbClr val="FFFFFF"/>
                </a:solidFill>
              </a:rPr>
              <a:t>Pipe, 4" diameter, 80"? </a:t>
            </a:r>
            <a:r>
              <a:rPr lang="en-US" sz="1400" dirty="0" smtClean="0">
                <a:solidFill>
                  <a:srgbClr val="FFFFFF"/>
                </a:solidFill>
              </a:rPr>
              <a:t>Long</a:t>
            </a:r>
            <a:endParaRPr lang="en-US" sz="1400" dirty="0">
              <a:solidFill>
                <a:srgbClr val="FFFFFF"/>
              </a:solidFill>
            </a:endParaRPr>
          </a:p>
          <a:p>
            <a:r>
              <a:rPr lang="en-US" sz="1400" dirty="0" smtClean="0">
                <a:solidFill>
                  <a:srgbClr val="FFFFFF"/>
                </a:solidFill>
              </a:rPr>
              <a:t>Two </a:t>
            </a:r>
            <a:r>
              <a:rPr lang="en-US" sz="1400" dirty="0">
                <a:solidFill>
                  <a:srgbClr val="FFFFFF"/>
                </a:solidFill>
              </a:rPr>
              <a:t>vertical drums, 33" center to center along N-S line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Iron </a:t>
            </a:r>
            <a:r>
              <a:rPr lang="en-US" sz="1400" dirty="0">
                <a:solidFill>
                  <a:srgbClr val="FFFFFF"/>
                </a:solidFill>
              </a:rPr>
              <a:t>Pipe, 4" diameter, 64" long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Two </a:t>
            </a:r>
            <a:r>
              <a:rPr lang="en-US" sz="1400" dirty="0">
                <a:solidFill>
                  <a:srgbClr val="FFFFFF"/>
                </a:solidFill>
              </a:rPr>
              <a:t>horizontal drums, 19" separation end to end, N-</a:t>
            </a:r>
            <a:r>
              <a:rPr lang="en-US" sz="1400" dirty="0" smtClean="0">
                <a:solidFill>
                  <a:srgbClr val="FFFFFF"/>
                </a:solidFill>
              </a:rPr>
              <a:t>S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Styrofoam </a:t>
            </a:r>
            <a:r>
              <a:rPr lang="en-US" sz="1400" dirty="0">
                <a:solidFill>
                  <a:srgbClr val="FFFFFF"/>
                </a:solidFill>
              </a:rPr>
              <a:t>block, 1 yard cube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2 </a:t>
            </a:r>
            <a:r>
              <a:rPr lang="en-US" sz="1400" dirty="0">
                <a:solidFill>
                  <a:srgbClr val="FFFFFF"/>
                </a:solidFill>
              </a:rPr>
              <a:t>pcs galvanized pipe, 5.5 and 8 feet long</a:t>
            </a:r>
          </a:p>
          <a:p>
            <a:endParaRPr lang="en-US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75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81000" y="838200"/>
            <a:ext cx="8305800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UTGeophysicsLogoP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117637"/>
            <a:ext cx="3882448" cy="568163"/>
          </a:xfrm>
          <a:prstGeom prst="rect">
            <a:avLst/>
          </a:prstGeom>
          <a:ln>
            <a:solidFill>
              <a:srgbClr val="FF99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81000" y="224135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NSG and Google Earth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1828800"/>
            <a:ext cx="4940300" cy="48223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1000" y="1143000"/>
            <a:ext cx="373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</a:rPr>
              <a:t>A single site is used, that has multiple buried targets (1998), and the end goal is for students to (a) detect and then (b) discriminate the targets</a:t>
            </a:r>
          </a:p>
        </p:txBody>
      </p:sp>
    </p:spTree>
    <p:extLst>
      <p:ext uri="{BB962C8B-B14F-4D97-AF65-F5344CB8AC3E}">
        <p14:creationId xmlns:p14="http://schemas.microsoft.com/office/powerpoint/2010/main" val="3316475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81000" y="838200"/>
            <a:ext cx="8305800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UTGeophysicsLogoP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117637"/>
            <a:ext cx="3882448" cy="568163"/>
          </a:xfrm>
          <a:prstGeom prst="rect">
            <a:avLst/>
          </a:prstGeom>
          <a:ln>
            <a:solidFill>
              <a:srgbClr val="FF99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81000" y="224135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NSG and Google Earth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1143000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</a:rPr>
              <a:t>Ground conductivity (EM-31)</a:t>
            </a:r>
          </a:p>
        </p:txBody>
      </p:sp>
      <p:sp>
        <p:nvSpPr>
          <p:cNvPr id="3" name="Rectangle 2"/>
          <p:cNvSpPr/>
          <p:nvPr/>
        </p:nvSpPr>
        <p:spPr>
          <a:xfrm>
            <a:off x="1905000" y="1752600"/>
            <a:ext cx="6781800" cy="48006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8345" y="1905000"/>
            <a:ext cx="6612255" cy="45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569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81000" y="838200"/>
            <a:ext cx="8305800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UTGeophysicsLogoP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117637"/>
            <a:ext cx="3882448" cy="568163"/>
          </a:xfrm>
          <a:prstGeom prst="rect">
            <a:avLst/>
          </a:prstGeom>
          <a:ln>
            <a:solidFill>
              <a:srgbClr val="FF99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81000" y="224135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NSG and Google Earth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1143000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</a:rPr>
              <a:t>Ground Penetrating Radar (GPR)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838200" y="2209800"/>
            <a:ext cx="7848600" cy="3886200"/>
            <a:chOff x="1905000" y="2743200"/>
            <a:chExt cx="6781800" cy="3352800"/>
          </a:xfrm>
        </p:grpSpPr>
        <p:sp>
          <p:nvSpPr>
            <p:cNvPr id="3" name="Rectangle 2"/>
            <p:cNvSpPr/>
            <p:nvPr/>
          </p:nvSpPr>
          <p:spPr>
            <a:xfrm>
              <a:off x="1905000" y="2743200"/>
              <a:ext cx="6781800" cy="3352800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81200" y="2968869"/>
              <a:ext cx="6629400" cy="29747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93553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81000" y="838200"/>
            <a:ext cx="8305800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UTGeophysicsLogoP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117637"/>
            <a:ext cx="3882448" cy="568163"/>
          </a:xfrm>
          <a:prstGeom prst="rect">
            <a:avLst/>
          </a:prstGeom>
          <a:ln>
            <a:solidFill>
              <a:srgbClr val="FF99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81000" y="224135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NSG and Google Earth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1143000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</a:rPr>
              <a:t>Magnetics</a:t>
            </a:r>
          </a:p>
        </p:txBody>
      </p:sp>
      <p:sp>
        <p:nvSpPr>
          <p:cNvPr id="3" name="Rectangle 2"/>
          <p:cNvSpPr/>
          <p:nvPr/>
        </p:nvSpPr>
        <p:spPr>
          <a:xfrm>
            <a:off x="4800600" y="1066800"/>
            <a:ext cx="3886200" cy="55626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1143000"/>
            <a:ext cx="3427589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895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81000" y="838200"/>
            <a:ext cx="8305800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UTGeophysicsLogoP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117637"/>
            <a:ext cx="3882448" cy="568163"/>
          </a:xfrm>
          <a:prstGeom prst="rect">
            <a:avLst/>
          </a:prstGeom>
          <a:ln>
            <a:solidFill>
              <a:srgbClr val="FF99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81000" y="224135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Final Project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905000"/>
            <a:ext cx="86287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FF"/>
                </a:solidFill>
              </a:rPr>
              <a:t>Final Product Requirements:</a:t>
            </a:r>
          </a:p>
          <a:p>
            <a:endParaRPr lang="en-US" sz="2000" dirty="0">
              <a:solidFill>
                <a:srgbClr val="FFFFFF"/>
              </a:solidFill>
            </a:endParaRPr>
          </a:p>
          <a:p>
            <a:r>
              <a:rPr lang="en-US" sz="2000" dirty="0" smtClean="0">
                <a:solidFill>
                  <a:srgbClr val="FFFFFF"/>
                </a:solidFill>
              </a:rPr>
              <a:t>(1) All data correctly </a:t>
            </a:r>
            <a:r>
              <a:rPr lang="en-US" sz="2000" dirty="0" err="1" smtClean="0">
                <a:solidFill>
                  <a:srgbClr val="FFFFFF"/>
                </a:solidFill>
              </a:rPr>
              <a:t>geolocated</a:t>
            </a:r>
            <a:r>
              <a:rPr lang="en-US" sz="2000" dirty="0" smtClean="0">
                <a:solidFill>
                  <a:srgbClr val="FFFFFF"/>
                </a:solidFill>
              </a:rPr>
              <a:t> and displayed (using field </a:t>
            </a:r>
            <a:r>
              <a:rPr lang="en-US" sz="2000" dirty="0" err="1" smtClean="0">
                <a:solidFill>
                  <a:srgbClr val="FFFFFF"/>
                </a:solidFill>
              </a:rPr>
              <a:t>dGPS</a:t>
            </a:r>
            <a:r>
              <a:rPr lang="en-US" sz="2000" dirty="0" smtClean="0">
                <a:solidFill>
                  <a:srgbClr val="FFFFFF"/>
                </a:solidFill>
              </a:rPr>
              <a:t> data and field notes) in Google Earth</a:t>
            </a:r>
          </a:p>
          <a:p>
            <a:r>
              <a:rPr lang="en-US" sz="2000" dirty="0" smtClean="0">
                <a:solidFill>
                  <a:srgbClr val="FFFFFF"/>
                </a:solidFill>
              </a:rPr>
              <a:t>(2) </a:t>
            </a:r>
            <a:r>
              <a:rPr lang="en-US" sz="2000" dirty="0" err="1" smtClean="0">
                <a:solidFill>
                  <a:srgbClr val="FFFFFF"/>
                </a:solidFill>
              </a:rPr>
              <a:t>Matadata</a:t>
            </a:r>
            <a:r>
              <a:rPr lang="en-US" sz="2000" dirty="0" smtClean="0">
                <a:solidFill>
                  <a:srgbClr val="FFFFFF"/>
                </a:solidFill>
              </a:rPr>
              <a:t> for each layer (data type) included</a:t>
            </a:r>
          </a:p>
          <a:p>
            <a:r>
              <a:rPr lang="en-US" sz="2000" dirty="0" smtClean="0">
                <a:solidFill>
                  <a:srgbClr val="FFFFFF"/>
                </a:solidFill>
              </a:rPr>
              <a:t>(3) Separate layers for each data type with position locators for detected targets</a:t>
            </a:r>
          </a:p>
          <a:p>
            <a:r>
              <a:rPr lang="en-US" sz="2000" dirty="0" smtClean="0">
                <a:solidFill>
                  <a:srgbClr val="FFFFFF"/>
                </a:solidFill>
              </a:rPr>
              <a:t>(4) A single separate layer with coded position locators (metadata) for target discrimination</a:t>
            </a:r>
          </a:p>
          <a:p>
            <a:r>
              <a:rPr lang="en-US" sz="2000" dirty="0" smtClean="0">
                <a:solidFill>
                  <a:srgbClr val="FFFFFF"/>
                </a:solidFill>
              </a:rPr>
              <a:t>(5) A brief professional report that includes a table with GPS coordinates and local reference system </a:t>
            </a:r>
            <a:r>
              <a:rPr lang="en-US" sz="2000" dirty="0" err="1" smtClean="0">
                <a:solidFill>
                  <a:srgbClr val="FFFFFF"/>
                </a:solidFill>
              </a:rPr>
              <a:t>x,y</a:t>
            </a:r>
            <a:r>
              <a:rPr lang="en-US" sz="2000" dirty="0" smtClean="0">
                <a:solidFill>
                  <a:srgbClr val="FFFFFF"/>
                </a:solidFill>
              </a:rPr>
              <a:t> positions</a:t>
            </a:r>
          </a:p>
        </p:txBody>
      </p:sp>
    </p:spTree>
    <p:extLst>
      <p:ext uri="{BB962C8B-B14F-4D97-AF65-F5344CB8AC3E}">
        <p14:creationId xmlns:p14="http://schemas.microsoft.com/office/powerpoint/2010/main" val="4128599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11449</TotalTime>
  <Words>896</Words>
  <Application>Microsoft Macintosh PowerPoint</Application>
  <PresentationFormat>On-screen Show (4:3)</PresentationFormat>
  <Paragraphs>107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UTK Geophysics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gainesdp</dc:creator>
  <cp:lastModifiedBy>koconnell</cp:lastModifiedBy>
  <cp:revision>999</cp:revision>
  <dcterms:created xsi:type="dcterms:W3CDTF">2010-02-09T16:20:43Z</dcterms:created>
  <dcterms:modified xsi:type="dcterms:W3CDTF">2012-07-18T12:51:02Z</dcterms:modified>
</cp:coreProperties>
</file>