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7/17/12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7/17/12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716281"/>
            <a:ext cx="8229600" cy="1131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of Structural Geology</a:t>
            </a:r>
            <a:br>
              <a:rPr lang="en-US" dirty="0" smtClean="0"/>
            </a:br>
            <a:r>
              <a:rPr lang="en-US" dirty="0" smtClean="0"/>
              <a:t>in the next couple of decades</a:t>
            </a:r>
            <a:endParaRPr lang="en-US" dirty="0"/>
          </a:p>
        </p:txBody>
      </p:sp>
      <p:pic>
        <p:nvPicPr>
          <p:cNvPr id="5" name="Picture 4" descr="cl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8" y="2692400"/>
            <a:ext cx="2563813" cy="3860800"/>
          </a:xfrm>
          <a:prstGeom prst="rect">
            <a:avLst/>
          </a:prstGeom>
        </p:spPr>
      </p:pic>
      <p:pic>
        <p:nvPicPr>
          <p:cNvPr id="6" name="Picture 5" descr="vess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38" y="2692401"/>
            <a:ext cx="1389856" cy="2092960"/>
          </a:xfrm>
          <a:prstGeom prst="rect">
            <a:avLst/>
          </a:prstGeom>
        </p:spPr>
      </p:pic>
      <p:pic>
        <p:nvPicPr>
          <p:cNvPr id="7" name="Picture 6" descr="sh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52" y="2692400"/>
            <a:ext cx="2174240" cy="1443831"/>
          </a:xfrm>
          <a:prstGeom prst="rect">
            <a:avLst/>
          </a:prstGeom>
        </p:spPr>
      </p:pic>
      <p:pic>
        <p:nvPicPr>
          <p:cNvPr id="8" name="Picture 7" descr="map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41" y="4247991"/>
            <a:ext cx="3205052" cy="2128355"/>
          </a:xfrm>
          <a:prstGeom prst="rect">
            <a:avLst/>
          </a:prstGeom>
        </p:spPr>
      </p:pic>
      <p:pic>
        <p:nvPicPr>
          <p:cNvPr id="9" name="Picture 8" descr="feldsp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7" y="4866639"/>
            <a:ext cx="2012942" cy="15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single change in teaching would make the most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connections to all other fields, and to life.  [</a:t>
            </a:r>
            <a:r>
              <a:rPr lang="en-US" dirty="0" err="1" smtClean="0"/>
              <a:t>Tullis</a:t>
            </a:r>
            <a:r>
              <a:rPr lang="en-US" dirty="0" smtClean="0"/>
              <a:t>]</a:t>
            </a:r>
          </a:p>
          <a:p>
            <a:r>
              <a:rPr lang="en-US" dirty="0" smtClean="0"/>
              <a:t>Have students realize they have a critical role to play in our societies.  [Gibbs]</a:t>
            </a:r>
          </a:p>
          <a:p>
            <a:r>
              <a:rPr lang="en-US" dirty="0" smtClean="0"/>
              <a:t>Ensure that each topic/structure gets related to the system within which it functions. [</a:t>
            </a:r>
            <a:r>
              <a:rPr lang="en-US" dirty="0" err="1" smtClean="0"/>
              <a:t>Krantz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Rule of Engagement for</a:t>
            </a:r>
            <a:br>
              <a:rPr lang="en-US" dirty="0" smtClean="0"/>
            </a:br>
            <a:r>
              <a:rPr lang="en-US" dirty="0" smtClean="0"/>
              <a:t>Brain-Storming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of the 5 questions, we’ll go ‘</a:t>
            </a:r>
            <a:r>
              <a:rPr lang="en-US" smtClean="0"/>
              <a:t>round robin’, </a:t>
            </a:r>
            <a:r>
              <a:rPr lang="en-US" dirty="0" smtClean="0"/>
              <a:t>and each person will volunteer 1 idea (big or small), which will be recorded for all to see.  </a:t>
            </a:r>
          </a:p>
          <a:p>
            <a:r>
              <a:rPr lang="en-US" dirty="0" smtClean="0"/>
              <a:t>When an idea is presented, anyone can ask for clarification of the idea, but we won’t evaluate.</a:t>
            </a:r>
          </a:p>
          <a:p>
            <a:r>
              <a:rPr lang="en-US" dirty="0" smtClean="0"/>
              <a:t>We’ll keep going round and round until we’re satisfied that the key ideas are on the table.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3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Second Rule </a:t>
            </a:r>
            <a:r>
              <a:rPr lang="en-US" dirty="0"/>
              <a:t>of Engagement for</a:t>
            </a:r>
            <a:br>
              <a:rPr lang="en-US" dirty="0"/>
            </a:br>
            <a:r>
              <a:rPr lang="en-US" dirty="0"/>
              <a:t>Brain-Storming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u="sng" dirty="0" smtClean="0"/>
              <a:t>each</a:t>
            </a:r>
            <a:r>
              <a:rPr lang="en-US" dirty="0" smtClean="0"/>
              <a:t> of the 5 categories, we’ll quickly survey what we have and combine ideas that ‘go together’.  </a:t>
            </a:r>
          </a:p>
          <a:p>
            <a:r>
              <a:rPr lang="en-US" dirty="0" smtClean="0"/>
              <a:t>We’ll put a ‘name’ to each category of ideas, i.e., a shorthand identifier, just for ease of reference.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3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Third </a:t>
            </a:r>
            <a:r>
              <a:rPr lang="en-US" dirty="0"/>
              <a:t>Rule of Engagement for</a:t>
            </a:r>
            <a:br>
              <a:rPr lang="en-US" dirty="0"/>
            </a:br>
            <a:r>
              <a:rPr lang="en-US" dirty="0"/>
              <a:t>Brain-Storming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pass out ballots for each of the question categories, and each of us will list, in order, our top three.</a:t>
            </a:r>
          </a:p>
          <a:p>
            <a:r>
              <a:rPr lang="en-US" dirty="0" smtClean="0"/>
              <a:t>We’ll do a tally for each question category and conclude the top 3 observations/priorities for each.</a:t>
            </a:r>
          </a:p>
          <a:p>
            <a:r>
              <a:rPr lang="en-US" dirty="0" smtClean="0"/>
              <a:t>We’ll find a way to summarize the results for ALL participants, so that everyone knows what was concluded.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0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Future Depends on What We Now Do, but 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NO PRESSURE!!!!!!!!!!!</a:t>
            </a:r>
          </a:p>
        </p:txBody>
      </p:sp>
      <p:pic>
        <p:nvPicPr>
          <p:cNvPr id="4" name="Picture 3" descr="pres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7" y="2586166"/>
            <a:ext cx="2375958" cy="3586351"/>
          </a:xfrm>
          <a:prstGeom prst="rect">
            <a:avLst/>
          </a:prstGeom>
        </p:spPr>
      </p:pic>
      <p:pic>
        <p:nvPicPr>
          <p:cNvPr id="5" name="Picture 4" descr="no press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6" y="2586166"/>
            <a:ext cx="2375957" cy="35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6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chief concerns about the future of structural geology?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5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see as the opportunities/demand for structural geology?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Third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gaps in background/training of today’s undergraduate and graduate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3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Fourth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opportunities/possibilities in teaching structural geology in fresh ways?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3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Fifth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single change in teaching structural geology would make the most difference?</a:t>
            </a:r>
          </a:p>
        </p:txBody>
      </p:sp>
    </p:spTree>
    <p:extLst>
      <p:ext uri="{BB962C8B-B14F-4D97-AF65-F5344CB8AC3E}">
        <p14:creationId xmlns:p14="http://schemas.microsoft.com/office/powerpoint/2010/main" val="19923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‘survey’ with an ‘n’ of 3: </a:t>
            </a:r>
            <a:endParaRPr lang="en-US" dirty="0"/>
          </a:p>
        </p:txBody>
      </p:sp>
      <p:pic>
        <p:nvPicPr>
          <p:cNvPr id="4" name="Content Placeholder 3" descr="toe in wate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16057"/>
          <a:stretch>
            <a:fillRect/>
          </a:stretch>
        </p:blipFill>
        <p:spPr>
          <a:xfrm>
            <a:off x="367866" y="1540862"/>
            <a:ext cx="1994587" cy="1097023"/>
          </a:xfrm>
        </p:spPr>
      </p:pic>
      <p:sp>
        <p:nvSpPr>
          <p:cNvPr id="5" name="TextBox 4"/>
          <p:cNvSpPr txBox="1"/>
          <p:nvPr/>
        </p:nvSpPr>
        <p:spPr>
          <a:xfrm>
            <a:off x="1951591" y="3305848"/>
            <a:ext cx="606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Jan </a:t>
            </a:r>
            <a:r>
              <a:rPr lang="en-US" sz="2000" dirty="0" err="1" smtClean="0"/>
              <a:t>Tullis</a:t>
            </a:r>
            <a:r>
              <a:rPr lang="en-US" sz="2000" dirty="0" smtClean="0"/>
              <a:t>, Geological Sciences, Brown University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01328" y="1970435"/>
            <a:ext cx="384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a ‘dipping of a toe in the water’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1591" y="4239703"/>
            <a:ext cx="575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Alan Gibbs, Midland Valley Exploration, Ltd.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1591" y="5098850"/>
            <a:ext cx="555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Krantz</a:t>
            </a:r>
            <a:r>
              <a:rPr lang="en-US" dirty="0" smtClean="0"/>
              <a:t>, ConocoPhillips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are your chief concerns about the future of structural geology?</a:t>
            </a:r>
          </a:p>
          <a:p>
            <a:endParaRPr lang="en-US" dirty="0" smtClean="0"/>
          </a:p>
          <a:p>
            <a:r>
              <a:rPr lang="en-US" dirty="0" smtClean="0"/>
              <a:t>What do you see as the opportunities/demand for structural geology?</a:t>
            </a:r>
          </a:p>
          <a:p>
            <a:endParaRPr lang="en-US" dirty="0" smtClean="0"/>
          </a:p>
          <a:p>
            <a:r>
              <a:rPr lang="en-US" dirty="0" smtClean="0"/>
              <a:t>What are the gaps in background/training of today’s undergraduate and graduate students?</a:t>
            </a:r>
          </a:p>
          <a:p>
            <a:endParaRPr lang="en-US" dirty="0" smtClean="0"/>
          </a:p>
          <a:p>
            <a:r>
              <a:rPr lang="en-US" dirty="0" smtClean="0"/>
              <a:t>What are the opportunities/possibilities in teaching structural geology in fresh ways?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single change in teaching structural geology would make the most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8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 </a:t>
            </a:r>
            <a:r>
              <a:rPr lang="en-US" dirty="0" err="1" smtClean="0"/>
              <a:t>Tullis</a:t>
            </a:r>
            <a:r>
              <a:rPr lang="en-US" dirty="0" smtClean="0"/>
              <a:t>’ Observations/Views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Concerns</a:t>
            </a:r>
            <a:r>
              <a:rPr lang="en-US" dirty="0" smtClean="0"/>
              <a:t>: </a:t>
            </a:r>
            <a:r>
              <a:rPr lang="en-US" dirty="0"/>
              <a:t>Being perceived too narrowly as a ‘qualitative field descriptive’ science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 </a:t>
            </a:r>
            <a:r>
              <a:rPr lang="en-US" u="sng" dirty="0"/>
              <a:t>Demands</a:t>
            </a:r>
            <a:r>
              <a:rPr lang="en-US" dirty="0"/>
              <a:t>: Need for integrative critical thinkers, people who think in 3D and 4D, across huge scales from </a:t>
            </a:r>
            <a:r>
              <a:rPr lang="en-US" dirty="0">
                <a:solidFill>
                  <a:srgbClr val="FFFFFF"/>
                </a:solidFill>
              </a:rPr>
              <a:t>micro to macro</a:t>
            </a:r>
            <a:r>
              <a:rPr lang="en-US" dirty="0"/>
              <a:t>, who can </a:t>
            </a:r>
            <a:r>
              <a:rPr lang="en-US" dirty="0">
                <a:solidFill>
                  <a:srgbClr val="FFFFFF"/>
                </a:solidFill>
              </a:rPr>
              <a:t>integrate properties and processes</a:t>
            </a:r>
            <a:r>
              <a:rPr lang="en-US" dirty="0"/>
              <a:t>, who are great a qualitatively rigorous physical reasoning.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3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
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 </a:t>
            </a:r>
            <a:r>
              <a:rPr lang="en-US" dirty="0" err="1" smtClean="0"/>
              <a:t>Tullis</a:t>
            </a:r>
            <a:r>
              <a:rPr lang="en-US" dirty="0" smtClean="0"/>
              <a:t>’ Views,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Gaps</a:t>
            </a:r>
            <a:r>
              <a:rPr lang="en-US" dirty="0" smtClean="0"/>
              <a:t>: </a:t>
            </a:r>
            <a:r>
              <a:rPr lang="en-US" dirty="0" err="1" smtClean="0"/>
              <a:t>Insuffienct</a:t>
            </a:r>
            <a:r>
              <a:rPr lang="en-US" dirty="0" smtClean="0"/>
              <a:t> field experience.  Little exposure to deformation mechanisms. Weak in ability to reason, and </a:t>
            </a:r>
            <a:r>
              <a:rPr lang="en-US" dirty="0" smtClean="0">
                <a:solidFill>
                  <a:srgbClr val="FFFFFF"/>
                </a:solidFill>
              </a:rPr>
              <a:t>interpret process and history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Opportunities</a:t>
            </a:r>
            <a:r>
              <a:rPr lang="en-US" dirty="0" smtClean="0"/>
              <a:t>: Less lecturing.  More active learning.  Discovery-and learner-centered education.  Critical thinking and  communication exercises.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Gibb’s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Concerns</a:t>
            </a:r>
            <a:r>
              <a:rPr lang="en-US" dirty="0" smtClean="0"/>
              <a:t>: Not training enough structural geologists to meet society’s needs to ensure  resources security and environmental protection.</a:t>
            </a:r>
          </a:p>
          <a:p>
            <a:r>
              <a:rPr lang="en-US" u="sng" dirty="0" smtClean="0"/>
              <a:t>Demands</a:t>
            </a:r>
            <a:r>
              <a:rPr lang="en-US" dirty="0" smtClean="0"/>
              <a:t>: Subsurface mapping and characterization essential in reducing </a:t>
            </a:r>
            <a:r>
              <a:rPr lang="en-US" dirty="0" err="1" smtClean="0"/>
              <a:t>commerical</a:t>
            </a:r>
            <a:r>
              <a:rPr lang="en-US" dirty="0" smtClean="0"/>
              <a:t> and environmental risk.  Vital task is building valid subsurface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8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Gibb’s Views,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Gaps</a:t>
            </a:r>
            <a:r>
              <a:rPr lang="en-US" dirty="0" smtClean="0"/>
              <a:t>: Understanding map and section construction.  Ability to draw sections from maps is woefully inadequate.</a:t>
            </a:r>
          </a:p>
          <a:p>
            <a:r>
              <a:rPr lang="en-US" u="sng" dirty="0" smtClean="0"/>
              <a:t>Opportunities</a:t>
            </a:r>
            <a:r>
              <a:rPr lang="en-US" dirty="0" smtClean="0"/>
              <a:t>: Re-focus on field-scale mapping and subsurface exploration, and preparing to improve utilization of time in field using 3D visualization, digital mapping, 3D modeling,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5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Krantz</a:t>
            </a:r>
            <a:r>
              <a:rPr lang="en-US" dirty="0" smtClean="0"/>
              <a:t>’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Concerns</a:t>
            </a:r>
            <a:r>
              <a:rPr lang="en-US" dirty="0" smtClean="0"/>
              <a:t>: Not integrating across the full range of scales. Becoming too immersed in quantitative techniques at expense of context.</a:t>
            </a:r>
          </a:p>
          <a:p>
            <a:r>
              <a:rPr lang="en-US" u="sng" dirty="0" smtClean="0"/>
              <a:t>Demands</a:t>
            </a:r>
            <a:r>
              <a:rPr lang="en-US" dirty="0" smtClean="0"/>
              <a:t>: Any practitioner who can ‘integrate’ will always have a leadership role in deciphering geology. Companies regard structural geology as strategic skill, and there is a skill gap at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Krantz</a:t>
            </a:r>
            <a:r>
              <a:rPr lang="en-US" dirty="0" smtClean="0"/>
              <a:t>’ Views,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Gaps</a:t>
            </a:r>
            <a:r>
              <a:rPr lang="en-US" dirty="0" smtClean="0"/>
              <a:t>: Not enough appreciation of how structural geology gets applied beyond academics.  Insufficient 3D digital tool experience.</a:t>
            </a:r>
          </a:p>
          <a:p>
            <a:r>
              <a:rPr lang="en-US" u="sng" dirty="0" smtClean="0"/>
              <a:t>Opportunities</a:t>
            </a:r>
            <a:r>
              <a:rPr lang="en-US" dirty="0" smtClean="0"/>
              <a:t>: Integrate digital tools with the conceptual learning.  Don’t replace the need to learn to ‘do it by hand,’ but don’t stop there!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236</TotalTime>
  <Words>809</Words>
  <Application>Microsoft Macintosh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Future of Structural Geology in the next couple of decades</vt:lpstr>
      <vt:lpstr>A ‘survey’ with an ‘n’ of 3: </vt:lpstr>
      <vt:lpstr>The Survey Questions</vt:lpstr>
      <vt:lpstr>Jan Tullis’ Observations/Views</vt:lpstr>
      <vt:lpstr>
  Jan Tullis’ Views, con’t</vt:lpstr>
      <vt:lpstr>Alan Gibb’s Views</vt:lpstr>
      <vt:lpstr>Alan Gibb’s Views, con’t</vt:lpstr>
      <vt:lpstr>Bob Krantz’ Views</vt:lpstr>
      <vt:lpstr>Bob Krantz’ Views, con’t</vt:lpstr>
      <vt:lpstr>What single change in teaching would make the most difference?</vt:lpstr>
      <vt:lpstr>First Rule of Engagement for Brain-Storming the Future</vt:lpstr>
      <vt:lpstr>Second Rule of Engagement for Brain-Storming the Future</vt:lpstr>
      <vt:lpstr>Third Rule of Engagement for Brain-Storming the Future</vt:lpstr>
      <vt:lpstr>The Future Depends on What We Now Do, but Remember:</vt:lpstr>
      <vt:lpstr>First Question</vt:lpstr>
      <vt:lpstr>Second Question</vt:lpstr>
      <vt:lpstr>Third Question</vt:lpstr>
      <vt:lpstr>Fourth Question</vt:lpstr>
      <vt:lpstr>Fifth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Structural Geology</dc:title>
  <dc:creator>George Davis</dc:creator>
  <cp:lastModifiedBy>koconnell</cp:lastModifiedBy>
  <cp:revision>11</cp:revision>
  <dcterms:created xsi:type="dcterms:W3CDTF">2012-07-02T20:03:56Z</dcterms:created>
  <dcterms:modified xsi:type="dcterms:W3CDTF">2012-07-17T10:58:00Z</dcterms:modified>
</cp:coreProperties>
</file>