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58" r:id="rId7"/>
    <p:sldId id="265" r:id="rId8"/>
    <p:sldId id="261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0D8C-F142-1645-B78E-1295EB215BDF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96E0-E813-1545-9268-D3B33446E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as well with elementary</a:t>
            </a:r>
            <a:r>
              <a:rPr lang="en-US" baseline="0" dirty="0" smtClean="0"/>
              <a:t> school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96E0-E813-1545-9268-D3B33446E6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</a:t>
            </a:r>
            <a:r>
              <a:rPr lang="en-US" baseline="0" dirty="0" smtClean="0"/>
              <a:t> students have used 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96E0-E813-1545-9268-D3B33446E6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0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9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9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5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4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6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8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7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AD9D-8F60-E94C-A495-6239D37CA222}" type="datetimeFigureOut">
              <a:rPr lang="en-US" smtClean="0"/>
              <a:t>7/15/12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9543-BFC1-E245-B7F8-41616D299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0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460"/>
            <a:ext cx="7772400" cy="1470025"/>
          </a:xfrm>
        </p:spPr>
        <p:txBody>
          <a:bodyPr/>
          <a:lstStyle/>
          <a:p>
            <a:r>
              <a:rPr lang="en-US" dirty="0" smtClean="0"/>
              <a:t>Exploration Geophysics Indoors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0611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 Sternberg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Dept. of Earth and Environment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Franklin &amp; Marshall College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18" y="5400723"/>
            <a:ext cx="784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Teaching Structural Geology, Geophysics, and Tectonics in the 21st Century</a:t>
            </a:r>
          </a:p>
          <a:p>
            <a:pPr algn="ctr"/>
            <a:r>
              <a:rPr lang="en-US" dirty="0" smtClean="0"/>
              <a:t>University of Tennessee, Knoxville</a:t>
            </a:r>
          </a:p>
          <a:p>
            <a:pPr algn="ctr"/>
            <a:r>
              <a:rPr lang="en-US" dirty="0" smtClean="0"/>
              <a:t>15-19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4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94" y="1315758"/>
            <a:ext cx="713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Data reduction</a:t>
            </a:r>
          </a:p>
          <a:p>
            <a:r>
              <a:rPr lang="en-US" sz="2400" dirty="0" smtClean="0"/>
              <a:t>Excel template (may be first sophisticated use)</a:t>
            </a:r>
          </a:p>
          <a:p>
            <a:r>
              <a:rPr lang="en-US" sz="2400" dirty="0" smtClean="0"/>
              <a:t>Regression (likely first use)</a:t>
            </a:r>
          </a:p>
          <a:p>
            <a:r>
              <a:rPr lang="en-US" sz="2400" dirty="0" smtClean="0"/>
              <a:t>Regression statistics (probable first use)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094273"/>
            <a:ext cx="897890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00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94" y="1315758"/>
            <a:ext cx="713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996875"/>
            <a:ext cx="6921500" cy="439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23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94" y="141490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908" y="1070965"/>
            <a:ext cx="866012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Interpretation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Average results of groups, with std. deviation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Theoretical value = -.3086 mgal/meter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Typical exp. value = -.29 mgal/meter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t-test comparison (may be first statistics for students)</a:t>
            </a:r>
          </a:p>
          <a:p>
            <a:endParaRPr lang="en-US" sz="2400" dirty="0"/>
          </a:p>
          <a:p>
            <a:r>
              <a:rPr lang="en-US" sz="2400" u="sng" dirty="0" smtClean="0"/>
              <a:t>Possibilities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Instrument calibration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Characteristics of building (Kuo et al.; Variations</a:t>
            </a:r>
            <a:r>
              <a:rPr lang="en-US" sz="2400" dirty="0"/>
              <a:t>	</a:t>
            </a:r>
            <a:r>
              <a:rPr lang="en-US" sz="2400" dirty="0" smtClean="0"/>
              <a:t>of vertical</a:t>
            </a:r>
            <a:r>
              <a:rPr lang="en-US" sz="2400" dirty="0"/>
              <a:t>	</a:t>
            </a:r>
            <a:r>
              <a:rPr lang="en-US" sz="2400" dirty="0" smtClean="0"/>
              <a:t>gravity gradient in New</a:t>
            </a:r>
            <a:r>
              <a:rPr lang="en-US" sz="2400" dirty="0"/>
              <a:t> </a:t>
            </a:r>
            <a:r>
              <a:rPr lang="en-US" sz="2400" dirty="0" smtClean="0"/>
              <a:t>York City</a:t>
            </a:r>
            <a:r>
              <a:rPr lang="en-US" sz="2400" dirty="0"/>
              <a:t> </a:t>
            </a:r>
            <a:r>
              <a:rPr lang="en-US" sz="2400" dirty="0" smtClean="0"/>
              <a:t>and Alpine,</a:t>
            </a:r>
            <a:r>
              <a:rPr lang="en-US" sz="2400" dirty="0"/>
              <a:t> </a:t>
            </a:r>
            <a:r>
              <a:rPr lang="en-US" sz="2400" dirty="0" smtClean="0"/>
              <a:t>New Jersey; </a:t>
            </a:r>
            <a:r>
              <a:rPr lang="en-US" sz="2400" i="1" dirty="0" smtClean="0"/>
              <a:t>Geophysics</a:t>
            </a:r>
            <a:r>
              <a:rPr lang="en-US" sz="2400" dirty="0" smtClean="0"/>
              <a:t>, 1969)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Mass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Basement cavity (Hammer; The anomalous vertical gradient of gravity; </a:t>
            </a:r>
            <a:r>
              <a:rPr lang="en-US" sz="2400" i="1" dirty="0" smtClean="0"/>
              <a:t>Geophysics</a:t>
            </a:r>
            <a:r>
              <a:rPr lang="en-US" sz="2400" dirty="0" smtClean="0"/>
              <a:t>, 1970) – can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Regional Bouguer gravity anomaly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4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090"/>
            <a:ext cx="7772400" cy="929475"/>
          </a:xfrm>
        </p:spPr>
        <p:txBody>
          <a:bodyPr/>
          <a:lstStyle/>
          <a:p>
            <a:r>
              <a:rPr lang="en-US" dirty="0" smtClean="0"/>
              <a:t>Magnet in a box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395" y="1101565"/>
            <a:ext cx="7130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Audience</a:t>
            </a:r>
          </a:p>
          <a:p>
            <a:r>
              <a:rPr lang="en-US" sz="2400" dirty="0" smtClean="0"/>
              <a:t>Geophysics class – lecture demo; lab (with contouring)</a:t>
            </a:r>
          </a:p>
          <a:p>
            <a:r>
              <a:rPr lang="en-US" sz="2400" dirty="0"/>
              <a:t>(</a:t>
            </a:r>
            <a:r>
              <a:rPr lang="en-US" sz="2400" dirty="0" smtClean="0"/>
              <a:t>Elementary school – careers program)</a:t>
            </a:r>
          </a:p>
          <a:p>
            <a:r>
              <a:rPr lang="en-US" sz="2400" dirty="0" smtClean="0"/>
              <a:t>Limitation – equipment</a:t>
            </a:r>
          </a:p>
          <a:p>
            <a:endParaRPr lang="en-US" sz="2400" u="sng" dirty="0"/>
          </a:p>
          <a:p>
            <a:r>
              <a:rPr lang="en-US" sz="2400" u="sng" dirty="0" smtClean="0"/>
              <a:t>Goals</a:t>
            </a:r>
          </a:p>
          <a:p>
            <a:r>
              <a:rPr lang="en-US" sz="2400" dirty="0" smtClean="0"/>
              <a:t>This exercise in the lab can help us think about how we do the following for real magnetic surveys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Set up a grid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Record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Learn the principles of magnetometer operation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isplay and interpret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contouring 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3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Magnet in a box</a:t>
            </a:r>
            <a:endParaRPr lang="en-US" dirty="0"/>
          </a:p>
        </p:txBody>
      </p:sp>
      <p:pic>
        <p:nvPicPr>
          <p:cNvPr id="3" name="Picture 2" descr="IMG_03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1047" y="2203603"/>
            <a:ext cx="4410084" cy="3307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IMG_03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" y="1988935"/>
            <a:ext cx="4964120" cy="3723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820" y="6062427"/>
            <a:ext cx="421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Bartington fluxgate magnetometer (≈≈$3k)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5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Magnet in a box</a:t>
            </a:r>
            <a:endParaRPr lang="en-US" dirty="0"/>
          </a:p>
        </p:txBody>
      </p:sp>
      <p:pic>
        <p:nvPicPr>
          <p:cNvPr id="5" name="Picture 4" descr="color cont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06" y="1441457"/>
            <a:ext cx="4495432" cy="4453999"/>
          </a:xfrm>
          <a:prstGeom prst="rect">
            <a:avLst/>
          </a:prstGeom>
        </p:spPr>
      </p:pic>
      <p:pic>
        <p:nvPicPr>
          <p:cNvPr id="6" name="Picture 5" descr="post 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5848"/>
            <a:ext cx="3427249" cy="4319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7652" y="6149326"/>
            <a:ext cx="242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Hand contouring?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92297" y="6149326"/>
            <a:ext cx="94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Surfer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6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989"/>
            <a:ext cx="7772400" cy="699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 in a box</a:t>
            </a:r>
            <a:endParaRPr lang="en-US" dirty="0"/>
          </a:p>
        </p:txBody>
      </p:sp>
      <p:pic>
        <p:nvPicPr>
          <p:cNvPr id="3" name="Picture 2" descr="3d wireme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9" y="917971"/>
            <a:ext cx="5424335" cy="3486013"/>
          </a:xfrm>
          <a:prstGeom prst="rect">
            <a:avLst/>
          </a:prstGeom>
        </p:spPr>
      </p:pic>
      <p:pic>
        <p:nvPicPr>
          <p:cNvPr id="4" name="Picture 3" descr="3d sur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5" y="2819116"/>
            <a:ext cx="5280285" cy="38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Magnet in a box</a:t>
            </a:r>
            <a:endParaRPr lang="en-US" dirty="0"/>
          </a:p>
        </p:txBody>
      </p:sp>
      <p:pic>
        <p:nvPicPr>
          <p:cNvPr id="3" name="Picture 2" descr="magnetometer 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71" y="1591148"/>
            <a:ext cx="3502629" cy="4670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28" y="1591148"/>
            <a:ext cx="3175000" cy="438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8143" y="6062427"/>
            <a:ext cx="237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approaches!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49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94" y="1315758"/>
            <a:ext cx="7130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Audience</a:t>
            </a:r>
          </a:p>
          <a:p>
            <a:r>
              <a:rPr lang="en-US" sz="2400" dirty="0"/>
              <a:t>Geophysics class – </a:t>
            </a:r>
            <a:r>
              <a:rPr lang="en-US" sz="2400" dirty="0" smtClean="0"/>
              <a:t>2-3 weeks of lab, with lab report</a:t>
            </a:r>
            <a:endParaRPr lang="en-US" sz="2400" dirty="0"/>
          </a:p>
          <a:p>
            <a:r>
              <a:rPr lang="en-US" sz="2400" dirty="0" smtClean="0"/>
              <a:t>Limitation </a:t>
            </a:r>
            <a:r>
              <a:rPr lang="en-US" sz="2400" dirty="0"/>
              <a:t>– </a:t>
            </a:r>
            <a:r>
              <a:rPr lang="en-US" sz="2400" dirty="0" smtClean="0"/>
              <a:t>equipment (groups of 3, outside class time)</a:t>
            </a:r>
            <a:endParaRPr lang="en-US" sz="2400" dirty="0"/>
          </a:p>
          <a:p>
            <a:endParaRPr lang="en-US" sz="2400" u="sng" dirty="0"/>
          </a:p>
          <a:p>
            <a:r>
              <a:rPr lang="en-US" sz="2400" u="sng" dirty="0" smtClean="0"/>
              <a:t>Goals</a:t>
            </a:r>
            <a:endParaRPr lang="en-US" sz="2400" dirty="0" smtClean="0"/>
          </a:p>
          <a:p>
            <a:r>
              <a:rPr lang="en-US" sz="2400" dirty="0" smtClean="0"/>
              <a:t>This exercise in the lab can help us think about: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Show that gravity decreases with distance from the center of the Earth!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Learn the principles of gravimeter operation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Understand need to re-occupy base station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to do data reduction using </a:t>
            </a:r>
            <a:r>
              <a:rPr lang="en-US" sz="2400" i="1" dirty="0" smtClean="0"/>
              <a:t>Excel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Basic statistical testing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Thinking about discrepancies from theoretical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94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pic>
        <p:nvPicPr>
          <p:cNvPr id="3" name="Picture 2" descr="IMG_03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3251" y="2019534"/>
            <a:ext cx="5045717" cy="3784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IMG_03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1" y="1851241"/>
            <a:ext cx="4821325" cy="3615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72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84"/>
            <a:ext cx="7772400" cy="929475"/>
          </a:xfrm>
        </p:spPr>
        <p:txBody>
          <a:bodyPr/>
          <a:lstStyle/>
          <a:p>
            <a:r>
              <a:rPr lang="en-US" dirty="0" smtClean="0"/>
              <a:t>Vertical gradient of gravity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62427"/>
            <a:ext cx="699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LaCoste and Romberg (or Worden) gravimeter (≈$25k)  </a:t>
            </a:r>
            <a:endParaRPr lang="en-US" sz="2400" dirty="0"/>
          </a:p>
        </p:txBody>
      </p:sp>
      <p:pic>
        <p:nvPicPr>
          <p:cNvPr id="3" name="Picture 2" descr="L&amp;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50" y="1269859"/>
            <a:ext cx="6237665" cy="4644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35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347</Words>
  <Application>Microsoft Macintosh PowerPoint</Application>
  <PresentationFormat>On-screen Show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Exploration Geophysics Indoors</vt:lpstr>
      <vt:lpstr>Magnet in a box</vt:lpstr>
      <vt:lpstr>Magnet in a box</vt:lpstr>
      <vt:lpstr>Magnet in a box</vt:lpstr>
      <vt:lpstr>Magnet in a box</vt:lpstr>
      <vt:lpstr>Magnet in a box</vt:lpstr>
      <vt:lpstr>Vertical gradient of gravity</vt:lpstr>
      <vt:lpstr>Vertical gradient of gravity</vt:lpstr>
      <vt:lpstr>Vertical gradient of gravity</vt:lpstr>
      <vt:lpstr>Vertical gradient of gravity</vt:lpstr>
      <vt:lpstr>Vertical gradient of gravity</vt:lpstr>
      <vt:lpstr>Vertical gradient of gravity</vt:lpstr>
    </vt:vector>
  </TitlesOfParts>
  <Company>Franklin &amp; Marshall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Geophysics Indoors</dc:title>
  <dc:creator>Rob Sternberg</dc:creator>
  <cp:lastModifiedBy>Rob Sternberg</cp:lastModifiedBy>
  <cp:revision>15</cp:revision>
  <dcterms:created xsi:type="dcterms:W3CDTF">2012-07-12T15:59:18Z</dcterms:created>
  <dcterms:modified xsi:type="dcterms:W3CDTF">2012-07-16T11:24:49Z</dcterms:modified>
</cp:coreProperties>
</file>