
<file path=[Content_Types].xml><?xml version="1.0" encoding="utf-8"?>
<Types xmlns="http://schemas.openxmlformats.org/package/2006/content-types"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9.xml" ContentType="application/vnd.openxmlformats-officedocument.presentationml.notesSlide+xml"/>
  <Override PartName="/ppt/slides/slide5.xml" ContentType="application/vnd.openxmlformats-officedocument.presentationml.slide+xml"/>
  <Override PartName="/ppt/slideLayouts/slideLayout11.xml" ContentType="application/vnd.openxmlformats-officedocument.presentationml.slideLayout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.xml" ContentType="application/vnd.openxmlformats-officedocument.presentationml.slideLayout+xml"/>
  <Override PartName="/ppt/notesSlides/notesSlide12.xml" ContentType="application/vnd.openxmlformats-officedocument.presentationml.notesSlide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Default Extension="xml" ContentType="application/xml"/>
  <Override PartName="/ppt/notesSlides/notesSlide5.xml" ContentType="application/vnd.openxmlformats-officedocument.presentationml.notes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theme/theme3.xml" ContentType="application/vnd.openxmlformats-officedocument.theme+xml"/>
  <Override PartName="/ppt/notesSlides/notesSlide6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3.xml" ContentType="application/vnd.openxmlformats-officedocument.presentationml.slideLayout+xml"/>
  <Default Extension="tiff" ContentType="image/tiff"/>
  <Override PartName="/ppt/notesSlides/notesSlide7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8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notesSlides/notesSlide1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Default Extension="bin" ContentType="application/vnd.openxmlformats-officedocument.presentationml.printerSettings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trictFirstAndLastChars="0" saveSubsetFonts="1" autoCompressPictures="0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1048" r:id="rId2"/>
    <p:sldId id="1069" r:id="rId3"/>
    <p:sldId id="1063" r:id="rId4"/>
    <p:sldId id="1035" r:id="rId5"/>
    <p:sldId id="1037" r:id="rId6"/>
    <p:sldId id="1038" r:id="rId7"/>
    <p:sldId id="1046" r:id="rId8"/>
    <p:sldId id="1044" r:id="rId9"/>
    <p:sldId id="1049" r:id="rId10"/>
    <p:sldId id="1050" r:id="rId11"/>
    <p:sldId id="1051" r:id="rId12"/>
    <p:sldId id="1064" r:id="rId13"/>
    <p:sldId id="1067" r:id="rId14"/>
    <p:sldId id="1059" r:id="rId15"/>
    <p:sldId id="1060" r:id="rId16"/>
    <p:sldId id="1065" r:id="rId17"/>
    <p:sldId id="1068" r:id="rId1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Helvetica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Helvetica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Helvetica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Helvetica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Helvetica" charset="0"/>
        <a:ea typeface="+mn-ea"/>
        <a:cs typeface="+mn-cs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Helvetica" charset="0"/>
        <a:ea typeface="+mn-ea"/>
        <a:cs typeface="+mn-cs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Helvetica" charset="0"/>
        <a:ea typeface="+mn-ea"/>
        <a:cs typeface="+mn-cs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Helvetica" charset="0"/>
        <a:ea typeface="+mn-ea"/>
        <a:cs typeface="+mn-cs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Helvetica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 useTimings="0">
    <p:present/>
    <p:sldAll/>
    <p:penClr>
      <a:schemeClr val="tx1"/>
    </p:penClr>
  </p:showPr>
  <p:clrMru>
    <a:srgbClr val="29D819"/>
    <a:srgbClr val="D80000"/>
    <a:srgbClr val="0066FF"/>
    <a:srgbClr val="0000CC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howGuides="1">
      <p:cViewPr>
        <p:scale>
          <a:sx n="100" d="100"/>
          <a:sy n="100" d="100"/>
        </p:scale>
        <p:origin x="-880" y="-3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4104"/>
    </p:cViewPr>
  </p:sorterViewPr>
  <p:notesViewPr>
    <p:cSldViewPr showGuides="1">
      <p:cViewPr varScale="1">
        <p:scale>
          <a:sx n="57" d="100"/>
          <a:sy n="57" d="100"/>
        </p:scale>
        <p:origin x="-1248" y="-104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handoutMaster" Target="handoutMasters/handoutMaster1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1B0900-EB52-0042-B971-8E8B043361FD}" type="datetimeFigureOut">
              <a:rPr lang="en-US" smtClean="0"/>
              <a:pPr/>
              <a:t>7/16/12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40D095-FFB5-A64B-AC1E-5ACC7C9B14A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 Rounded MT Bold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Rounded MT Bold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 Rounded MT Bold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Rounded MT Bold"/>
              </a:defRPr>
            </a:lvl1pPr>
          </a:lstStyle>
          <a:p>
            <a:pPr>
              <a:defRPr/>
            </a:pPr>
            <a:fld id="{6027488D-FC2F-0842-B73B-E7C745E5EF3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Rounded MT Bold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Rounded MT Bold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Rounded MT Bold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Rounded MT Bold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Rounded MT Bold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4ED477-C100-3A40-A8BB-CE6497A13C3B}" type="slidenum">
              <a:rPr lang="en-US"/>
              <a:pPr/>
              <a:t>1</a:t>
            </a:fld>
            <a:endParaRPr lang="en-US"/>
          </a:p>
        </p:txBody>
      </p:sp>
      <p:sp>
        <p:nvSpPr>
          <p:cNvPr id="52019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0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1" dirty="0" smtClean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Because transects published in late 1980’s, students can use data to confirm or refute interpretations</a:t>
            </a:r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0B2A06F-B6F4-284C-8663-69F5DF3D8D30}" type="slidenum">
              <a:rPr lang="en-US"/>
              <a:pPr/>
              <a:t>11</a:t>
            </a:fld>
            <a:endParaRPr lang="en-US"/>
          </a:p>
        </p:txBody>
      </p:sp>
      <p:sp>
        <p:nvSpPr>
          <p:cNvPr id="872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2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4ED477-C100-3A40-A8BB-CE6497A13C3B}" type="slidenum">
              <a:rPr lang="en-US"/>
              <a:pPr/>
              <a:t>12</a:t>
            </a:fld>
            <a:endParaRPr lang="en-US"/>
          </a:p>
        </p:txBody>
      </p:sp>
      <p:sp>
        <p:nvSpPr>
          <p:cNvPr id="52019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0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4ED477-C100-3A40-A8BB-CE6497A13C3B}" type="slidenum">
              <a:rPr lang="en-US"/>
              <a:pPr/>
              <a:t>13</a:t>
            </a:fld>
            <a:endParaRPr lang="en-US"/>
          </a:p>
        </p:txBody>
      </p:sp>
      <p:sp>
        <p:nvSpPr>
          <p:cNvPr id="52019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0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4ED477-C100-3A40-A8BB-CE6497A13C3B}" type="slidenum">
              <a:rPr lang="en-US"/>
              <a:pPr/>
              <a:t>17</a:t>
            </a:fld>
            <a:endParaRPr lang="en-US"/>
          </a:p>
        </p:txBody>
      </p:sp>
      <p:sp>
        <p:nvSpPr>
          <p:cNvPr id="52019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0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4ED477-C100-3A40-A8BB-CE6497A13C3B}" type="slidenum">
              <a:rPr lang="en-US"/>
              <a:pPr/>
              <a:t>2</a:t>
            </a:fld>
            <a:endParaRPr lang="en-US"/>
          </a:p>
        </p:txBody>
      </p:sp>
      <p:sp>
        <p:nvSpPr>
          <p:cNvPr id="52019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0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r>
              <a:rPr lang="en-US" dirty="0" smtClean="0"/>
              <a:t>I</a:t>
            </a:r>
            <a:r>
              <a:rPr lang="en-US" baseline="0" dirty="0" smtClean="0"/>
              <a:t> </a:t>
            </a:r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D80000"/>
                </a:solidFill>
              </a:rPr>
              <a:t>Curricular context of the course</a:t>
            </a:r>
            <a:endParaRPr lang="en-US" b="1" dirty="0">
              <a:solidFill>
                <a:srgbClr val="D8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27488D-FC2F-0842-B73B-E7C745E5EF36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FC01D1-F9EC-A247-B31B-849EC74EC969}" type="slidenum">
              <a:rPr lang="en-US"/>
              <a:pPr/>
              <a:t>4</a:t>
            </a:fld>
            <a:endParaRPr lang="en-US"/>
          </a:p>
        </p:txBody>
      </p:sp>
      <p:sp>
        <p:nvSpPr>
          <p:cNvPr id="72499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49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F05B24-5C5A-3143-9D26-9A35E07650C4}" type="slidenum">
              <a:rPr lang="en-US"/>
              <a:pPr/>
              <a:t>5</a:t>
            </a:fld>
            <a:endParaRPr lang="en-US"/>
          </a:p>
        </p:txBody>
      </p:sp>
      <p:sp>
        <p:nvSpPr>
          <p:cNvPr id="78233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2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576263" lvl="1" indent="-228600"/>
            <a:r>
              <a:rPr lang="en-US" sz="1800" b="1" dirty="0" smtClean="0"/>
              <a:t>Thermal subsidence prevailed from Cambrian to Ordovician</a:t>
            </a:r>
          </a:p>
          <a:p>
            <a:pPr marL="576263" lvl="1" indent="-228600"/>
            <a:r>
              <a:rPr lang="en-US" sz="1800" b="1" dirty="0" smtClean="0"/>
              <a:t>Triassic rocks mainly </a:t>
            </a:r>
            <a:r>
              <a:rPr lang="en-US" sz="1800" b="1" dirty="0" err="1" smtClean="0"/>
              <a:t>shales</a:t>
            </a:r>
            <a:r>
              <a:rPr lang="en-US" sz="1800" b="1" dirty="0" smtClean="0"/>
              <a:t>, but include some </a:t>
            </a:r>
            <a:r>
              <a:rPr lang="en-US" sz="1800" b="1" dirty="0" err="1" smtClean="0"/>
              <a:t>evaporites</a:t>
            </a:r>
            <a:r>
              <a:rPr lang="en-US" sz="1800" b="1" dirty="0" smtClean="0"/>
              <a:t>;</a:t>
            </a:r>
            <a:r>
              <a:rPr lang="en-US" sz="1800" b="1" baseline="0" dirty="0" smtClean="0"/>
              <a:t> f</a:t>
            </a:r>
            <a:r>
              <a:rPr lang="en-US" sz="1800" b="1" dirty="0" smtClean="0"/>
              <a:t>ind widespread hiatuses correlated with global low stands </a:t>
            </a:r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EC4509B-BA34-5445-83D1-D2D142EBE7A1}" type="slidenum">
              <a:rPr lang="en-US"/>
              <a:pPr/>
              <a:t>6</a:t>
            </a:fld>
            <a:endParaRPr lang="en-US"/>
          </a:p>
        </p:txBody>
      </p:sp>
      <p:sp>
        <p:nvSpPr>
          <p:cNvPr id="78848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r>
              <a:rPr lang="en-US" dirty="0" smtClean="0"/>
              <a:t>Used models of</a:t>
            </a:r>
            <a:r>
              <a:rPr lang="en-US" baseline="0" dirty="0" smtClean="0"/>
              <a:t> migrating </a:t>
            </a:r>
            <a:r>
              <a:rPr lang="en-US" baseline="0" dirty="0" err="1" smtClean="0"/>
              <a:t>foredeep</a:t>
            </a:r>
            <a:r>
              <a:rPr lang="en-US" baseline="0" dirty="0" smtClean="0"/>
              <a:t> basins to understand these </a:t>
            </a:r>
            <a:r>
              <a:rPr lang="en-US" baseline="0" dirty="0" err="1" smtClean="0"/>
              <a:t>synorogenic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clastics</a:t>
            </a:r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292CBE-C6B6-CE49-90B8-7BD01BB9ECBB}" type="slidenum">
              <a:rPr lang="en-US"/>
              <a:pPr/>
              <a:t>7</a:t>
            </a:fld>
            <a:endParaRPr lang="en-US"/>
          </a:p>
        </p:txBody>
      </p:sp>
      <p:sp>
        <p:nvSpPr>
          <p:cNvPr id="72294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29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0B2A06F-B6F4-284C-8663-69F5DF3D8D30}" type="slidenum">
              <a:rPr lang="en-US"/>
              <a:pPr/>
              <a:t>9</a:t>
            </a:fld>
            <a:endParaRPr lang="en-US"/>
          </a:p>
        </p:txBody>
      </p:sp>
      <p:sp>
        <p:nvSpPr>
          <p:cNvPr id="872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2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0B2A06F-B6F4-284C-8663-69F5DF3D8D30}" type="slidenum">
              <a:rPr lang="en-US"/>
              <a:pPr/>
              <a:t>10</a:t>
            </a:fld>
            <a:endParaRPr lang="en-US"/>
          </a:p>
        </p:txBody>
      </p:sp>
      <p:sp>
        <p:nvSpPr>
          <p:cNvPr id="872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2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3684DD-2D45-2B42-B6CD-3DB807EB998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F0420A-FD0A-3943-96A3-2AF7994ADF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42A1FC-30D8-D94F-A5EC-DD613CD3CF7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F6F56D-ECF7-014A-B248-23C1998DA98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D8C81D-E500-494C-8B13-087ABEF57FE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8CBCE4-D37B-9848-AB62-62368988FFF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013138-5E26-9849-9351-48A4F86F572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52B6E8-312A-0D4A-84B0-22C3C8A46C8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5636B8-2A97-114B-9083-C62F00B1F77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6428CD-1791-9E40-B8F4-C7C74F070B6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0835CD-15AF-7E4E-84A5-2E280490BCD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 Rounded MT Bold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 Rounded MT Bold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 Rounded MT Bold"/>
              </a:defRPr>
            </a:lvl1pPr>
          </a:lstStyle>
          <a:p>
            <a:pPr>
              <a:defRPr/>
            </a:pPr>
            <a:fld id="{73A12715-4B6F-674D-A113-3427B69B38A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Rounded MT Bold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  <a:cs typeface="ＭＳ Ｐゴシック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 Rounded MT Bold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 Rounded MT Bold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 Rounded MT Bold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 Rounded MT Bold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 Rounded MT Bold"/>
          <a:ea typeface="ＭＳ Ｐゴシック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4" Type="http://schemas.openxmlformats.org/officeDocument/2006/relationships/image" Target="../media/image2.tif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4" Type="http://schemas.openxmlformats.org/officeDocument/2006/relationships/image" Target="../media/image12.tif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4" Type="http://schemas.openxmlformats.org/officeDocument/2006/relationships/image" Target="../media/image14.tif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tif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tiff"/><Relationship Id="rId3" Type="http://schemas.openxmlformats.org/officeDocument/2006/relationships/image" Target="../media/image18.tif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tiff"/><Relationship Id="rId3" Type="http://schemas.openxmlformats.org/officeDocument/2006/relationships/image" Target="../media/image20.tif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4" Type="http://schemas.openxmlformats.org/officeDocument/2006/relationships/image" Target="../media/image7.tif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tif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tif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tiff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05600" y="6324600"/>
            <a:ext cx="1905000" cy="457200"/>
          </a:xfrm>
        </p:spPr>
        <p:txBody>
          <a:bodyPr/>
          <a:lstStyle/>
          <a:p>
            <a:fld id="{8DE23EC8-CDD0-E442-B87F-333A3C931208}" type="slidenum">
              <a:rPr lang="en-US">
                <a:solidFill>
                  <a:srgbClr val="000000"/>
                </a:solidFill>
              </a:rPr>
              <a:pPr/>
              <a:t>1</a:t>
            </a:fld>
            <a:endParaRPr lang="en-US" dirty="0">
              <a:solidFill>
                <a:srgbClr val="000000"/>
              </a:solidFill>
              <a:latin typeface="Times" pitchFamily="27" charset="0"/>
            </a:endParaRPr>
          </a:p>
        </p:txBody>
      </p:sp>
      <p:pic>
        <p:nvPicPr>
          <p:cNvPr id="11" name="Picture 10" descr="DNAGTransects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6700"/>
            <a:ext cx="5500846" cy="63246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867400" y="228600"/>
            <a:ext cx="3200399" cy="1569660"/>
          </a:xfrm>
          <a:prstGeom prst="rect">
            <a:avLst/>
          </a:prstGeom>
          <a:solidFill>
            <a:schemeClr val="accent3"/>
          </a:solidFill>
          <a:ln w="28575" cap="flat" cmpd="sng" algn="ctr">
            <a:solidFill>
              <a:srgbClr val="D8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i="1" dirty="0" smtClean="0">
                <a:solidFill>
                  <a:srgbClr val="D80000"/>
                </a:solidFill>
                <a:latin typeface="Calibri"/>
                <a:cs typeface="Calibri"/>
              </a:rPr>
              <a:t>Exercise on the Mesozoic/Cenozoic History of the North American Cordillera</a:t>
            </a:r>
            <a:endParaRPr lang="en-US" b="1" dirty="0" smtClean="0">
              <a:solidFill>
                <a:srgbClr val="D80000"/>
              </a:solidFill>
              <a:latin typeface="Calibri"/>
              <a:cs typeface="Calibri"/>
            </a:endParaRPr>
          </a:p>
        </p:txBody>
      </p:sp>
      <p:pic>
        <p:nvPicPr>
          <p:cNvPr id="12" name="Picture 11" descr="IndividualTransec.tif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0200" y="2701688"/>
            <a:ext cx="3733800" cy="26470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324600"/>
            <a:ext cx="1905000" cy="457200"/>
          </a:xfrm>
        </p:spPr>
        <p:txBody>
          <a:bodyPr/>
          <a:lstStyle/>
          <a:p>
            <a:fld id="{16D009EF-DC03-E742-82D8-A0A5B8B16450}" type="slidenum">
              <a:rPr lang="en-US">
                <a:solidFill>
                  <a:srgbClr val="000000"/>
                </a:solidFill>
              </a:rPr>
              <a:pPr/>
              <a:t>10</a:t>
            </a:fld>
            <a:endParaRPr lang="en-US" b="0" dirty="0">
              <a:solidFill>
                <a:srgbClr val="000000"/>
              </a:solidFill>
              <a:latin typeface="Times" pitchFamily="28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371600" y="5943600"/>
            <a:ext cx="24384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b="1" dirty="0" smtClean="0">
                <a:solidFill>
                  <a:srgbClr val="D80F21"/>
                </a:solidFill>
                <a:latin typeface="Comic Sans MS"/>
              </a:rPr>
              <a:t>(from </a:t>
            </a:r>
            <a:r>
              <a:rPr lang="en-US" sz="1400" b="1" dirty="0" err="1" smtClean="0">
                <a:solidFill>
                  <a:srgbClr val="D80F21"/>
                </a:solidFill>
                <a:latin typeface="Comic Sans MS"/>
              </a:rPr>
              <a:t>Sibuet</a:t>
            </a:r>
            <a:r>
              <a:rPr lang="en-US" sz="1400" b="1" dirty="0" smtClean="0">
                <a:solidFill>
                  <a:srgbClr val="D80F21"/>
                </a:solidFill>
                <a:latin typeface="Comic Sans MS"/>
              </a:rPr>
              <a:t> </a:t>
            </a:r>
            <a:r>
              <a:rPr lang="en-US" sz="1400" b="1" i="1" dirty="0" smtClean="0">
                <a:solidFill>
                  <a:srgbClr val="D80F21"/>
                </a:solidFill>
                <a:latin typeface="Comic Sans MS"/>
              </a:rPr>
              <a:t>et al. </a:t>
            </a:r>
            <a:r>
              <a:rPr lang="en-US" sz="1400" b="1" dirty="0" smtClean="0">
                <a:solidFill>
                  <a:srgbClr val="D80F21"/>
                </a:solidFill>
                <a:latin typeface="Comic Sans MS"/>
              </a:rPr>
              <a:t>2004)</a:t>
            </a:r>
            <a:endParaRPr lang="en-US" sz="1400" b="1" dirty="0">
              <a:solidFill>
                <a:srgbClr val="D80F21"/>
              </a:solidFill>
              <a:latin typeface="Comic Sans MS"/>
            </a:endParaRPr>
          </a:p>
        </p:txBody>
      </p:sp>
      <p:pic>
        <p:nvPicPr>
          <p:cNvPr id="9" name="Picture 8" descr="Pyrenees-SibuetEtAl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14600"/>
            <a:ext cx="4191000" cy="2729917"/>
          </a:xfrm>
          <a:prstGeom prst="rect">
            <a:avLst/>
          </a:prstGeom>
        </p:spPr>
      </p:pic>
      <p:pic>
        <p:nvPicPr>
          <p:cNvPr id="10" name="Picture 9" descr="PyrenneanTomographs-SibuetEtAl.tif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5567" y="0"/>
            <a:ext cx="5048433" cy="67818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52400" y="838200"/>
            <a:ext cx="3848100" cy="707886"/>
          </a:xfrm>
          <a:prstGeom prst="rect">
            <a:avLst/>
          </a:prstGeom>
          <a:ln w="28575" cmpd="sng">
            <a:solidFill>
              <a:srgbClr val="D8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000" b="1" i="1" dirty="0" smtClean="0">
                <a:solidFill>
                  <a:srgbClr val="D80000"/>
                </a:solidFill>
                <a:latin typeface="Calibri"/>
                <a:cs typeface="Calibri"/>
              </a:rPr>
              <a:t>…. Including how geophysical data like mantle tomography ….</a:t>
            </a:r>
            <a:endParaRPr lang="en-US" sz="2000" i="1" dirty="0">
              <a:solidFill>
                <a:srgbClr val="D800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86600" y="6248400"/>
            <a:ext cx="1905000" cy="457200"/>
          </a:xfrm>
        </p:spPr>
        <p:txBody>
          <a:bodyPr/>
          <a:lstStyle/>
          <a:p>
            <a:fld id="{16D009EF-DC03-E742-82D8-A0A5B8B16450}" type="slidenum">
              <a:rPr lang="en-US">
                <a:solidFill>
                  <a:srgbClr val="000000"/>
                </a:solidFill>
              </a:rPr>
              <a:pPr/>
              <a:t>11</a:t>
            </a:fld>
            <a:endParaRPr lang="en-US" b="0" dirty="0">
              <a:solidFill>
                <a:srgbClr val="000000"/>
              </a:solidFill>
              <a:latin typeface="Times" pitchFamily="28" charset="0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381000" y="1905000"/>
            <a:ext cx="36195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 dirty="0" smtClean="0">
                <a:latin typeface="Comic Sans MS"/>
              </a:rPr>
              <a:t>Inferred tectonic history of the Pyrenees</a:t>
            </a:r>
            <a:endParaRPr lang="en-US" sz="2000" b="1" dirty="0">
              <a:latin typeface="Comic Sans MS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295400" y="6096000"/>
            <a:ext cx="24384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b="1" dirty="0" smtClean="0">
                <a:solidFill>
                  <a:srgbClr val="D80F21"/>
                </a:solidFill>
                <a:latin typeface="Comic Sans MS"/>
              </a:rPr>
              <a:t>(from </a:t>
            </a:r>
            <a:r>
              <a:rPr lang="en-US" sz="1400" b="1" dirty="0" err="1" smtClean="0">
                <a:solidFill>
                  <a:srgbClr val="D80F21"/>
                </a:solidFill>
                <a:latin typeface="Comic Sans MS"/>
              </a:rPr>
              <a:t>Sibuet</a:t>
            </a:r>
            <a:r>
              <a:rPr lang="en-US" sz="1400" b="1" dirty="0" smtClean="0">
                <a:solidFill>
                  <a:srgbClr val="D80F21"/>
                </a:solidFill>
                <a:latin typeface="Comic Sans MS"/>
              </a:rPr>
              <a:t> </a:t>
            </a:r>
            <a:r>
              <a:rPr lang="en-US" sz="1400" b="1" i="1" dirty="0" smtClean="0">
                <a:solidFill>
                  <a:srgbClr val="D80F21"/>
                </a:solidFill>
                <a:latin typeface="Comic Sans MS"/>
              </a:rPr>
              <a:t>et al. </a:t>
            </a:r>
            <a:r>
              <a:rPr lang="en-US" sz="1400" b="1" dirty="0" smtClean="0">
                <a:solidFill>
                  <a:srgbClr val="D80F21"/>
                </a:solidFill>
                <a:latin typeface="Comic Sans MS"/>
              </a:rPr>
              <a:t>2004)</a:t>
            </a:r>
            <a:endParaRPr lang="en-US" sz="1400" b="1" dirty="0">
              <a:solidFill>
                <a:srgbClr val="D80F21"/>
              </a:solidFill>
              <a:latin typeface="Comic Sans MS"/>
            </a:endParaRPr>
          </a:p>
        </p:txBody>
      </p:sp>
      <p:pic>
        <p:nvPicPr>
          <p:cNvPr id="9" name="Picture 8" descr="PyreneanTectEvol-SibuetEtAl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0"/>
            <a:ext cx="4489868" cy="6858000"/>
          </a:xfrm>
          <a:prstGeom prst="rect">
            <a:avLst/>
          </a:prstGeom>
        </p:spPr>
      </p:pic>
      <p:pic>
        <p:nvPicPr>
          <p:cNvPr id="11" name="Picture 10" descr="CompositeSection-AlignedOnNPF-SibuetEtAl.tif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743200"/>
            <a:ext cx="3885489" cy="2587650"/>
          </a:xfrm>
          <a:prstGeom prst="rect">
            <a:avLst/>
          </a:prstGeom>
        </p:spPr>
      </p:pic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533400" y="5408625"/>
            <a:ext cx="35814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1" dirty="0" smtClean="0">
                <a:latin typeface="Comic Sans MS"/>
              </a:rPr>
              <a:t>Overlay of different images, centered on North Pyrenean Fault</a:t>
            </a:r>
            <a:endParaRPr lang="en-US" sz="1600" b="1" dirty="0">
              <a:latin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57200" y="457200"/>
            <a:ext cx="3848100" cy="707886"/>
          </a:xfrm>
          <a:prstGeom prst="rect">
            <a:avLst/>
          </a:prstGeom>
          <a:ln w="28575" cmpd="sng">
            <a:solidFill>
              <a:srgbClr val="D8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000" b="1" i="1" dirty="0" smtClean="0">
                <a:solidFill>
                  <a:srgbClr val="D80000"/>
                </a:solidFill>
                <a:latin typeface="Calibri"/>
                <a:cs typeface="Calibri"/>
              </a:rPr>
              <a:t>…. constrain models for the evolution of the belts</a:t>
            </a:r>
            <a:endParaRPr lang="en-US" sz="2000" i="1" dirty="0">
              <a:solidFill>
                <a:srgbClr val="D800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9170" name="Picture 2" descr="Figure2-12"/>
          <p:cNvPicPr>
            <a:picLocks noChangeAspect="1" noChangeArrowheads="1"/>
          </p:cNvPicPr>
          <p:nvPr/>
        </p:nvPicPr>
        <p:blipFill>
          <a:blip r:embed="rId3"/>
          <a:srcRect l="23888" r="27884" b="42955"/>
          <a:stretch>
            <a:fillRect/>
          </a:stretch>
        </p:blipFill>
        <p:spPr bwMode="auto">
          <a:xfrm>
            <a:off x="0" y="228600"/>
            <a:ext cx="3810000" cy="5831417"/>
          </a:xfrm>
          <a:prstGeom prst="rect">
            <a:avLst/>
          </a:prstGeom>
          <a:noFill/>
        </p:spPr>
      </p:pic>
      <p:pic>
        <p:nvPicPr>
          <p:cNvPr id="519171" name="Picture 3" descr="Figure2-12"/>
          <p:cNvPicPr>
            <a:picLocks noChangeAspect="1" noChangeArrowheads="1"/>
          </p:cNvPicPr>
          <p:nvPr/>
        </p:nvPicPr>
        <p:blipFill>
          <a:blip r:embed="rId3"/>
          <a:srcRect l="8625" t="57272" r="9313" b="3371"/>
          <a:stretch>
            <a:fillRect/>
          </a:stretch>
        </p:blipFill>
        <p:spPr bwMode="auto">
          <a:xfrm>
            <a:off x="2971800" y="381000"/>
            <a:ext cx="5791199" cy="3594538"/>
          </a:xfrm>
          <a:prstGeom prst="rect">
            <a:avLst/>
          </a:prstGeom>
          <a:noFill/>
        </p:spPr>
      </p:pic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81800" y="6324600"/>
            <a:ext cx="1905000" cy="457200"/>
          </a:xfrm>
        </p:spPr>
        <p:txBody>
          <a:bodyPr/>
          <a:lstStyle/>
          <a:p>
            <a:fld id="{8DE23EC8-CDD0-E442-B87F-333A3C931208}" type="slidenum">
              <a:rPr lang="en-US">
                <a:solidFill>
                  <a:srgbClr val="000000"/>
                </a:solidFill>
              </a:rPr>
              <a:pPr/>
              <a:t>12</a:t>
            </a:fld>
            <a:endParaRPr lang="en-US" dirty="0">
              <a:solidFill>
                <a:srgbClr val="000000"/>
              </a:solidFill>
              <a:latin typeface="Times" pitchFamily="27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505200" y="3962400"/>
            <a:ext cx="5410200" cy="2708434"/>
          </a:xfrm>
          <a:prstGeom prst="rect">
            <a:avLst/>
          </a:prstGeom>
          <a:ln w="28575" cap="flat" cmpd="sng" algn="ctr">
            <a:solidFill>
              <a:srgbClr val="D8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US" sz="2000" b="1" i="1" dirty="0" smtClean="0">
                <a:solidFill>
                  <a:srgbClr val="D80000"/>
                </a:solidFill>
                <a:latin typeface="Calibri"/>
                <a:cs typeface="Calibri"/>
              </a:rPr>
              <a:t>About the exercise:</a:t>
            </a:r>
          </a:p>
          <a:p>
            <a:pPr>
              <a:spcAft>
                <a:spcPts val="300"/>
              </a:spcAft>
            </a:pPr>
            <a:r>
              <a:rPr lang="en-US" sz="2000" b="1" i="1" dirty="0" smtClean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It is the final exercise of the semester </a:t>
            </a:r>
          </a:p>
          <a:p>
            <a:pPr marL="177800" indent="-177800">
              <a:spcAft>
                <a:spcPts val="300"/>
              </a:spcAft>
            </a:pPr>
            <a:r>
              <a:rPr lang="en-US" sz="2000" b="1" i="1" dirty="0" smtClean="0">
                <a:solidFill>
                  <a:srgbClr val="D80000"/>
                </a:solidFill>
                <a:latin typeface="Calibri"/>
                <a:cs typeface="Calibri"/>
              </a:rPr>
              <a:t>Students have &gt;2 weeks to complete the exercise</a:t>
            </a:r>
          </a:p>
          <a:p>
            <a:pPr marL="177800" indent="-177800">
              <a:spcAft>
                <a:spcPts val="300"/>
              </a:spcAft>
            </a:pPr>
            <a:r>
              <a:rPr lang="en-US" sz="2000" b="1" i="1" dirty="0" smtClean="0">
                <a:solidFill>
                  <a:srgbClr val="0000AD"/>
                </a:solidFill>
                <a:latin typeface="Calibri"/>
                <a:cs typeface="Calibri"/>
              </a:rPr>
              <a:t>I introduce transects (strip maps, geologic sections, tectonic sections, tectonic </a:t>
            </a:r>
            <a:r>
              <a:rPr lang="en-US" sz="2000" b="1" i="1" dirty="0" err="1" smtClean="0">
                <a:solidFill>
                  <a:srgbClr val="0000AD"/>
                </a:solidFill>
                <a:latin typeface="Calibri"/>
                <a:cs typeface="Calibri"/>
              </a:rPr>
              <a:t>discriminant</a:t>
            </a:r>
            <a:r>
              <a:rPr lang="en-US" sz="2000" b="1" i="1" dirty="0" smtClean="0">
                <a:solidFill>
                  <a:srgbClr val="0000AD"/>
                </a:solidFill>
                <a:latin typeface="Calibri"/>
                <a:cs typeface="Calibri"/>
              </a:rPr>
              <a:t> diagrams, etc.</a:t>
            </a:r>
          </a:p>
          <a:p>
            <a:pPr marL="177800" indent="-177800">
              <a:spcAft>
                <a:spcPts val="300"/>
              </a:spcAft>
            </a:pPr>
            <a:r>
              <a:rPr lang="en-US" sz="2000" b="1" i="1" dirty="0" smtClean="0">
                <a:solidFill>
                  <a:srgbClr val="D80000"/>
                </a:solidFill>
                <a:latin typeface="Calibri"/>
                <a:cs typeface="Calibri"/>
              </a:rPr>
              <a:t>In written instructions &amp; verbally, I  encourage students to share &amp; discuss their observations</a:t>
            </a:r>
            <a:endParaRPr lang="en-US" sz="2000" i="1" dirty="0">
              <a:solidFill>
                <a:srgbClr val="D800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9170" name="Picture 2" descr="Figure2-12"/>
          <p:cNvPicPr>
            <a:picLocks noChangeAspect="1" noChangeArrowheads="1"/>
          </p:cNvPicPr>
          <p:nvPr/>
        </p:nvPicPr>
        <p:blipFill>
          <a:blip r:embed="rId3"/>
          <a:srcRect l="23888" r="27884" b="42955"/>
          <a:stretch>
            <a:fillRect/>
          </a:stretch>
        </p:blipFill>
        <p:spPr bwMode="auto">
          <a:xfrm>
            <a:off x="0" y="228600"/>
            <a:ext cx="3810000" cy="5831417"/>
          </a:xfrm>
          <a:prstGeom prst="rect">
            <a:avLst/>
          </a:prstGeom>
          <a:noFill/>
        </p:spPr>
      </p:pic>
      <p:pic>
        <p:nvPicPr>
          <p:cNvPr id="519171" name="Picture 3" descr="Figure2-12"/>
          <p:cNvPicPr>
            <a:picLocks noChangeAspect="1" noChangeArrowheads="1"/>
          </p:cNvPicPr>
          <p:nvPr/>
        </p:nvPicPr>
        <p:blipFill>
          <a:blip r:embed="rId3"/>
          <a:srcRect l="8625" t="57272" r="9313" b="3371"/>
          <a:stretch>
            <a:fillRect/>
          </a:stretch>
        </p:blipFill>
        <p:spPr bwMode="auto">
          <a:xfrm>
            <a:off x="2971800" y="381000"/>
            <a:ext cx="5791199" cy="3594538"/>
          </a:xfrm>
          <a:prstGeom prst="rect">
            <a:avLst/>
          </a:prstGeom>
          <a:noFill/>
        </p:spPr>
      </p:pic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81800" y="6324600"/>
            <a:ext cx="1905000" cy="457200"/>
          </a:xfrm>
        </p:spPr>
        <p:txBody>
          <a:bodyPr/>
          <a:lstStyle/>
          <a:p>
            <a:fld id="{8DE23EC8-CDD0-E442-B87F-333A3C931208}" type="slidenum">
              <a:rPr lang="en-US">
                <a:solidFill>
                  <a:srgbClr val="000000"/>
                </a:solidFill>
              </a:rPr>
              <a:pPr/>
              <a:t>13</a:t>
            </a:fld>
            <a:endParaRPr lang="en-US" dirty="0">
              <a:solidFill>
                <a:srgbClr val="000000"/>
              </a:solidFill>
              <a:latin typeface="Times" pitchFamily="27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505200" y="3962400"/>
            <a:ext cx="5410200" cy="2362185"/>
          </a:xfrm>
          <a:prstGeom prst="rect">
            <a:avLst/>
          </a:prstGeom>
          <a:ln w="28575" cap="flat" cmpd="sng" algn="ctr">
            <a:solidFill>
              <a:srgbClr val="D8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US" sz="2000" b="1" i="1" dirty="0" smtClean="0">
                <a:solidFill>
                  <a:srgbClr val="D80000"/>
                </a:solidFill>
                <a:latin typeface="Calibri"/>
                <a:cs typeface="Calibri"/>
              </a:rPr>
              <a:t>Aims of the exercise:</a:t>
            </a:r>
          </a:p>
          <a:p>
            <a:pPr>
              <a:spcAft>
                <a:spcPts val="300"/>
              </a:spcAft>
            </a:pPr>
            <a:r>
              <a:rPr lang="en-US" sz="2000" b="1" i="1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000" b="1" i="1" dirty="0" smtClean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Induce students to compile &amp; correlate variety of geological/geophysical data </a:t>
            </a:r>
          </a:p>
          <a:p>
            <a:pPr marL="177800" indent="-177800">
              <a:spcAft>
                <a:spcPts val="300"/>
              </a:spcAft>
            </a:pPr>
            <a:r>
              <a:rPr lang="en-US" sz="2000" b="1" i="1" dirty="0" smtClean="0">
                <a:solidFill>
                  <a:srgbClr val="D80000"/>
                </a:solidFill>
                <a:latin typeface="Calibri"/>
                <a:cs typeface="Calibri"/>
              </a:rPr>
              <a:t>Work collaboratively (share observations), but think independently (draw their own inferences)</a:t>
            </a:r>
          </a:p>
          <a:p>
            <a:pPr marL="177800" indent="-177800">
              <a:spcAft>
                <a:spcPts val="300"/>
              </a:spcAft>
            </a:pPr>
            <a:r>
              <a:rPr lang="en-US" sz="2000" b="1" i="1" dirty="0" smtClean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Evaluate models for the origin of </a:t>
            </a:r>
            <a:r>
              <a:rPr lang="en-US" sz="2000" b="1" i="1" dirty="0" err="1" smtClean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orogenic</a:t>
            </a:r>
            <a:r>
              <a:rPr lang="en-US" sz="2000" b="1" i="1" dirty="0" smtClean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 belts</a:t>
            </a:r>
            <a:endParaRPr lang="en-US" sz="2000" i="1" dirty="0">
              <a:solidFill>
                <a:schemeClr val="accent6">
                  <a:lumMod val="75000"/>
                </a:schemeClr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5636B8-2A97-114B-9083-C62F00B1F778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pic>
        <p:nvPicPr>
          <p:cNvPr id="4" name="Picture 3" descr="Recos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61098"/>
            <a:ext cx="9144000" cy="293580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04800" y="1295400"/>
            <a:ext cx="7924800" cy="461665"/>
          </a:xfrm>
          <a:prstGeom prst="rect">
            <a:avLst/>
          </a:prstGeom>
          <a:ln w="28575" cmpd="sng">
            <a:solidFill>
              <a:srgbClr val="D8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b="1" i="1" dirty="0" smtClean="0">
                <a:solidFill>
                  <a:srgbClr val="D80000"/>
                </a:solidFill>
                <a:latin typeface="Calibri"/>
                <a:cs typeface="Calibri"/>
              </a:rPr>
              <a:t>From the instructions for the exercise distributed to students:</a:t>
            </a:r>
            <a:endParaRPr lang="en-US" i="1" dirty="0">
              <a:solidFill>
                <a:srgbClr val="D800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6248400"/>
            <a:ext cx="1905000" cy="457200"/>
          </a:xfrm>
        </p:spPr>
        <p:txBody>
          <a:bodyPr/>
          <a:lstStyle/>
          <a:p>
            <a:pPr>
              <a:defRPr/>
            </a:pPr>
            <a:fld id="{575636B8-2A97-114B-9083-C62F00B1F778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pic>
        <p:nvPicPr>
          <p:cNvPr id="3" name="Picture 2" descr="Geophysics1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40970"/>
            <a:ext cx="8721090" cy="2720340"/>
          </a:xfrm>
          <a:prstGeom prst="rect">
            <a:avLst/>
          </a:prstGeom>
        </p:spPr>
      </p:pic>
      <p:pic>
        <p:nvPicPr>
          <p:cNvPr id="4" name="Picture 3" descr="Geophysics2.tiff"/>
          <p:cNvPicPr>
            <a:picLocks noChangeAspect="1"/>
          </p:cNvPicPr>
          <p:nvPr/>
        </p:nvPicPr>
        <p:blipFill>
          <a:blip r:embed="rId3"/>
          <a:srcRect t="4028" b="19194"/>
          <a:stretch>
            <a:fillRect/>
          </a:stretch>
        </p:blipFill>
        <p:spPr>
          <a:xfrm>
            <a:off x="354330" y="2713877"/>
            <a:ext cx="8561070" cy="36107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86600" y="6248400"/>
            <a:ext cx="1905000" cy="457200"/>
          </a:xfrm>
        </p:spPr>
        <p:txBody>
          <a:bodyPr/>
          <a:lstStyle/>
          <a:p>
            <a:pPr>
              <a:defRPr/>
            </a:pPr>
            <a:fld id="{575636B8-2A97-114B-9083-C62F00B1F778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pic>
        <p:nvPicPr>
          <p:cNvPr id="4" name="Picture 3" descr="Questions1.tiff"/>
          <p:cNvPicPr>
            <a:picLocks noChangeAspect="1"/>
          </p:cNvPicPr>
          <p:nvPr/>
        </p:nvPicPr>
        <p:blipFill>
          <a:blip r:embed="rId2"/>
          <a:srcRect l="6960" r="2340" b="56936"/>
          <a:stretch>
            <a:fillRect/>
          </a:stretch>
        </p:blipFill>
        <p:spPr>
          <a:xfrm>
            <a:off x="27829" y="1752600"/>
            <a:ext cx="9088341" cy="211048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28600" y="1219200"/>
            <a:ext cx="5943600" cy="461665"/>
          </a:xfrm>
          <a:prstGeom prst="rect">
            <a:avLst/>
          </a:prstGeom>
          <a:ln w="28575" cmpd="sng">
            <a:solidFill>
              <a:srgbClr val="D8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b="1" i="1" dirty="0" smtClean="0">
                <a:solidFill>
                  <a:srgbClr val="D80000"/>
                </a:solidFill>
                <a:latin typeface="Calibri"/>
                <a:cs typeface="Calibri"/>
              </a:rPr>
              <a:t>Two of five questions students must answer:</a:t>
            </a:r>
            <a:endParaRPr lang="en-US" i="1" dirty="0">
              <a:solidFill>
                <a:srgbClr val="D80000"/>
              </a:solidFill>
              <a:latin typeface="Calibri"/>
              <a:cs typeface="Calibri"/>
            </a:endParaRPr>
          </a:p>
        </p:txBody>
      </p:sp>
      <p:pic>
        <p:nvPicPr>
          <p:cNvPr id="7" name="Picture 6" descr="Questions2.tiff"/>
          <p:cNvPicPr>
            <a:picLocks noChangeAspect="1"/>
          </p:cNvPicPr>
          <p:nvPr/>
        </p:nvPicPr>
        <p:blipFill>
          <a:blip r:embed="rId3"/>
          <a:srcRect l="6848" t="29396" r="2158" b="44454"/>
          <a:stretch>
            <a:fillRect/>
          </a:stretch>
        </p:blipFill>
        <p:spPr>
          <a:xfrm>
            <a:off x="137178" y="4267200"/>
            <a:ext cx="8869644" cy="9144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9170" name="Picture 2" descr="Figure2-12"/>
          <p:cNvPicPr>
            <a:picLocks noChangeAspect="1" noChangeArrowheads="1"/>
          </p:cNvPicPr>
          <p:nvPr/>
        </p:nvPicPr>
        <p:blipFill>
          <a:blip r:embed="rId3"/>
          <a:srcRect l="23888" r="27884" b="42955"/>
          <a:stretch>
            <a:fillRect/>
          </a:stretch>
        </p:blipFill>
        <p:spPr bwMode="auto">
          <a:xfrm>
            <a:off x="1" y="228599"/>
            <a:ext cx="3186202" cy="4877142"/>
          </a:xfrm>
          <a:prstGeom prst="rect">
            <a:avLst/>
          </a:prstGeom>
          <a:noFill/>
        </p:spPr>
      </p:pic>
      <p:pic>
        <p:nvPicPr>
          <p:cNvPr id="519171" name="Picture 3" descr="Figure2-12"/>
          <p:cNvPicPr>
            <a:picLocks noChangeAspect="1" noChangeArrowheads="1"/>
          </p:cNvPicPr>
          <p:nvPr/>
        </p:nvPicPr>
        <p:blipFill>
          <a:blip r:embed="rId3"/>
          <a:srcRect l="8625" t="57272" r="9313" b="3371"/>
          <a:stretch>
            <a:fillRect/>
          </a:stretch>
        </p:blipFill>
        <p:spPr bwMode="auto">
          <a:xfrm>
            <a:off x="2971799" y="381001"/>
            <a:ext cx="5102550" cy="3166947"/>
          </a:xfrm>
          <a:prstGeom prst="rect">
            <a:avLst/>
          </a:prstGeom>
          <a:noFill/>
        </p:spPr>
      </p:pic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81800" y="6324600"/>
            <a:ext cx="1905000" cy="457200"/>
          </a:xfrm>
        </p:spPr>
        <p:txBody>
          <a:bodyPr/>
          <a:lstStyle/>
          <a:p>
            <a:fld id="{8DE23EC8-CDD0-E442-B87F-333A3C931208}" type="slidenum">
              <a:rPr lang="en-US">
                <a:solidFill>
                  <a:srgbClr val="000000"/>
                </a:solidFill>
              </a:rPr>
              <a:pPr/>
              <a:t>17</a:t>
            </a:fld>
            <a:endParaRPr lang="en-US" dirty="0">
              <a:solidFill>
                <a:srgbClr val="000000"/>
              </a:solidFill>
              <a:latin typeface="Times" pitchFamily="27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895600" y="3429000"/>
            <a:ext cx="6019800" cy="3323987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rgbClr val="D8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US" sz="2000" b="1" i="1" dirty="0" smtClean="0">
                <a:solidFill>
                  <a:srgbClr val="D80000"/>
                </a:solidFill>
                <a:latin typeface="Calibri"/>
                <a:cs typeface="Calibri"/>
              </a:rPr>
              <a:t>Results:</a:t>
            </a:r>
          </a:p>
          <a:p>
            <a:pPr marL="177800" indent="-177800">
              <a:spcAft>
                <a:spcPts val="300"/>
              </a:spcAft>
            </a:pPr>
            <a:r>
              <a:rPr lang="en-US" sz="2000" b="1" i="1" dirty="0" smtClean="0">
                <a:solidFill>
                  <a:srgbClr val="0000CC"/>
                </a:solidFill>
                <a:latin typeface="Calibri"/>
                <a:cs typeface="Calibri"/>
              </a:rPr>
              <a:t>S</a:t>
            </a:r>
            <a:r>
              <a:rPr lang="en-US" sz="2000" b="1" i="1" dirty="0" smtClean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tudents are initially fearful of but then become excited about the exercise</a:t>
            </a:r>
          </a:p>
          <a:p>
            <a:pPr marL="177800" indent="-177800">
              <a:spcAft>
                <a:spcPts val="300"/>
              </a:spcAft>
            </a:pPr>
            <a:r>
              <a:rPr lang="en-US" sz="2000" b="1" i="1" dirty="0" smtClean="0">
                <a:solidFill>
                  <a:srgbClr val="D80000"/>
                </a:solidFill>
                <a:latin typeface="Calibri"/>
                <a:cs typeface="Calibri"/>
              </a:rPr>
              <a:t>Students do</a:t>
            </a:r>
            <a:r>
              <a:rPr lang="en-US" sz="2000" b="1" i="1" dirty="0" smtClean="0">
                <a:solidFill>
                  <a:srgbClr val="D80000"/>
                </a:solidFill>
                <a:latin typeface="Calibri"/>
                <a:cs typeface="Calibri"/>
              </a:rPr>
              <a:t> work </a:t>
            </a:r>
            <a:r>
              <a:rPr lang="en-US" sz="2000" b="1" i="1" dirty="0" smtClean="0">
                <a:solidFill>
                  <a:srgbClr val="D80000"/>
                </a:solidFill>
                <a:latin typeface="Calibri"/>
                <a:cs typeface="Calibri"/>
              </a:rPr>
              <a:t>collaboratively - share observations, debate alternatives, etc.</a:t>
            </a:r>
            <a:endParaRPr lang="en-US" sz="2000" b="1" i="1" dirty="0" smtClean="0">
              <a:solidFill>
                <a:srgbClr val="D80000"/>
              </a:solidFill>
              <a:latin typeface="Calibri"/>
              <a:cs typeface="Calibri"/>
            </a:endParaRPr>
          </a:p>
          <a:p>
            <a:pPr marL="177800" indent="-177800">
              <a:spcAft>
                <a:spcPts val="300"/>
              </a:spcAft>
            </a:pPr>
            <a:r>
              <a:rPr lang="en-US" sz="2000" b="1" i="1" dirty="0" smtClean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Better students do incorporate variety of data (model good practice for others)</a:t>
            </a:r>
            <a:endParaRPr lang="en-US" sz="2000" b="1" i="1" dirty="0" smtClean="0">
              <a:solidFill>
                <a:schemeClr val="accent6">
                  <a:lumMod val="75000"/>
                </a:schemeClr>
              </a:solidFill>
              <a:latin typeface="Calibri"/>
              <a:cs typeface="Calibri"/>
            </a:endParaRPr>
          </a:p>
          <a:p>
            <a:pPr marL="177800" indent="-177800">
              <a:spcAft>
                <a:spcPts val="300"/>
              </a:spcAft>
            </a:pPr>
            <a:r>
              <a:rPr lang="en-US" sz="2000" b="1" i="1" dirty="0" smtClean="0">
                <a:solidFill>
                  <a:srgbClr val="D80000"/>
                </a:solidFill>
                <a:latin typeface="Calibri"/>
                <a:cs typeface="Calibri"/>
              </a:rPr>
              <a:t>Quality </a:t>
            </a:r>
            <a:r>
              <a:rPr lang="en-US" sz="2000" b="1" i="1" dirty="0" smtClean="0">
                <a:solidFill>
                  <a:srgbClr val="D80000"/>
                </a:solidFill>
                <a:latin typeface="Calibri"/>
                <a:cs typeface="Calibri"/>
              </a:rPr>
              <a:t>of work varies, but better papers show students really have integrated data from different sources &amp; their observations</a:t>
            </a:r>
            <a:endParaRPr lang="en-US" sz="2000" i="1" dirty="0">
              <a:solidFill>
                <a:srgbClr val="D800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TransectsB2&amp;3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1992429" y="1078029"/>
            <a:ext cx="5159141" cy="6400800"/>
          </a:xfrm>
          <a:prstGeom prst="rect">
            <a:avLst/>
          </a:prstGeom>
        </p:spPr>
      </p:pic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05600" y="6324600"/>
            <a:ext cx="1905000" cy="457200"/>
          </a:xfrm>
        </p:spPr>
        <p:txBody>
          <a:bodyPr/>
          <a:lstStyle/>
          <a:p>
            <a:fld id="{8DE23EC8-CDD0-E442-B87F-333A3C931208}" type="slidenum">
              <a:rPr lang="en-US">
                <a:solidFill>
                  <a:srgbClr val="000000"/>
                </a:solidFill>
              </a:rPr>
              <a:pPr/>
              <a:t>2</a:t>
            </a:fld>
            <a:endParaRPr lang="en-US" dirty="0">
              <a:solidFill>
                <a:srgbClr val="000000"/>
              </a:solidFill>
              <a:latin typeface="Times" pitchFamily="27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600" y="152400"/>
            <a:ext cx="8763000" cy="1631216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rgbClr val="D8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 smtClean="0">
                <a:solidFill>
                  <a:srgbClr val="D80000"/>
                </a:solidFill>
                <a:latin typeface="Calibri"/>
                <a:cs typeface="Calibri"/>
              </a:rPr>
              <a:t>Use DNAG Centennial Continent-Ocean Transect #7, B-2 Juan de Fuca Plate to Alberta Plains </a:t>
            </a:r>
          </a:p>
          <a:p>
            <a:pPr algn="ctr"/>
            <a:r>
              <a:rPr lang="en-US" sz="2000" b="1" i="1" dirty="0" smtClean="0">
                <a:solidFill>
                  <a:srgbClr val="D80000"/>
                </a:solidFill>
                <a:latin typeface="Calibri"/>
                <a:cs typeface="Calibri"/>
              </a:rPr>
              <a:t>&amp;</a:t>
            </a:r>
          </a:p>
          <a:p>
            <a:pPr algn="ctr"/>
            <a:r>
              <a:rPr lang="en-US" sz="2000" b="1" i="1" dirty="0" smtClean="0">
                <a:solidFill>
                  <a:srgbClr val="D80000"/>
                </a:solidFill>
                <a:latin typeface="Calibri"/>
                <a:cs typeface="Calibri"/>
              </a:rPr>
              <a:t> Centennial Continent-Ocean Transect #9, B-3 Juan de Fuca Spreading Ridge to Montana Thrust Belt </a:t>
            </a:r>
            <a:endParaRPr lang="en-US" sz="2000" b="1" i="1" dirty="0">
              <a:solidFill>
                <a:srgbClr val="D800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5636B8-2A97-114B-9083-C62F00B1F778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pic>
        <p:nvPicPr>
          <p:cNvPr id="3" name="Picture 2" descr="CourseInfo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73690"/>
            <a:ext cx="9144000" cy="511061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52400" y="1524000"/>
            <a:ext cx="4724400" cy="2977739"/>
          </a:xfrm>
          <a:prstGeom prst="rect">
            <a:avLst/>
          </a:prstGeom>
          <a:solidFill>
            <a:schemeClr val="bg1"/>
          </a:solidFill>
          <a:ln w="28575" cmpd="sng">
            <a:solidFill>
              <a:srgbClr val="D80000"/>
            </a:solidFill>
          </a:ln>
        </p:spPr>
        <p:txBody>
          <a:bodyPr wrap="square">
            <a:spAutoFit/>
          </a:bodyPr>
          <a:lstStyle/>
          <a:p>
            <a:pPr marL="177800" indent="-177800">
              <a:spcAft>
                <a:spcPts val="300"/>
              </a:spcAft>
            </a:pPr>
            <a:r>
              <a:rPr lang="en-US" sz="1800" b="1" i="1" dirty="0" smtClean="0">
                <a:solidFill>
                  <a:srgbClr val="D80000"/>
                </a:solidFill>
                <a:latin typeface="Calibri"/>
                <a:cs typeface="Calibri"/>
              </a:rPr>
              <a:t>One of 4 required courses beyond ‘physical geology’ (i.e. laboratory) intro</a:t>
            </a:r>
          </a:p>
          <a:p>
            <a:pPr marL="177800" indent="-177800">
              <a:spcAft>
                <a:spcPts val="300"/>
              </a:spcAft>
            </a:pPr>
            <a:r>
              <a:rPr lang="en-US" sz="1800" b="1" i="1" dirty="0" smtClean="0">
                <a:solidFill>
                  <a:srgbClr val="0000AD"/>
                </a:solidFill>
                <a:latin typeface="Calibri"/>
                <a:cs typeface="Calibri"/>
              </a:rPr>
              <a:t>‘Physical geology’ prerequisite; many students co-enrolled in mineralogy</a:t>
            </a:r>
          </a:p>
          <a:p>
            <a:pPr marL="177800" indent="-177800">
              <a:spcAft>
                <a:spcPts val="300"/>
              </a:spcAft>
            </a:pPr>
            <a:r>
              <a:rPr lang="en-US" sz="1800" b="1" i="1" dirty="0" smtClean="0">
                <a:solidFill>
                  <a:srgbClr val="D80000"/>
                </a:solidFill>
                <a:latin typeface="Calibri"/>
                <a:cs typeface="Calibri"/>
              </a:rPr>
              <a:t>Course developed to teach map skills, basic geometry of structures, basic igneous &amp; metamorphic petrology, very basic geophysics, Earth structure</a:t>
            </a:r>
          </a:p>
          <a:p>
            <a:pPr marL="177800" indent="-177800">
              <a:spcAft>
                <a:spcPts val="300"/>
              </a:spcAft>
            </a:pPr>
            <a:r>
              <a:rPr lang="en-US" sz="1800" b="1" i="1" dirty="0" smtClean="0">
                <a:solidFill>
                  <a:srgbClr val="0000AD"/>
                </a:solidFill>
                <a:latin typeface="Calibri"/>
                <a:cs typeface="Calibri"/>
              </a:rPr>
              <a:t>Enrollment </a:t>
            </a:r>
            <a:r>
              <a:rPr lang="en-US" sz="1800" b="1" i="1" dirty="0" smtClean="0">
                <a:solidFill>
                  <a:srgbClr val="0000AD"/>
                </a:solidFill>
                <a:latin typeface="Calibri"/>
                <a:cs typeface="Calibri"/>
              </a:rPr>
              <a:t>is 15-25, </a:t>
            </a:r>
            <a:r>
              <a:rPr lang="en-US" sz="1800" b="1" i="1" dirty="0" smtClean="0">
                <a:solidFill>
                  <a:srgbClr val="0000AD"/>
                </a:solidFill>
                <a:latin typeface="Calibri"/>
                <a:cs typeface="Calibri"/>
              </a:rPr>
              <a:t>mainly sophomores &amp; juniors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3970" name="Picture 2" descr="GeneralizedCordillSections"/>
          <p:cNvPicPr>
            <a:picLocks noChangeAspect="1" noChangeArrowheads="1"/>
          </p:cNvPicPr>
          <p:nvPr/>
        </p:nvPicPr>
        <p:blipFill>
          <a:blip r:embed="rId3"/>
          <a:srcRect l="8691" r="8691" b="70418"/>
          <a:stretch>
            <a:fillRect/>
          </a:stretch>
        </p:blipFill>
        <p:spPr bwMode="auto">
          <a:xfrm>
            <a:off x="123102" y="2950937"/>
            <a:ext cx="8897795" cy="1849663"/>
          </a:xfrm>
          <a:prstGeom prst="rect">
            <a:avLst/>
          </a:prstGeom>
          <a:noFill/>
        </p:spPr>
      </p:pic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86600" y="6172200"/>
            <a:ext cx="1905000" cy="457200"/>
          </a:xfrm>
        </p:spPr>
        <p:txBody>
          <a:bodyPr/>
          <a:lstStyle/>
          <a:p>
            <a:fld id="{FC9E65E2-8F88-2E47-8884-8E756CA0D6D2}" type="slidenum">
              <a:rPr lang="en-US">
                <a:solidFill>
                  <a:srgbClr val="000000"/>
                </a:solidFill>
              </a:rPr>
              <a:pPr/>
              <a:t>4</a:t>
            </a:fld>
            <a:endParaRPr lang="en-US" b="0" dirty="0">
              <a:solidFill>
                <a:srgbClr val="000000"/>
              </a:solidFill>
              <a:latin typeface="Times" charset="0"/>
            </a:endParaRPr>
          </a:p>
        </p:txBody>
      </p:sp>
      <p:sp>
        <p:nvSpPr>
          <p:cNvPr id="723971" name="Text Box 3"/>
          <p:cNvSpPr txBox="1">
            <a:spLocks noChangeArrowheads="1"/>
          </p:cNvSpPr>
          <p:nvPr/>
        </p:nvSpPr>
        <p:spPr bwMode="auto">
          <a:xfrm>
            <a:off x="704056" y="2057400"/>
            <a:ext cx="773588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 b="1" dirty="0">
                <a:solidFill>
                  <a:srgbClr val="000000"/>
                </a:solidFill>
                <a:latin typeface="Comic Sans MS"/>
                <a:cs typeface="Comic Sans MS"/>
              </a:rPr>
              <a:t>Restored sections show inferred depositional setting of deformed strata now found in thrust belt</a:t>
            </a:r>
          </a:p>
        </p:txBody>
      </p:sp>
      <p:sp>
        <p:nvSpPr>
          <p:cNvPr id="723972" name="Text Box 4"/>
          <p:cNvSpPr txBox="1">
            <a:spLocks noChangeArrowheads="1"/>
          </p:cNvSpPr>
          <p:nvPr/>
        </p:nvSpPr>
        <p:spPr bwMode="auto">
          <a:xfrm>
            <a:off x="7540625" y="2760663"/>
            <a:ext cx="110729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b="1" dirty="0">
                <a:solidFill>
                  <a:schemeClr val="tx1"/>
                </a:solidFill>
                <a:latin typeface="Comic Sans MS"/>
                <a:cs typeface="Comic Sans MS"/>
              </a:rPr>
              <a:t>Continent</a:t>
            </a:r>
          </a:p>
        </p:txBody>
      </p:sp>
      <p:sp>
        <p:nvSpPr>
          <p:cNvPr id="723973" name="Text Box 5"/>
          <p:cNvSpPr txBox="1">
            <a:spLocks noChangeArrowheads="1"/>
          </p:cNvSpPr>
          <p:nvPr/>
        </p:nvSpPr>
        <p:spPr bwMode="auto">
          <a:xfrm>
            <a:off x="4953000" y="3352800"/>
            <a:ext cx="71546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b="1" dirty="0">
                <a:solidFill>
                  <a:schemeClr val="tx1"/>
                </a:solidFill>
                <a:latin typeface="Comic Sans MS"/>
                <a:cs typeface="Comic Sans MS"/>
              </a:rPr>
              <a:t>Slope</a:t>
            </a:r>
          </a:p>
        </p:txBody>
      </p:sp>
      <p:sp>
        <p:nvSpPr>
          <p:cNvPr id="723974" name="Text Box 6"/>
          <p:cNvSpPr txBox="1">
            <a:spLocks noChangeArrowheads="1"/>
          </p:cNvSpPr>
          <p:nvPr/>
        </p:nvSpPr>
        <p:spPr bwMode="auto">
          <a:xfrm>
            <a:off x="6324600" y="3124200"/>
            <a:ext cx="72067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b="1" dirty="0">
                <a:solidFill>
                  <a:schemeClr val="tx1"/>
                </a:solidFill>
                <a:latin typeface="Comic Sans MS"/>
                <a:cs typeface="Comic Sans MS"/>
              </a:rPr>
              <a:t>Shelf</a:t>
            </a:r>
          </a:p>
        </p:txBody>
      </p:sp>
      <p:sp>
        <p:nvSpPr>
          <p:cNvPr id="723975" name="Text Box 7"/>
          <p:cNvSpPr txBox="1">
            <a:spLocks noChangeArrowheads="1"/>
          </p:cNvSpPr>
          <p:nvPr/>
        </p:nvSpPr>
        <p:spPr bwMode="auto">
          <a:xfrm>
            <a:off x="3886200" y="3352800"/>
            <a:ext cx="58812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b="1" dirty="0">
                <a:solidFill>
                  <a:schemeClr val="tx1"/>
                </a:solidFill>
                <a:latin typeface="Comic Sans MS"/>
                <a:cs typeface="Comic Sans MS"/>
              </a:rPr>
              <a:t>Rise</a:t>
            </a:r>
          </a:p>
        </p:txBody>
      </p:sp>
      <p:sp>
        <p:nvSpPr>
          <p:cNvPr id="723976" name="Text Box 8"/>
          <p:cNvSpPr txBox="1">
            <a:spLocks noChangeArrowheads="1"/>
          </p:cNvSpPr>
          <p:nvPr/>
        </p:nvSpPr>
        <p:spPr bwMode="auto">
          <a:xfrm>
            <a:off x="1600200" y="3276600"/>
            <a:ext cx="15055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b="1" dirty="0">
                <a:solidFill>
                  <a:schemeClr val="tx1"/>
                </a:solidFill>
                <a:latin typeface="Comic Sans MS"/>
                <a:cs typeface="Comic Sans MS"/>
              </a:rPr>
              <a:t>Abyssal plain</a:t>
            </a:r>
          </a:p>
        </p:txBody>
      </p:sp>
      <p:pic>
        <p:nvPicPr>
          <p:cNvPr id="10" name="Picture 2" descr="GeneralizedCordillSections"/>
          <p:cNvPicPr>
            <a:picLocks noChangeAspect="1" noChangeArrowheads="1"/>
          </p:cNvPicPr>
          <p:nvPr/>
        </p:nvPicPr>
        <p:blipFill>
          <a:blip r:embed="rId3"/>
          <a:srcRect l="8691" t="76045" r="8691" b="5599"/>
          <a:stretch>
            <a:fillRect/>
          </a:stretch>
        </p:blipFill>
        <p:spPr bwMode="auto">
          <a:xfrm>
            <a:off x="123102" y="4872060"/>
            <a:ext cx="8897795" cy="1147740"/>
          </a:xfrm>
          <a:prstGeom prst="rect">
            <a:avLst/>
          </a:prstGeom>
          <a:noFill/>
        </p:spPr>
      </p:pic>
      <p:sp>
        <p:nvSpPr>
          <p:cNvPr id="16" name="Rectangle 15"/>
          <p:cNvSpPr/>
          <p:nvPr/>
        </p:nvSpPr>
        <p:spPr>
          <a:xfrm>
            <a:off x="762000" y="381000"/>
            <a:ext cx="7696200" cy="1015663"/>
          </a:xfrm>
          <a:prstGeom prst="rect">
            <a:avLst/>
          </a:prstGeom>
          <a:ln w="28575" cmpd="sng">
            <a:solidFill>
              <a:srgbClr val="D8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000" b="1" i="1" dirty="0" smtClean="0">
                <a:solidFill>
                  <a:srgbClr val="D80000"/>
                </a:solidFill>
                <a:latin typeface="Calibri"/>
                <a:cs typeface="Calibri"/>
              </a:rPr>
              <a:t>In previous lectures &amp; laboratory exercises have examined the </a:t>
            </a:r>
            <a:r>
              <a:rPr lang="en-US" sz="2000" b="1" i="1" dirty="0" err="1" smtClean="0">
                <a:solidFill>
                  <a:srgbClr val="D80000"/>
                </a:solidFill>
                <a:latin typeface="Calibri"/>
                <a:cs typeface="Calibri"/>
              </a:rPr>
              <a:t>stratigraphy</a:t>
            </a:r>
            <a:r>
              <a:rPr lang="en-US" sz="2000" b="1" i="1" dirty="0" smtClean="0">
                <a:solidFill>
                  <a:srgbClr val="D80000"/>
                </a:solidFill>
                <a:latin typeface="Calibri"/>
                <a:cs typeface="Calibri"/>
              </a:rPr>
              <a:t> of the  Canadian Rocky Mountains, with an emphasis on development of pre-</a:t>
            </a:r>
            <a:r>
              <a:rPr lang="en-US" sz="2000" b="1" i="1" dirty="0" err="1" smtClean="0">
                <a:solidFill>
                  <a:srgbClr val="D80000"/>
                </a:solidFill>
                <a:latin typeface="Calibri"/>
                <a:cs typeface="Calibri"/>
              </a:rPr>
              <a:t>orogenic</a:t>
            </a:r>
            <a:r>
              <a:rPr lang="en-US" sz="2000" b="1" i="1" dirty="0" smtClean="0">
                <a:solidFill>
                  <a:srgbClr val="D80000"/>
                </a:solidFill>
                <a:latin typeface="Calibri"/>
                <a:cs typeface="Calibri"/>
              </a:rPr>
              <a:t> </a:t>
            </a:r>
            <a:r>
              <a:rPr lang="en-US" sz="2000" b="1" i="1" dirty="0" err="1" smtClean="0">
                <a:solidFill>
                  <a:srgbClr val="D80000"/>
                </a:solidFill>
                <a:latin typeface="Calibri"/>
                <a:cs typeface="Calibri"/>
              </a:rPr>
              <a:t>migeocline</a:t>
            </a:r>
            <a:r>
              <a:rPr lang="en-US" sz="2000" b="1" i="1" dirty="0" smtClean="0">
                <a:solidFill>
                  <a:srgbClr val="D80000"/>
                </a:solidFill>
                <a:latin typeface="Calibri"/>
                <a:cs typeface="Calibri"/>
              </a:rPr>
              <a:t>  ….</a:t>
            </a:r>
            <a:endParaRPr lang="en-US" sz="2000" i="1" dirty="0">
              <a:solidFill>
                <a:srgbClr val="D800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alculatedSubCurves-Bond&amp;Kominz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295400"/>
            <a:ext cx="4572000" cy="4250532"/>
          </a:xfrm>
          <a:prstGeom prst="rect">
            <a:avLst/>
          </a:prstGeom>
        </p:spPr>
      </p:pic>
      <p:pic>
        <p:nvPicPr>
          <p:cNvPr id="5" name="Picture 4" descr="RestoredSections-Bond&amp;Kominz.tiff"/>
          <p:cNvPicPr>
            <a:picLocks noChangeAspect="1"/>
          </p:cNvPicPr>
          <p:nvPr/>
        </p:nvPicPr>
        <p:blipFill>
          <a:blip r:embed="rId4"/>
          <a:srcRect l="5373" r="4361" b="2222"/>
          <a:stretch>
            <a:fillRect/>
          </a:stretch>
        </p:blipFill>
        <p:spPr>
          <a:xfrm>
            <a:off x="69272" y="924579"/>
            <a:ext cx="4655128" cy="4876801"/>
          </a:xfrm>
          <a:prstGeom prst="rect">
            <a:avLst/>
          </a:prstGeom>
        </p:spPr>
      </p:pic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324600"/>
            <a:ext cx="1905000" cy="457200"/>
          </a:xfrm>
        </p:spPr>
        <p:txBody>
          <a:bodyPr/>
          <a:lstStyle/>
          <a:p>
            <a:fld id="{0AAA4CD9-B180-E449-8D0E-AB5F338F14CF}" type="slidenum">
              <a:rPr lang="en-US"/>
              <a:pPr/>
              <a:t>5</a:t>
            </a:fld>
            <a:endParaRPr lang="en-US" b="0" dirty="0">
              <a:latin typeface="Times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57800" y="6248400"/>
            <a:ext cx="3048000" cy="27699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0000"/>
                </a:solidFill>
                <a:latin typeface="Comic Sans MS"/>
                <a:cs typeface="Comic Sans MS"/>
              </a:rPr>
              <a:t>From Bond &amp; </a:t>
            </a:r>
            <a:r>
              <a:rPr lang="en-US" sz="1200" b="1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Kominz</a:t>
            </a:r>
            <a:r>
              <a:rPr lang="en-US" sz="1200" b="1" dirty="0" smtClean="0">
                <a:solidFill>
                  <a:srgbClr val="000000"/>
                </a:solidFill>
                <a:latin typeface="Comic Sans MS"/>
                <a:cs typeface="Comic Sans MS"/>
              </a:rPr>
              <a:t> (1994)</a:t>
            </a:r>
            <a:endParaRPr lang="en-US" sz="1200" b="1" baseline="30000" dirty="0" smtClean="0">
              <a:solidFill>
                <a:srgbClr val="000000"/>
              </a:solidFill>
              <a:latin typeface="Comic Sans MS"/>
              <a:cs typeface="Comic Sans MS"/>
              <a:sym typeface="Symbol" charset="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5877580"/>
            <a:ext cx="373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 smtClean="0">
                <a:solidFill>
                  <a:srgbClr val="D80000"/>
                </a:solidFill>
                <a:latin typeface="Comic Sans MS"/>
                <a:cs typeface="Comic Sans MS"/>
              </a:rPr>
              <a:t>Palinspastically</a:t>
            </a:r>
            <a:r>
              <a:rPr lang="en-US" sz="1400" b="1" dirty="0" smtClean="0">
                <a:solidFill>
                  <a:srgbClr val="D80000"/>
                </a:solidFill>
                <a:latin typeface="Comic Sans MS"/>
                <a:cs typeface="Comic Sans MS"/>
              </a:rPr>
              <a:t> restored </a:t>
            </a:r>
            <a:r>
              <a:rPr lang="en-US" sz="1400" b="1" dirty="0" err="1" smtClean="0">
                <a:solidFill>
                  <a:srgbClr val="D80000"/>
                </a:solidFill>
                <a:latin typeface="Comic Sans MS"/>
                <a:cs typeface="Comic Sans MS"/>
              </a:rPr>
              <a:t>stratigraphic</a:t>
            </a:r>
            <a:r>
              <a:rPr lang="en-US" sz="1400" b="1" dirty="0" smtClean="0">
                <a:solidFill>
                  <a:srgbClr val="D80000"/>
                </a:solidFill>
                <a:latin typeface="Comic Sans MS"/>
                <a:cs typeface="Comic Sans MS"/>
              </a:rPr>
              <a:t> sections across Canadian Cordillera</a:t>
            </a:r>
            <a:endParaRPr lang="en-US" sz="1400" b="1" baseline="30000" dirty="0" smtClean="0">
              <a:solidFill>
                <a:srgbClr val="D80000"/>
              </a:solidFill>
              <a:latin typeface="Comic Sans MS"/>
              <a:cs typeface="Comic Sans MS"/>
              <a:sym typeface="Symbol" charset="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62600" y="914400"/>
            <a:ext cx="3276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D80000"/>
                </a:solidFill>
                <a:latin typeface="Comic Sans MS"/>
                <a:cs typeface="Comic Sans MS"/>
              </a:rPr>
              <a:t>Calculated subsidence versus time</a:t>
            </a:r>
            <a:endParaRPr lang="en-US" sz="1400" b="1" baseline="30000" dirty="0" smtClean="0">
              <a:solidFill>
                <a:srgbClr val="D80000"/>
              </a:solidFill>
              <a:latin typeface="Comic Sans MS"/>
              <a:cs typeface="Comic Sans MS"/>
              <a:sym typeface="Symbol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172200"/>
            <a:ext cx="1905000" cy="457200"/>
          </a:xfrm>
        </p:spPr>
        <p:txBody>
          <a:bodyPr/>
          <a:lstStyle/>
          <a:p>
            <a:fld id="{CCC20288-2E38-D645-A102-030A2ECBFBF8}" type="slidenum">
              <a:rPr lang="en-US"/>
              <a:pPr/>
              <a:t>6</a:t>
            </a:fld>
            <a:endParaRPr lang="en-US" b="0" dirty="0">
              <a:latin typeface="Times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838200" y="6019800"/>
            <a:ext cx="268783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b="1" dirty="0" smtClean="0">
                <a:solidFill>
                  <a:srgbClr val="D80F21"/>
                </a:solidFill>
                <a:latin typeface="Comic Sans MS"/>
                <a:cs typeface="Comic Sans MS"/>
              </a:rPr>
              <a:t>From </a:t>
            </a:r>
            <a:r>
              <a:rPr lang="en-US" sz="1400" b="1" dirty="0" err="1" smtClean="0">
                <a:solidFill>
                  <a:srgbClr val="D80F21"/>
                </a:solidFill>
                <a:latin typeface="Comic Sans MS"/>
                <a:cs typeface="Comic Sans MS"/>
              </a:rPr>
              <a:t>Stockmal</a:t>
            </a:r>
            <a:r>
              <a:rPr lang="en-US" sz="1400" b="1" dirty="0" smtClean="0">
                <a:solidFill>
                  <a:srgbClr val="D80F21"/>
                </a:solidFill>
                <a:latin typeface="Comic Sans MS"/>
                <a:cs typeface="Comic Sans MS"/>
              </a:rPr>
              <a:t> </a:t>
            </a:r>
            <a:r>
              <a:rPr lang="en-US" sz="1400" b="1" i="1" dirty="0" smtClean="0">
                <a:solidFill>
                  <a:srgbClr val="D80F21"/>
                </a:solidFill>
                <a:latin typeface="Comic Sans MS"/>
                <a:cs typeface="Comic Sans MS"/>
              </a:rPr>
              <a:t>et al.</a:t>
            </a:r>
            <a:r>
              <a:rPr lang="en-US" sz="1400" b="1" dirty="0" smtClean="0">
                <a:solidFill>
                  <a:srgbClr val="D80F21"/>
                </a:solidFill>
                <a:latin typeface="Comic Sans MS"/>
                <a:cs typeface="Comic Sans MS"/>
              </a:rPr>
              <a:t> (1992)</a:t>
            </a:r>
            <a:endParaRPr lang="en-US" sz="1400" b="1" dirty="0">
              <a:solidFill>
                <a:srgbClr val="D80F21"/>
              </a:solidFill>
              <a:latin typeface="Comic Sans MS"/>
              <a:cs typeface="Comic Sans MS"/>
            </a:endParaRPr>
          </a:p>
        </p:txBody>
      </p:sp>
      <p:grpSp>
        <p:nvGrpSpPr>
          <p:cNvPr id="2" name="Group 20"/>
          <p:cNvGrpSpPr/>
          <p:nvPr/>
        </p:nvGrpSpPr>
        <p:grpSpPr>
          <a:xfrm>
            <a:off x="0" y="860425"/>
            <a:ext cx="5268866" cy="5137150"/>
            <a:chOff x="2667000" y="685800"/>
            <a:chExt cx="5268866" cy="5137150"/>
          </a:xfrm>
        </p:grpSpPr>
        <p:pic>
          <p:nvPicPr>
            <p:cNvPr id="7" name="Picture 6" descr="GeneralizedAlbertaBasinStrat.tif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05200" y="685800"/>
              <a:ext cx="4430666" cy="5137150"/>
            </a:xfrm>
            <a:prstGeom prst="rect">
              <a:avLst/>
            </a:prstGeom>
          </p:spPr>
        </p:pic>
        <p:sp>
          <p:nvSpPr>
            <p:cNvPr id="8" name="Text Box 4"/>
            <p:cNvSpPr txBox="1">
              <a:spLocks noChangeArrowheads="1"/>
            </p:cNvSpPr>
            <p:nvPr/>
          </p:nvSpPr>
          <p:spPr bwMode="auto">
            <a:xfrm>
              <a:off x="2756805" y="3275111"/>
              <a:ext cx="90079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400" b="1" dirty="0" smtClean="0">
                  <a:solidFill>
                    <a:srgbClr val="D80000"/>
                  </a:solidFill>
                  <a:latin typeface="Comic Sans MS"/>
                  <a:cs typeface="Comic Sans MS"/>
                </a:rPr>
                <a:t>Jurassic</a:t>
              </a:r>
              <a:endParaRPr lang="en-US" sz="1400" b="1" dirty="0">
                <a:solidFill>
                  <a:srgbClr val="D8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2667000" y="1600200"/>
              <a:ext cx="113450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rgbClr val="D80000"/>
                  </a:solidFill>
                  <a:latin typeface="Comic Sans MS"/>
                  <a:cs typeface="Comic Sans MS"/>
                </a:rPr>
                <a:t>Upper</a:t>
              </a:r>
            </a:p>
            <a:p>
              <a:pPr algn="ctr"/>
              <a:r>
                <a:rPr lang="en-US" sz="1400" b="1" dirty="0" smtClean="0">
                  <a:solidFill>
                    <a:srgbClr val="D80000"/>
                  </a:solidFill>
                  <a:latin typeface="Comic Sans MS"/>
                  <a:cs typeface="Comic Sans MS"/>
                </a:rPr>
                <a:t>Cretaceous</a:t>
              </a:r>
              <a:endParaRPr lang="en-US" sz="1400" b="1" dirty="0">
                <a:solidFill>
                  <a:srgbClr val="D8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11" name="Text Box 4"/>
            <p:cNvSpPr txBox="1">
              <a:spLocks noChangeArrowheads="1"/>
            </p:cNvSpPr>
            <p:nvPr/>
          </p:nvSpPr>
          <p:spPr bwMode="auto">
            <a:xfrm>
              <a:off x="2819400" y="914400"/>
              <a:ext cx="1010989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400" b="1" dirty="0" smtClean="0">
                  <a:solidFill>
                    <a:srgbClr val="D80000"/>
                  </a:solidFill>
                  <a:latin typeface="Comic Sans MS"/>
                  <a:cs typeface="Comic Sans MS"/>
                </a:rPr>
                <a:t>Paleocene</a:t>
              </a:r>
              <a:endParaRPr lang="en-US" sz="1400" b="1" dirty="0">
                <a:solidFill>
                  <a:srgbClr val="D8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12" name="Text Box 4"/>
            <p:cNvSpPr txBox="1">
              <a:spLocks noChangeArrowheads="1"/>
            </p:cNvSpPr>
            <p:nvPr/>
          </p:nvSpPr>
          <p:spPr bwMode="auto">
            <a:xfrm>
              <a:off x="2667000" y="2362200"/>
              <a:ext cx="113450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rgbClr val="D80000"/>
                  </a:solidFill>
                  <a:latin typeface="Comic Sans MS"/>
                  <a:cs typeface="Comic Sans MS"/>
                </a:rPr>
                <a:t>Lower</a:t>
              </a:r>
            </a:p>
            <a:p>
              <a:pPr algn="ctr"/>
              <a:r>
                <a:rPr lang="en-US" sz="1400" b="1" dirty="0" smtClean="0">
                  <a:solidFill>
                    <a:srgbClr val="D80000"/>
                  </a:solidFill>
                  <a:latin typeface="Comic Sans MS"/>
                  <a:cs typeface="Comic Sans MS"/>
                </a:rPr>
                <a:t>Cretaceous</a:t>
              </a:r>
              <a:endParaRPr lang="en-US" sz="1400" b="1" dirty="0">
                <a:solidFill>
                  <a:srgbClr val="D80000"/>
                </a:solidFill>
                <a:latin typeface="Comic Sans MS"/>
                <a:cs typeface="Comic Sans MS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 bwMode="auto">
            <a:xfrm>
              <a:off x="2819400" y="2895600"/>
              <a:ext cx="1219200" cy="1588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" name="Straight Connector 14"/>
            <p:cNvCxnSpPr/>
            <p:nvPr/>
          </p:nvCxnSpPr>
          <p:spPr bwMode="auto">
            <a:xfrm>
              <a:off x="2819400" y="2209800"/>
              <a:ext cx="1143000" cy="1588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" name="Straight Connector 15"/>
            <p:cNvCxnSpPr/>
            <p:nvPr/>
          </p:nvCxnSpPr>
          <p:spPr bwMode="auto">
            <a:xfrm>
              <a:off x="2819400" y="1295400"/>
              <a:ext cx="1219200" cy="1588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7874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410200" y="3200400"/>
            <a:ext cx="3505200" cy="30480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sz="1600" b="1" dirty="0" err="1" smtClean="0">
                <a:solidFill>
                  <a:srgbClr val="D80000"/>
                </a:solidFill>
                <a:latin typeface="Comic Sans MS"/>
                <a:cs typeface="Comic Sans MS"/>
              </a:rPr>
              <a:t>Synorogenic</a:t>
            </a:r>
            <a:r>
              <a:rPr lang="en-US" sz="1600" b="1" dirty="0" smtClean="0">
                <a:solidFill>
                  <a:srgbClr val="D80000"/>
                </a:solidFill>
                <a:latin typeface="Comic Sans MS"/>
                <a:cs typeface="Comic Sans MS"/>
              </a:rPr>
              <a:t> </a:t>
            </a:r>
            <a:r>
              <a:rPr lang="en-US" sz="1600" b="1" dirty="0" err="1" smtClean="0">
                <a:solidFill>
                  <a:srgbClr val="D80000"/>
                </a:solidFill>
                <a:latin typeface="Comic Sans MS"/>
                <a:cs typeface="Comic Sans MS"/>
              </a:rPr>
              <a:t>clastic</a:t>
            </a:r>
            <a:r>
              <a:rPr lang="en-US" sz="1600" b="1" dirty="0" smtClean="0">
                <a:solidFill>
                  <a:srgbClr val="D80000"/>
                </a:solidFill>
                <a:latin typeface="Comic Sans MS"/>
                <a:cs typeface="Comic Sans MS"/>
              </a:rPr>
              <a:t> </a:t>
            </a:r>
            <a:r>
              <a:rPr lang="en-US" sz="1600" b="1" dirty="0">
                <a:solidFill>
                  <a:srgbClr val="D80000"/>
                </a:solidFill>
                <a:latin typeface="Comic Sans MS"/>
                <a:cs typeface="Comic Sans MS"/>
              </a:rPr>
              <a:t>wedge</a:t>
            </a:r>
            <a:r>
              <a:rPr lang="en-US" sz="1600" b="1" dirty="0">
                <a:latin typeface="Comic Sans MS"/>
                <a:cs typeface="Comic Sans MS"/>
              </a:rPr>
              <a:t> strata</a:t>
            </a:r>
            <a:r>
              <a:rPr lang="en-US" sz="1600" b="1" dirty="0" smtClean="0">
                <a:latin typeface="Comic Sans MS"/>
                <a:cs typeface="Comic Sans MS"/>
              </a:rPr>
              <a:t> deposited in a </a:t>
            </a:r>
            <a:r>
              <a:rPr lang="en-US" sz="1600" b="1" dirty="0" smtClean="0">
                <a:solidFill>
                  <a:srgbClr val="D80000"/>
                </a:solidFill>
                <a:latin typeface="Comic Sans MS"/>
                <a:cs typeface="Comic Sans MS"/>
              </a:rPr>
              <a:t>foreland basin</a:t>
            </a:r>
            <a:r>
              <a:rPr lang="en-US" sz="1600" b="1" dirty="0" smtClean="0">
                <a:latin typeface="Comic Sans MS"/>
                <a:cs typeface="Comic Sans MS"/>
              </a:rPr>
              <a:t> &amp; the timing </a:t>
            </a:r>
            <a:r>
              <a:rPr lang="en-US" sz="1600" b="1" dirty="0">
                <a:latin typeface="Comic Sans MS"/>
                <a:cs typeface="Comic Sans MS"/>
              </a:rPr>
              <a:t>of accretion of </a:t>
            </a:r>
            <a:r>
              <a:rPr lang="en-US" sz="1600" b="1" dirty="0" err="1">
                <a:latin typeface="Comic Sans MS"/>
                <a:cs typeface="Comic Sans MS"/>
              </a:rPr>
              <a:t>tectonostratigraphic</a:t>
            </a:r>
            <a:r>
              <a:rPr lang="en-US" sz="1600" b="1" dirty="0">
                <a:latin typeface="Comic Sans MS"/>
                <a:cs typeface="Comic Sans MS"/>
              </a:rPr>
              <a:t> </a:t>
            </a:r>
            <a:r>
              <a:rPr lang="en-US" sz="1600" b="1" dirty="0" err="1">
                <a:latin typeface="Comic Sans MS"/>
                <a:cs typeface="Comic Sans MS"/>
              </a:rPr>
              <a:t>terranes</a:t>
            </a:r>
            <a:r>
              <a:rPr lang="en-US" sz="1600" b="1" dirty="0">
                <a:latin typeface="Comic Sans MS"/>
                <a:cs typeface="Comic Sans MS"/>
              </a:rPr>
              <a:t> indicate that deformation began in Jurassic &amp; persisted</a:t>
            </a:r>
            <a:r>
              <a:rPr lang="en-US" sz="1600" b="1" dirty="0" smtClean="0">
                <a:latin typeface="Comic Sans MS"/>
                <a:cs typeface="Comic Sans MS"/>
              </a:rPr>
              <a:t> into Paleocene time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23900" y="152400"/>
            <a:ext cx="7696200" cy="707886"/>
          </a:xfrm>
          <a:prstGeom prst="rect">
            <a:avLst/>
          </a:prstGeom>
          <a:ln w="28575" cap="flat" cmpd="sng" algn="ctr">
            <a:solidFill>
              <a:srgbClr val="D8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algn="ctr"/>
            <a:r>
              <a:rPr lang="en-US" sz="2000" b="1" i="1" dirty="0" smtClean="0">
                <a:solidFill>
                  <a:srgbClr val="D80000"/>
                </a:solidFill>
                <a:latin typeface="Calibri"/>
                <a:cs typeface="Calibri"/>
              </a:rPr>
              <a:t>… &amp;  an emphasis on development of </a:t>
            </a:r>
            <a:r>
              <a:rPr lang="en-US" sz="2000" b="1" i="1" dirty="0" err="1" smtClean="0">
                <a:solidFill>
                  <a:srgbClr val="D80000"/>
                </a:solidFill>
                <a:latin typeface="Calibri"/>
                <a:cs typeface="Calibri"/>
              </a:rPr>
              <a:t>synorogenic</a:t>
            </a:r>
            <a:r>
              <a:rPr lang="en-US" sz="2000" b="1" i="1" dirty="0" smtClean="0">
                <a:solidFill>
                  <a:srgbClr val="D80000"/>
                </a:solidFill>
                <a:latin typeface="Calibri"/>
                <a:cs typeface="Calibri"/>
              </a:rPr>
              <a:t> </a:t>
            </a:r>
            <a:r>
              <a:rPr lang="en-US" sz="2000" b="1" i="1" dirty="0" err="1" smtClean="0">
                <a:solidFill>
                  <a:srgbClr val="D80000"/>
                </a:solidFill>
                <a:latin typeface="Calibri"/>
                <a:cs typeface="Calibri"/>
              </a:rPr>
              <a:t>clastic</a:t>
            </a:r>
            <a:r>
              <a:rPr lang="en-US" sz="2000" b="1" i="1" dirty="0" smtClean="0">
                <a:solidFill>
                  <a:srgbClr val="D80000"/>
                </a:solidFill>
                <a:latin typeface="Calibri"/>
                <a:cs typeface="Calibri"/>
              </a:rPr>
              <a:t> wedges (correlated to </a:t>
            </a:r>
            <a:r>
              <a:rPr lang="en-US" sz="2000" b="1" i="1" dirty="0" err="1" smtClean="0">
                <a:solidFill>
                  <a:srgbClr val="D80000"/>
                </a:solidFill>
                <a:latin typeface="Calibri"/>
                <a:cs typeface="Calibri"/>
              </a:rPr>
              <a:t>terrane</a:t>
            </a:r>
            <a:r>
              <a:rPr lang="en-US" sz="2000" b="1" i="1" dirty="0" smtClean="0">
                <a:solidFill>
                  <a:srgbClr val="D80000"/>
                </a:solidFill>
                <a:latin typeface="Calibri"/>
                <a:cs typeface="Calibri"/>
              </a:rPr>
              <a:t> accretion)</a:t>
            </a:r>
            <a:endParaRPr lang="en-US" sz="2000" i="1" dirty="0">
              <a:solidFill>
                <a:srgbClr val="D800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1922" name="Picture 2" descr="CanadianRockiesSectionsImage"/>
          <p:cNvPicPr>
            <a:picLocks noChangeAspect="1" noChangeArrowheads="1"/>
          </p:cNvPicPr>
          <p:nvPr/>
        </p:nvPicPr>
        <p:blipFill>
          <a:blip r:embed="rId3"/>
          <a:srcRect l="1456" t="2733" r="1456"/>
          <a:stretch>
            <a:fillRect/>
          </a:stretch>
        </p:blipFill>
        <p:spPr bwMode="auto">
          <a:xfrm>
            <a:off x="915326" y="685800"/>
            <a:ext cx="7313348" cy="6019800"/>
          </a:xfrm>
          <a:prstGeom prst="rect">
            <a:avLst/>
          </a:prstGeom>
          <a:noFill/>
        </p:spPr>
      </p:pic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248400"/>
            <a:ext cx="1905000" cy="457200"/>
          </a:xfrm>
        </p:spPr>
        <p:txBody>
          <a:bodyPr/>
          <a:lstStyle/>
          <a:p>
            <a:fld id="{BCC648D4-05BE-D84B-8FD6-264D8226E8F8}" type="slidenum">
              <a:rPr lang="en-US">
                <a:solidFill>
                  <a:srgbClr val="000000"/>
                </a:solidFill>
              </a:rPr>
              <a:pPr/>
              <a:t>7</a:t>
            </a:fld>
            <a:endParaRPr lang="en-US" b="0" dirty="0">
              <a:solidFill>
                <a:srgbClr val="000000"/>
              </a:solidFill>
              <a:latin typeface="Times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8625" y="228600"/>
            <a:ext cx="8286750" cy="400110"/>
          </a:xfrm>
          <a:prstGeom prst="rect">
            <a:avLst/>
          </a:prstGeom>
          <a:ln w="28575" cmpd="sng">
            <a:solidFill>
              <a:srgbClr val="D8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000" b="1" i="1" dirty="0" smtClean="0">
                <a:solidFill>
                  <a:srgbClr val="D80000"/>
                </a:solidFill>
                <a:latin typeface="Calibri"/>
                <a:cs typeface="Calibri"/>
              </a:rPr>
              <a:t>Likewise, have addressed the structure of the  Canadian Rocky Mountains ….</a:t>
            </a:r>
            <a:endParaRPr lang="en-US" sz="2000" i="1" dirty="0">
              <a:solidFill>
                <a:srgbClr val="D800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934200" y="6172200"/>
            <a:ext cx="1905000" cy="457200"/>
          </a:xfrm>
        </p:spPr>
        <p:txBody>
          <a:bodyPr/>
          <a:lstStyle/>
          <a:p>
            <a:fld id="{C40D68B5-6ADD-DF4B-965D-B4AAF148AB8D}" type="slidenum">
              <a:rPr lang="en-US">
                <a:solidFill>
                  <a:srgbClr val="000000"/>
                </a:solidFill>
              </a:rPr>
              <a:pPr/>
              <a:t>8</a:t>
            </a:fld>
            <a:endParaRPr lang="en-US" b="0" dirty="0">
              <a:solidFill>
                <a:srgbClr val="000000"/>
              </a:solidFill>
              <a:latin typeface="Times" charset="0"/>
            </a:endParaRPr>
          </a:p>
        </p:txBody>
      </p:sp>
      <p:sp>
        <p:nvSpPr>
          <p:cNvPr id="787459" name="Rectangle 3"/>
          <p:cNvSpPr>
            <a:spLocks noChangeArrowheads="1"/>
          </p:cNvSpPr>
          <p:nvPr/>
        </p:nvSpPr>
        <p:spPr bwMode="auto">
          <a:xfrm>
            <a:off x="5145088" y="2116138"/>
            <a:ext cx="728662" cy="4238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dirty="0">
              <a:latin typeface="Arial Rounded MT Bold"/>
            </a:endParaRPr>
          </a:p>
        </p:txBody>
      </p:sp>
      <p:pic>
        <p:nvPicPr>
          <p:cNvPr id="5" name="Picture 4" descr="CanadianRockyMtnSections.tiff"/>
          <p:cNvPicPr>
            <a:picLocks noChangeAspect="1"/>
          </p:cNvPicPr>
          <p:nvPr/>
        </p:nvPicPr>
        <p:blipFill>
          <a:blip r:embed="rId2"/>
          <a:srcRect l="3333" t="2760" r="2500"/>
          <a:stretch>
            <a:fillRect/>
          </a:stretch>
        </p:blipFill>
        <p:spPr>
          <a:xfrm>
            <a:off x="0" y="990600"/>
            <a:ext cx="9143999" cy="5421663"/>
          </a:xfrm>
          <a:prstGeom prst="rect">
            <a:avLst/>
          </a:prstGeom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52400" y="6172200"/>
            <a:ext cx="399157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b="1" dirty="0" smtClean="0">
                <a:solidFill>
                  <a:srgbClr val="D80F21"/>
                </a:solidFill>
                <a:latin typeface="Comic Sans MS"/>
                <a:cs typeface="Comic Sans MS"/>
              </a:rPr>
              <a:t>(</a:t>
            </a:r>
            <a:r>
              <a:rPr lang="en-US" sz="1400" b="1" dirty="0">
                <a:solidFill>
                  <a:srgbClr val="D80F21"/>
                </a:solidFill>
                <a:latin typeface="Comic Sans MS"/>
                <a:cs typeface="Comic Sans MS"/>
              </a:rPr>
              <a:t>from</a:t>
            </a:r>
            <a:r>
              <a:rPr lang="en-US" sz="1400" b="1" dirty="0" smtClean="0">
                <a:solidFill>
                  <a:srgbClr val="D80F21"/>
                </a:solidFill>
                <a:latin typeface="Comic Sans MS"/>
                <a:cs typeface="Comic Sans MS"/>
              </a:rPr>
              <a:t> Osborn </a:t>
            </a:r>
            <a:r>
              <a:rPr lang="en-US" sz="1400" b="1" i="1" dirty="0" smtClean="0">
                <a:solidFill>
                  <a:srgbClr val="D80F21"/>
                </a:solidFill>
                <a:latin typeface="Comic Sans MS"/>
                <a:cs typeface="Comic Sans MS"/>
              </a:rPr>
              <a:t>et al.</a:t>
            </a:r>
            <a:r>
              <a:rPr lang="en-US" sz="1400" b="1" dirty="0" smtClean="0">
                <a:solidFill>
                  <a:srgbClr val="D80F21"/>
                </a:solidFill>
                <a:latin typeface="Comic Sans MS"/>
                <a:cs typeface="Comic Sans MS"/>
              </a:rPr>
              <a:t> (2006; </a:t>
            </a:r>
            <a:r>
              <a:rPr lang="en-US" sz="1400" b="1" i="1" dirty="0" smtClean="0">
                <a:solidFill>
                  <a:srgbClr val="D80F21"/>
                </a:solidFill>
                <a:latin typeface="Comic Sans MS"/>
                <a:cs typeface="Comic Sans MS"/>
              </a:rPr>
              <a:t>Geomorphology</a:t>
            </a:r>
            <a:r>
              <a:rPr lang="en-US" sz="1400" b="1" dirty="0" smtClean="0">
                <a:solidFill>
                  <a:srgbClr val="D80F21"/>
                </a:solidFill>
                <a:latin typeface="Comic Sans MS"/>
                <a:cs typeface="Comic Sans MS"/>
              </a:rPr>
              <a:t>)</a:t>
            </a:r>
            <a:endParaRPr lang="en-US" sz="1400" b="1" dirty="0">
              <a:solidFill>
                <a:srgbClr val="D80F21"/>
              </a:solidFill>
              <a:latin typeface="Comic Sans MS"/>
              <a:cs typeface="Comic Sans M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23900" y="228600"/>
            <a:ext cx="7696200" cy="707886"/>
          </a:xfrm>
          <a:prstGeom prst="rect">
            <a:avLst/>
          </a:prstGeom>
          <a:ln w="28575" cmpd="sng">
            <a:solidFill>
              <a:srgbClr val="D8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000" b="1" i="1" dirty="0" smtClean="0">
                <a:solidFill>
                  <a:srgbClr val="D80000"/>
                </a:solidFill>
                <a:latin typeface="Calibri"/>
                <a:cs typeface="Calibri"/>
              </a:rPr>
              <a:t>…. with an emphasis on using structural &amp; </a:t>
            </a:r>
            <a:r>
              <a:rPr lang="en-US" sz="2000" b="1" i="1" dirty="0" err="1" smtClean="0">
                <a:solidFill>
                  <a:srgbClr val="D80000"/>
                </a:solidFill>
                <a:latin typeface="Calibri"/>
                <a:cs typeface="Calibri"/>
              </a:rPr>
              <a:t>stratigraphic</a:t>
            </a:r>
            <a:r>
              <a:rPr lang="en-US" sz="2000" b="1" i="1" dirty="0" smtClean="0">
                <a:solidFill>
                  <a:srgbClr val="D80000"/>
                </a:solidFill>
                <a:latin typeface="Calibri"/>
                <a:cs typeface="Calibri"/>
              </a:rPr>
              <a:t> patterns to constrain the kinematics of regional deformation</a:t>
            </a:r>
            <a:endParaRPr lang="en-US" sz="2000" i="1" dirty="0">
              <a:solidFill>
                <a:srgbClr val="D800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Pyrenees-SibuetEtAl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066800"/>
            <a:ext cx="8229600" cy="5360565"/>
          </a:xfrm>
          <a:prstGeom prst="rect">
            <a:avLst/>
          </a:prstGeom>
        </p:spPr>
      </p:pic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400800"/>
            <a:ext cx="1905000" cy="457200"/>
          </a:xfrm>
        </p:spPr>
        <p:txBody>
          <a:bodyPr/>
          <a:lstStyle/>
          <a:p>
            <a:fld id="{16D009EF-DC03-E742-82D8-A0A5B8B16450}" type="slidenum">
              <a:rPr lang="en-US">
                <a:solidFill>
                  <a:srgbClr val="000000"/>
                </a:solidFill>
              </a:rPr>
              <a:pPr/>
              <a:t>9</a:t>
            </a:fld>
            <a:endParaRPr lang="en-US" b="0" dirty="0">
              <a:solidFill>
                <a:srgbClr val="000000"/>
              </a:solidFill>
              <a:latin typeface="Times" pitchFamily="28" charset="0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609914" y="762000"/>
            <a:ext cx="392417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 dirty="0" smtClean="0">
                <a:solidFill>
                  <a:srgbClr val="D80F21"/>
                </a:solidFill>
                <a:latin typeface="Comic Sans MS"/>
              </a:rPr>
              <a:t>Tectonic map of the Pyrenees</a:t>
            </a:r>
            <a:endParaRPr lang="en-US" sz="2000" b="1" dirty="0">
              <a:solidFill>
                <a:srgbClr val="D80F21"/>
              </a:solidFill>
              <a:latin typeface="Comic Sans MS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52400" y="6400800"/>
            <a:ext cx="2667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b="1" dirty="0" smtClean="0">
                <a:solidFill>
                  <a:srgbClr val="D80F21"/>
                </a:solidFill>
                <a:latin typeface="Comic Sans MS"/>
              </a:rPr>
              <a:t>(from </a:t>
            </a:r>
            <a:r>
              <a:rPr lang="en-US" sz="1400" b="1" dirty="0" err="1" smtClean="0">
                <a:solidFill>
                  <a:srgbClr val="D80F21"/>
                </a:solidFill>
                <a:latin typeface="Comic Sans MS"/>
              </a:rPr>
              <a:t>Sibuet</a:t>
            </a:r>
            <a:r>
              <a:rPr lang="en-US" sz="1400" b="1" dirty="0" smtClean="0">
                <a:solidFill>
                  <a:srgbClr val="D80F21"/>
                </a:solidFill>
                <a:latin typeface="Comic Sans MS"/>
              </a:rPr>
              <a:t> </a:t>
            </a:r>
            <a:r>
              <a:rPr lang="en-US" sz="1400" b="1" i="1" dirty="0" smtClean="0">
                <a:solidFill>
                  <a:srgbClr val="D80F21"/>
                </a:solidFill>
                <a:latin typeface="Comic Sans MS"/>
              </a:rPr>
              <a:t>et al. </a:t>
            </a:r>
            <a:r>
              <a:rPr lang="en-US" sz="1400" b="1" dirty="0" smtClean="0">
                <a:solidFill>
                  <a:srgbClr val="D80F21"/>
                </a:solidFill>
                <a:latin typeface="Comic Sans MS"/>
              </a:rPr>
              <a:t>2004)</a:t>
            </a:r>
            <a:endParaRPr lang="en-US" sz="1400" b="1" dirty="0">
              <a:solidFill>
                <a:srgbClr val="D80F21"/>
              </a:solidFill>
              <a:latin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90500" y="457200"/>
            <a:ext cx="8763000" cy="707886"/>
          </a:xfrm>
          <a:prstGeom prst="rect">
            <a:avLst/>
          </a:prstGeom>
          <a:solidFill>
            <a:srgbClr val="FFFFFF"/>
          </a:solidFill>
          <a:ln w="28575" cmpd="sng">
            <a:solidFill>
              <a:srgbClr val="D8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000" b="1" i="1" dirty="0" smtClean="0">
                <a:solidFill>
                  <a:srgbClr val="D80000"/>
                </a:solidFill>
                <a:latin typeface="Calibri"/>
                <a:cs typeface="Calibri"/>
              </a:rPr>
              <a:t>While students working on exercise, I am covering </a:t>
            </a:r>
            <a:r>
              <a:rPr lang="en-US" sz="2000" b="1" i="1" dirty="0" smtClean="0">
                <a:solidFill>
                  <a:srgbClr val="D80000"/>
                </a:solidFill>
                <a:latin typeface="Calibri"/>
                <a:cs typeface="Calibri"/>
              </a:rPr>
              <a:t>the structure &amp; evolution of </a:t>
            </a:r>
            <a:r>
              <a:rPr lang="en-US" sz="2000" b="1" i="1" dirty="0" err="1" smtClean="0">
                <a:solidFill>
                  <a:srgbClr val="D80000"/>
                </a:solidFill>
                <a:latin typeface="Calibri"/>
                <a:cs typeface="Calibri"/>
              </a:rPr>
              <a:t>collisional</a:t>
            </a:r>
            <a:r>
              <a:rPr lang="en-US" sz="2000" b="1" i="1" dirty="0" smtClean="0">
                <a:solidFill>
                  <a:srgbClr val="D80000"/>
                </a:solidFill>
                <a:latin typeface="Calibri"/>
                <a:cs typeface="Calibri"/>
              </a:rPr>
              <a:t> belts such as the   Pyrenees, Alps &amp; Himalayas ….</a:t>
            </a:r>
            <a:endParaRPr lang="en-US" sz="2000" i="1" dirty="0">
              <a:solidFill>
                <a:srgbClr val="D800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Custom 5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D80F21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Blank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Helvetic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Helvetica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8">
        <a:dk1>
          <a:srgbClr val="2911FF"/>
        </a:dk1>
        <a:lt1>
          <a:srgbClr val="FFFE91"/>
        </a:lt1>
        <a:dk2>
          <a:srgbClr val="17D43A"/>
        </a:dk2>
        <a:lt2>
          <a:srgbClr val="0E117F"/>
        </a:lt2>
        <a:accent1>
          <a:srgbClr val="83CACC"/>
        </a:accent1>
        <a:accent2>
          <a:srgbClr val="FF0000"/>
        </a:accent2>
        <a:accent3>
          <a:srgbClr val="FFFEC7"/>
        </a:accent3>
        <a:accent4>
          <a:srgbClr val="210DDA"/>
        </a:accent4>
        <a:accent5>
          <a:srgbClr val="C1E1E2"/>
        </a:accent5>
        <a:accent6>
          <a:srgbClr val="E70000"/>
        </a:accent6>
        <a:hlink>
          <a:srgbClr val="FF40B3"/>
        </a:hlink>
        <a:folHlink>
          <a:srgbClr val="B32B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9">
        <a:dk1>
          <a:srgbClr val="2911FF"/>
        </a:dk1>
        <a:lt1>
          <a:srgbClr val="BAC0E3"/>
        </a:lt1>
        <a:dk2>
          <a:srgbClr val="17D43A"/>
        </a:dk2>
        <a:lt2>
          <a:srgbClr val="0E117F"/>
        </a:lt2>
        <a:accent1>
          <a:srgbClr val="83CACC"/>
        </a:accent1>
        <a:accent2>
          <a:srgbClr val="FF0000"/>
        </a:accent2>
        <a:accent3>
          <a:srgbClr val="D9DCEF"/>
        </a:accent3>
        <a:accent4>
          <a:srgbClr val="210DDA"/>
        </a:accent4>
        <a:accent5>
          <a:srgbClr val="C1E1E2"/>
        </a:accent5>
        <a:accent6>
          <a:srgbClr val="E70000"/>
        </a:accent6>
        <a:hlink>
          <a:srgbClr val="FF40B3"/>
        </a:hlink>
        <a:folHlink>
          <a:srgbClr val="B32B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10">
        <a:dk1>
          <a:srgbClr val="1C0CB0"/>
        </a:dk1>
        <a:lt1>
          <a:srgbClr val="BAC0E3"/>
        </a:lt1>
        <a:dk2>
          <a:srgbClr val="15BF34"/>
        </a:dk2>
        <a:lt2>
          <a:srgbClr val="0E117F"/>
        </a:lt2>
        <a:accent1>
          <a:srgbClr val="83CACC"/>
        </a:accent1>
        <a:accent2>
          <a:srgbClr val="FF0000"/>
        </a:accent2>
        <a:accent3>
          <a:srgbClr val="D9DCEF"/>
        </a:accent3>
        <a:accent4>
          <a:srgbClr val="160996"/>
        </a:accent4>
        <a:accent5>
          <a:srgbClr val="C1E1E2"/>
        </a:accent5>
        <a:accent6>
          <a:srgbClr val="E70000"/>
        </a:accent6>
        <a:hlink>
          <a:srgbClr val="FF40B3"/>
        </a:hlink>
        <a:folHlink>
          <a:srgbClr val="B32B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6189</TotalTime>
  <Words>641</Words>
  <Application>Microsoft Macintosh PowerPoint</Application>
  <PresentationFormat>On-screen Show (4:3)</PresentationFormat>
  <Paragraphs>91</Paragraphs>
  <Slides>17</Slides>
  <Notes>13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Blank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Oberlin College Geology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AIM: Introduce you to scientific study of the world's oceans and seas, which together cover about 70% of the earth's surface </dc:title>
  <dc:creator>Steve Wojtal</dc:creator>
  <cp:lastModifiedBy>Steven Wojtal</cp:lastModifiedBy>
  <cp:revision>307</cp:revision>
  <dcterms:created xsi:type="dcterms:W3CDTF">2012-07-16T10:56:17Z</dcterms:created>
  <dcterms:modified xsi:type="dcterms:W3CDTF">2012-07-16T11:11:39Z</dcterms:modified>
</cp:coreProperties>
</file>