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0"/>
  </p:notesMasterIdLst>
  <p:handoutMasterIdLst>
    <p:handoutMasterId r:id="rId11"/>
  </p:handoutMasterIdLst>
  <p:sldIdLst>
    <p:sldId id="267" r:id="rId2"/>
    <p:sldId id="263" r:id="rId3"/>
    <p:sldId id="261" r:id="rId4"/>
    <p:sldId id="257" r:id="rId5"/>
    <p:sldId id="268" r:id="rId6"/>
    <p:sldId id="265" r:id="rId7"/>
    <p:sldId id="269" r:id="rId8"/>
    <p:sldId id="262" r:id="rId9"/>
  </p:sldIdLst>
  <p:sldSz cx="9144000" cy="6858000" type="screen4x3"/>
  <p:notesSz cx="6797675" cy="9872663"/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808080"/>
    <a:srgbClr val="000066"/>
    <a:srgbClr val="FF7171"/>
    <a:srgbClr val="B10707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 autoAdjust="0"/>
    <p:restoredTop sz="94655" autoAdjust="0"/>
  </p:normalViewPr>
  <p:slideViewPr>
    <p:cSldViewPr>
      <p:cViewPr>
        <p:scale>
          <a:sx n="80" d="100"/>
          <a:sy n="80" d="100"/>
        </p:scale>
        <p:origin x="-10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7" tIns="45949" rIns="91897" bIns="45949" numCol="1" anchor="t" anchorCtr="0" compatLnSpc="1">
            <a:prstTxWarp prst="textNoShape">
              <a:avLst/>
            </a:prstTxWarp>
          </a:bodyPr>
          <a:lstStyle>
            <a:lvl1pPr algn="l" defTabSz="91916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7" tIns="45949" rIns="91897" bIns="45949" numCol="1" anchor="t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7" tIns="45949" rIns="91897" bIns="45949" numCol="1" anchor="b" anchorCtr="0" compatLnSpc="1">
            <a:prstTxWarp prst="textNoShape">
              <a:avLst/>
            </a:prstTxWarp>
          </a:bodyPr>
          <a:lstStyle>
            <a:lvl1pPr algn="l" defTabSz="919163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37895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7" tIns="45949" rIns="91897" bIns="45949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pPr>
              <a:defRPr/>
            </a:pPr>
            <a:fld id="{1AAEA90F-5EE2-4E17-98C6-A19A3EA0D2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CC6A89F-6519-4E4E-BDD6-E01B2485DBB5}" type="datetimeFigureOut">
              <a:rPr lang="en-GB"/>
              <a:pPr>
                <a:defRPr/>
              </a:pPr>
              <a:t>08/06/2012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6A65C3E-FE06-48A1-92FA-5432AA7A88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E52F48-AC53-454D-8094-71C582FB16D6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hangingPunct="0"/>
            <a:fld id="{1FD0E9B6-2C60-4C45-96CD-11364ED96858}" type="slidenum">
              <a:rPr lang="en-GB" smtClean="0">
                <a:latin typeface="Times New Roman" pitchFamily="18" charset="0"/>
              </a:rPr>
              <a:pPr eaLnBrk="0" hangingPunct="0"/>
              <a:t>3</a:t>
            </a:fld>
            <a:endParaRPr lang="en-GB" smtClean="0">
              <a:latin typeface="Times New Roman" pitchFamily="18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44563" y="757238"/>
            <a:ext cx="4948237" cy="37131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1863" y="4697413"/>
            <a:ext cx="4970462" cy="44735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hangingPunct="0"/>
            <a:fld id="{21978E45-7EBC-46A3-929E-6B95AADAA838}" type="slidenum">
              <a:rPr lang="en-GB" smtClean="0">
                <a:latin typeface="Times New Roman" pitchFamily="18" charset="0"/>
              </a:rPr>
              <a:pPr eaLnBrk="0" hangingPunct="0"/>
              <a:t>6</a:t>
            </a:fld>
            <a:endParaRPr lang="en-GB" smtClean="0">
              <a:latin typeface="Times New Roman" pitchFamily="18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44563" y="757238"/>
            <a:ext cx="4948237" cy="37131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1863" y="4697413"/>
            <a:ext cx="4970462" cy="44735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hangingPunct="0"/>
            <a:fld id="{4D3BC84A-EE26-494E-85ED-2F62882467C7}" type="slidenum">
              <a:rPr lang="en-GB" smtClean="0">
                <a:latin typeface="Times New Roman" pitchFamily="18" charset="0"/>
              </a:rPr>
              <a:pPr eaLnBrk="0" hangingPunct="0"/>
              <a:t>8</a:t>
            </a:fld>
            <a:endParaRPr lang="en-GB" smtClean="0">
              <a:latin typeface="Times New Roman" pitchFamily="18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44563" y="757238"/>
            <a:ext cx="4948237" cy="37131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1863" y="4697413"/>
            <a:ext cx="4970462" cy="44735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78575" y="115888"/>
            <a:ext cx="1947863" cy="55451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15888"/>
            <a:ext cx="5692775" cy="55451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125538"/>
            <a:ext cx="3810000" cy="45354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2150" y="1125538"/>
            <a:ext cx="3810000" cy="45354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7" descr="midlandvalley-background-pp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15888"/>
            <a:ext cx="77930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125538"/>
            <a:ext cx="777240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7" r:id="rId2"/>
    <p:sldLayoutId id="2147483666" r:id="rId3"/>
    <p:sldLayoutId id="2147483665" r:id="rId4"/>
    <p:sldLayoutId id="2147483664" r:id="rId5"/>
    <p:sldLayoutId id="2147483663" r:id="rId6"/>
    <p:sldLayoutId id="2147483662" r:id="rId7"/>
    <p:sldLayoutId id="2147483661" r:id="rId8"/>
    <p:sldLayoutId id="2147483660" r:id="rId9"/>
    <p:sldLayoutId id="2147483659" r:id="rId10"/>
    <p:sldLayoutId id="214748365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1070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10707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10707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10707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10707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B10707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B10707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B10707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B10707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defRPr sz="2800">
          <a:solidFill>
            <a:srgbClr val="808080"/>
          </a:solidFill>
          <a:latin typeface="+mn-lt"/>
          <a:ea typeface="+mn-ea"/>
          <a:cs typeface="+mn-cs"/>
        </a:defRPr>
      </a:lvl1pPr>
      <a:lvl2pPr marL="820738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Char char="•"/>
        <a:defRPr sz="2800">
          <a:solidFill>
            <a:schemeClr val="tx1"/>
          </a:solidFill>
          <a:latin typeface="Arial" charset="0"/>
        </a:defRPr>
      </a:lvl2pPr>
      <a:lvl3pPr marL="1228725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Char char="•"/>
        <a:defRPr sz="2400">
          <a:solidFill>
            <a:schemeClr val="tx1"/>
          </a:solidFill>
          <a:latin typeface="Arial" charset="0"/>
        </a:defRPr>
      </a:lvl3pPr>
      <a:lvl4pPr marL="1636713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Char char="•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Char char="•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Char char="•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Char char="•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Char char="•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Char char="•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move_brand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76250"/>
            <a:ext cx="3455988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1" descr="move_group_squa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916113"/>
            <a:ext cx="3240087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12"/>
          <p:cNvSpPr txBox="1">
            <a:spLocks noChangeArrowheads="1"/>
          </p:cNvSpPr>
          <p:nvPr/>
        </p:nvSpPr>
        <p:spPr bwMode="auto">
          <a:xfrm>
            <a:off x="3995738" y="4724400"/>
            <a:ext cx="48244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Verdana" pitchFamily="34" charset="0"/>
              </a:rPr>
              <a:t>The FieldMove Application</a:t>
            </a:r>
          </a:p>
        </p:txBody>
      </p:sp>
      <p:pic>
        <p:nvPicPr>
          <p:cNvPr id="2055" name="Picture 10" descr="fieldmov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1628775"/>
            <a:ext cx="2736850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5504" y="332657"/>
            <a:ext cx="3766919" cy="231978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3074" name="Rectangle 3"/>
          <p:cNvSpPr txBox="1">
            <a:spLocks noChangeArrowheads="1"/>
          </p:cNvSpPr>
          <p:nvPr/>
        </p:nvSpPr>
        <p:spPr bwMode="auto">
          <a:xfrm>
            <a:off x="323850" y="981075"/>
            <a:ext cx="4032126" cy="4824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>
              <a:spcBef>
                <a:spcPts val="600"/>
              </a:spcBef>
              <a:buClr>
                <a:schemeClr val="folHlink"/>
              </a:buClr>
              <a:buSzPct val="60000"/>
            </a:pPr>
            <a:r>
              <a:rPr lang="en-GB" sz="1600" dirty="0" smtClean="0">
                <a:latin typeface="Verdana" pitchFamily="34" charset="0"/>
              </a:rPr>
              <a:t>Digital mapping environment intended to replace paper map and field notebook.</a:t>
            </a:r>
          </a:p>
          <a:p>
            <a:pPr algn="l" eaLnBrk="0" hangingPunct="0">
              <a:spcBef>
                <a:spcPts val="600"/>
              </a:spcBef>
              <a:buClr>
                <a:schemeClr val="folHlink"/>
              </a:buClr>
              <a:buSzPct val="60000"/>
            </a:pPr>
            <a:endParaRPr lang="en-GB" sz="1600" dirty="0" smtClean="0">
              <a:latin typeface="Verdana" pitchFamily="34" charset="0"/>
            </a:endParaRPr>
          </a:p>
          <a:p>
            <a:pPr algn="l" eaLnBrk="0" hangingPunct="0">
              <a:spcBef>
                <a:spcPts val="600"/>
              </a:spcBef>
              <a:buClr>
                <a:schemeClr val="folHlink"/>
              </a:buClr>
              <a:buSzPct val="60000"/>
            </a:pPr>
            <a:r>
              <a:rPr lang="en-GB" sz="1600" b="1" dirty="0" smtClean="0">
                <a:latin typeface="Verdana" pitchFamily="34" charset="0"/>
              </a:rPr>
              <a:t>Key Features:</a:t>
            </a:r>
            <a:endParaRPr lang="en-GB" sz="1600" b="1" dirty="0">
              <a:latin typeface="Verdana" pitchFamily="34" charset="0"/>
            </a:endParaRPr>
          </a:p>
          <a:p>
            <a:pPr algn="l" eaLnBrk="0" hangingPunct="0">
              <a:spcBef>
                <a:spcPts val="600"/>
              </a:spcBef>
              <a:buClr>
                <a:schemeClr val="folHlink"/>
              </a:buClr>
              <a:buSzPct val="60000"/>
            </a:pPr>
            <a:r>
              <a:rPr lang="en-GB" sz="1600" dirty="0" smtClean="0">
                <a:latin typeface="Verdana" pitchFamily="34" charset="0"/>
              </a:rPr>
              <a:t>Custom </a:t>
            </a:r>
            <a:r>
              <a:rPr lang="en-GB" sz="1600" dirty="0">
                <a:latin typeface="Verdana" pitchFamily="34" charset="0"/>
              </a:rPr>
              <a:t>designed for field mapping on </a:t>
            </a:r>
            <a:r>
              <a:rPr lang="en-GB" sz="1600" dirty="0" smtClean="0">
                <a:latin typeface="Verdana" pitchFamily="34" charset="0"/>
              </a:rPr>
              <a:t>ruggedized </a:t>
            </a:r>
            <a:r>
              <a:rPr lang="en-GB" sz="1600" dirty="0">
                <a:latin typeface="Verdana" pitchFamily="34" charset="0"/>
              </a:rPr>
              <a:t>tablet PCs</a:t>
            </a:r>
          </a:p>
          <a:p>
            <a:pPr algn="l" eaLnBrk="0" hangingPunct="0">
              <a:spcBef>
                <a:spcPts val="600"/>
              </a:spcBef>
              <a:buClr>
                <a:schemeClr val="folHlink"/>
              </a:buClr>
              <a:buSzPct val="60000"/>
            </a:pPr>
            <a:r>
              <a:rPr lang="en-GB" sz="1600" dirty="0">
                <a:latin typeface="Verdana" pitchFamily="34" charset="0"/>
              </a:rPr>
              <a:t>Fully digital data collection – time saved as traditional ‘inking in’ and transcribing steps are avoided</a:t>
            </a:r>
          </a:p>
          <a:p>
            <a:pPr algn="l" eaLnBrk="0" hangingPunct="0">
              <a:spcBef>
                <a:spcPts val="600"/>
              </a:spcBef>
              <a:buClr>
                <a:schemeClr val="folHlink"/>
              </a:buClr>
              <a:buSzPct val="60000"/>
            </a:pPr>
            <a:r>
              <a:rPr lang="en-GB" sz="1600" dirty="0" smtClean="0">
                <a:latin typeface="Verdana" pitchFamily="34" charset="0"/>
              </a:rPr>
              <a:t>Digital </a:t>
            </a:r>
            <a:r>
              <a:rPr lang="en-GB" sz="1600" dirty="0">
                <a:latin typeface="Verdana" pitchFamily="34" charset="0"/>
              </a:rPr>
              <a:t>notebook allows notes to be geo-referenced to the basemap</a:t>
            </a:r>
            <a:endParaRPr lang="en-US" sz="1600" dirty="0">
              <a:latin typeface="Verdana" pitchFamily="34" charset="0"/>
            </a:endParaRPr>
          </a:p>
          <a:p>
            <a:pPr algn="l" eaLnBrk="0" hangingPunct="0">
              <a:spcBef>
                <a:spcPts val="600"/>
              </a:spcBef>
              <a:buClr>
                <a:schemeClr val="folHlink"/>
              </a:buClr>
              <a:buSzPct val="60000"/>
            </a:pPr>
            <a:r>
              <a:rPr lang="en-GB" sz="1600" dirty="0">
                <a:latin typeface="Verdana" pitchFamily="34" charset="0"/>
              </a:rPr>
              <a:t>Location shown in real time on basemap through integration with GPS unit</a:t>
            </a:r>
          </a:p>
          <a:p>
            <a:pPr algn="l" eaLnBrk="0" hangingPunct="0">
              <a:spcBef>
                <a:spcPts val="600"/>
              </a:spcBef>
              <a:buClr>
                <a:schemeClr val="folHlink"/>
              </a:buClr>
              <a:buSzPct val="60000"/>
            </a:pPr>
            <a:r>
              <a:rPr lang="en-GB" sz="1600" dirty="0" smtClean="0">
                <a:latin typeface="Verdana" pitchFamily="34" charset="0"/>
              </a:rPr>
              <a:t>Integrates </a:t>
            </a:r>
            <a:r>
              <a:rPr lang="en-GB" sz="1600" dirty="0">
                <a:latin typeface="Verdana" pitchFamily="34" charset="0"/>
              </a:rPr>
              <a:t>with Move – for section construction and 3D model </a:t>
            </a:r>
            <a:r>
              <a:rPr lang="en-GB" sz="1600" dirty="0" smtClean="0">
                <a:latin typeface="Verdana" pitchFamily="34" charset="0"/>
              </a:rPr>
              <a:t>building</a:t>
            </a:r>
            <a:endParaRPr lang="en-GB" sz="1600" dirty="0">
              <a:latin typeface="Verdana" pitchFamily="34" charset="0"/>
            </a:endParaRPr>
          </a:p>
        </p:txBody>
      </p:sp>
      <p:pic>
        <p:nvPicPr>
          <p:cNvPr id="3075" name="Picture 4" descr="P42201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39" y="2780928"/>
            <a:ext cx="3744417" cy="2808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8" descr="fm_Kempie_sho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204864"/>
            <a:ext cx="1872208" cy="175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50825" y="260350"/>
            <a:ext cx="79375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sz="2800" dirty="0">
                <a:solidFill>
                  <a:srgbClr val="990000"/>
                </a:solidFill>
                <a:latin typeface="Verdana" pitchFamily="34" charset="0"/>
              </a:rPr>
              <a:t>What is FieldMove?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71550" y="5229200"/>
            <a:ext cx="72009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70000"/>
              </a:spcBef>
              <a:spcAft>
                <a:spcPts val="1200"/>
              </a:spcAft>
              <a:buClr>
                <a:schemeClr val="tx2"/>
              </a:buClr>
              <a:buSzPct val="60000"/>
            </a:pPr>
            <a:r>
              <a:rPr lang="en-GB" sz="1600" dirty="0">
                <a:latin typeface="Verdana" pitchFamily="34" charset="0"/>
              </a:rPr>
              <a:t>Intuitive interface similar to that the main Move </a:t>
            </a:r>
            <a:r>
              <a:rPr lang="en-GB" sz="1600" dirty="0" smtClean="0">
                <a:latin typeface="Verdana" pitchFamily="34" charset="0"/>
              </a:rPr>
              <a:t>component – buttons can also be arranged down the side</a:t>
            </a:r>
            <a:endParaRPr lang="en-GB" sz="1600" dirty="0">
              <a:latin typeface="Verdana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51520" y="260648"/>
            <a:ext cx="7416824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sz="2800" dirty="0">
                <a:solidFill>
                  <a:srgbClr val="990000"/>
                </a:solidFill>
                <a:latin typeface="Verdana" pitchFamily="34" charset="0"/>
              </a:rPr>
              <a:t>FieldMove </a:t>
            </a:r>
            <a:r>
              <a:rPr lang="en-GB" sz="2800" dirty="0" smtClean="0">
                <a:solidFill>
                  <a:srgbClr val="990000"/>
                </a:solidFill>
                <a:latin typeface="Verdana" pitchFamily="34" charset="0"/>
              </a:rPr>
              <a:t>Interface</a:t>
            </a:r>
            <a:endParaRPr lang="en-GB" sz="2800" dirty="0">
              <a:solidFill>
                <a:srgbClr val="990000"/>
              </a:solidFill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6649" y="916894"/>
            <a:ext cx="6851735" cy="424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251520" y="260648"/>
            <a:ext cx="30972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sz="2800" dirty="0">
                <a:solidFill>
                  <a:srgbClr val="990000"/>
                </a:solidFill>
                <a:latin typeface="Verdana" pitchFamily="34" charset="0"/>
              </a:rPr>
              <a:t>FieldMove Tools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51520" y="836712"/>
            <a:ext cx="648072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70000"/>
              </a:spcBef>
              <a:spcAft>
                <a:spcPts val="1200"/>
              </a:spcAft>
              <a:buClr>
                <a:schemeClr val="tx2"/>
              </a:buClr>
              <a:buSzPct val="60000"/>
            </a:pPr>
            <a:r>
              <a:rPr lang="en-GB" sz="1800" dirty="0">
                <a:latin typeface="Verdana" pitchFamily="34" charset="0"/>
              </a:rPr>
              <a:t>Large toolset for digital </a:t>
            </a:r>
            <a:r>
              <a:rPr lang="en-GB" sz="1800" dirty="0" smtClean="0">
                <a:latin typeface="Verdana" pitchFamily="34" charset="0"/>
              </a:rPr>
              <a:t>mapping:</a:t>
            </a:r>
            <a:endParaRPr lang="en-GB" sz="1800" dirty="0">
              <a:latin typeface="Verdana" pitchFamily="34" charset="0"/>
            </a:endParaRPr>
          </a:p>
          <a:p>
            <a:pPr algn="l">
              <a:spcBef>
                <a:spcPct val="70000"/>
              </a:spcBef>
              <a:buClr>
                <a:srgbClr val="008000"/>
              </a:buClr>
              <a:buSzPct val="60000"/>
              <a:buFont typeface="Arial" charset="0"/>
              <a:buChar char="•"/>
            </a:pPr>
            <a:r>
              <a:rPr lang="en-GB" sz="1400" dirty="0">
                <a:latin typeface="Verdana" pitchFamily="34" charset="0"/>
              </a:rPr>
              <a:t> </a:t>
            </a:r>
            <a:r>
              <a:rPr lang="en-GB" sz="1400" dirty="0" smtClean="0">
                <a:latin typeface="Verdana" pitchFamily="34" charset="0"/>
              </a:rPr>
              <a:t> Horizon/polygon/fault </a:t>
            </a:r>
            <a:r>
              <a:rPr lang="en-GB" sz="1400" dirty="0">
                <a:latin typeface="Verdana" pitchFamily="34" charset="0"/>
              </a:rPr>
              <a:t>digitization</a:t>
            </a:r>
          </a:p>
          <a:p>
            <a:pPr algn="l">
              <a:spcBef>
                <a:spcPct val="70000"/>
              </a:spcBef>
              <a:buClr>
                <a:srgbClr val="008000"/>
              </a:buClr>
              <a:buSzPct val="60000"/>
              <a:buFont typeface="Arial" charset="0"/>
              <a:buChar char="•"/>
            </a:pPr>
            <a:r>
              <a:rPr lang="en-GB" sz="1400" dirty="0">
                <a:latin typeface="Verdana" pitchFamily="34" charset="0"/>
              </a:rPr>
              <a:t> </a:t>
            </a:r>
            <a:r>
              <a:rPr lang="en-GB" sz="1400" dirty="0" smtClean="0">
                <a:latin typeface="Verdana" pitchFamily="34" charset="0"/>
              </a:rPr>
              <a:t> Dip data &amp; lineation data collection tools</a:t>
            </a:r>
            <a:endParaRPr lang="en-GB" sz="1400" dirty="0">
              <a:latin typeface="Verdana" pitchFamily="34" charset="0"/>
            </a:endParaRPr>
          </a:p>
          <a:p>
            <a:pPr algn="l">
              <a:spcBef>
                <a:spcPct val="70000"/>
              </a:spcBef>
              <a:buClr>
                <a:srgbClr val="008000"/>
              </a:buClr>
              <a:buSzPct val="60000"/>
              <a:buFont typeface="Arial" charset="0"/>
              <a:buChar char="•"/>
            </a:pPr>
            <a:r>
              <a:rPr lang="en-GB" sz="1400" dirty="0">
                <a:latin typeface="Verdana" pitchFamily="34" charset="0"/>
              </a:rPr>
              <a:t> </a:t>
            </a:r>
            <a:r>
              <a:rPr lang="en-GB" sz="1400" dirty="0" smtClean="0">
                <a:latin typeface="Verdana" pitchFamily="34" charset="0"/>
              </a:rPr>
              <a:t> Field notebook</a:t>
            </a:r>
          </a:p>
          <a:p>
            <a:pPr algn="l">
              <a:spcBef>
                <a:spcPct val="70000"/>
              </a:spcBef>
              <a:buClr>
                <a:srgbClr val="008000"/>
              </a:buClr>
              <a:buSzPct val="60000"/>
              <a:buFont typeface="Arial" charset="0"/>
              <a:buChar char="•"/>
            </a:pPr>
            <a:r>
              <a:rPr lang="en-GB" sz="1400" dirty="0" smtClean="0">
                <a:latin typeface="Verdana" pitchFamily="34" charset="0"/>
              </a:rPr>
              <a:t>  Common tool design and functionality between FieldMove and Move</a:t>
            </a:r>
            <a:endParaRPr lang="en-GB" sz="1400" dirty="0">
              <a:latin typeface="Verdana" pitchFamily="34" charset="0"/>
            </a:endParaRPr>
          </a:p>
        </p:txBody>
      </p:sp>
      <p:pic>
        <p:nvPicPr>
          <p:cNvPr id="8" name="Picture 7" descr="model_buildin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509120"/>
            <a:ext cx="7665456" cy="936104"/>
          </a:xfrm>
          <a:prstGeom prst="rect">
            <a:avLst/>
          </a:prstGeom>
        </p:spPr>
      </p:pic>
      <p:pic>
        <p:nvPicPr>
          <p:cNvPr id="9" name="Picture 8" descr="data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068960"/>
            <a:ext cx="5704941" cy="936104"/>
          </a:xfrm>
          <a:prstGeom prst="rect">
            <a:avLst/>
          </a:prstGeom>
        </p:spPr>
      </p:pic>
      <p:pic>
        <p:nvPicPr>
          <p:cNvPr id="10" name="Picture 9" descr="dip_too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21061" y="260648"/>
            <a:ext cx="2071419" cy="40324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020272" y="41490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/>
              <a:t>Dip Data Tool</a:t>
            </a:r>
            <a:endParaRPr lang="en-GB" sz="1800" dirty="0"/>
          </a:p>
        </p:txBody>
      </p:sp>
      <p:sp>
        <p:nvSpPr>
          <p:cNvPr id="13" name="TextBox 12"/>
          <p:cNvSpPr txBox="1"/>
          <p:nvPr/>
        </p:nvSpPr>
        <p:spPr>
          <a:xfrm>
            <a:off x="395536" y="3995772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/>
              <a:t>Data panel – for project organisation</a:t>
            </a:r>
            <a:endParaRPr lang="en-GB" sz="1800" dirty="0"/>
          </a:p>
        </p:txBody>
      </p:sp>
      <p:sp>
        <p:nvSpPr>
          <p:cNvPr id="14" name="TextBox 13"/>
          <p:cNvSpPr txBox="1"/>
          <p:nvPr/>
        </p:nvSpPr>
        <p:spPr>
          <a:xfrm>
            <a:off x="395536" y="543593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/>
              <a:t>Model Building panel – for data collection</a:t>
            </a:r>
            <a:endParaRPr lang="en-GB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p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155818" y="1124745"/>
            <a:ext cx="3440837" cy="4176464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39552" y="1124744"/>
            <a:ext cx="3810000" cy="4535487"/>
          </a:xfrm>
        </p:spPr>
        <p:txBody>
          <a:bodyPr/>
          <a:lstStyle/>
          <a:p>
            <a:pPr marL="0" indent="0">
              <a:spcBef>
                <a:spcPts val="1200"/>
              </a:spcBef>
            </a:pPr>
            <a:r>
              <a:rPr lang="en-GB" sz="2000" dirty="0" smtClean="0">
                <a:solidFill>
                  <a:schemeClr val="tx1"/>
                </a:solidFill>
              </a:rPr>
              <a:t>FieldMove can connect to internal or external GPS units.</a:t>
            </a:r>
          </a:p>
          <a:p>
            <a:pPr marL="0" indent="0">
              <a:spcBef>
                <a:spcPts val="1200"/>
              </a:spcBef>
            </a:pPr>
            <a:r>
              <a:rPr lang="en-GB" sz="2000" dirty="0" smtClean="0">
                <a:solidFill>
                  <a:schemeClr val="tx1"/>
                </a:solidFill>
              </a:rPr>
              <a:t>Location is shown in real time on basemap via a flashing dot colour-coded for accuracy.</a:t>
            </a:r>
          </a:p>
          <a:p>
            <a:pPr marL="0" indent="0">
              <a:spcBef>
                <a:spcPts val="1200"/>
              </a:spcBef>
            </a:pPr>
            <a:r>
              <a:rPr lang="en-GB" sz="2000" dirty="0" smtClean="0">
                <a:solidFill>
                  <a:schemeClr val="tx1"/>
                </a:solidFill>
              </a:rPr>
              <a:t>Location automatically calculated for whatever projection system is setup in FieldMove, no need to specify system for GPS.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51520" y="260648"/>
            <a:ext cx="5616624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sz="2800" dirty="0" smtClean="0">
                <a:solidFill>
                  <a:srgbClr val="990000"/>
                </a:solidFill>
                <a:latin typeface="Verdana" pitchFamily="34" charset="0"/>
              </a:rPr>
              <a:t>GPS in FieldMove</a:t>
            </a:r>
            <a:endParaRPr lang="en-GB" sz="2800" dirty="0">
              <a:solidFill>
                <a:srgbClr val="9900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052737"/>
            <a:ext cx="383971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499992" y="1268413"/>
            <a:ext cx="4463033" cy="208915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200000"/>
              </a:lnSpc>
              <a:buClr>
                <a:schemeClr val="tx2"/>
              </a:buClr>
              <a:buSzPct val="60000"/>
            </a:pPr>
            <a:r>
              <a:rPr lang="en-GB" sz="1950" b="1" dirty="0">
                <a:solidFill>
                  <a:schemeClr val="bg1"/>
                </a:solidFill>
                <a:latin typeface="Verdana" pitchFamily="34" charset="0"/>
              </a:rPr>
              <a:t>Further </a:t>
            </a:r>
            <a:r>
              <a:rPr lang="en-GB" sz="1950" b="1" dirty="0" smtClean="0">
                <a:solidFill>
                  <a:schemeClr val="bg1"/>
                </a:solidFill>
                <a:latin typeface="Verdana" pitchFamily="34" charset="0"/>
              </a:rPr>
              <a:t>editing, data analysis, 2D/3D </a:t>
            </a:r>
            <a:r>
              <a:rPr lang="en-GB" sz="1950" b="1" dirty="0">
                <a:solidFill>
                  <a:schemeClr val="bg1"/>
                </a:solidFill>
                <a:latin typeface="Verdana" pitchFamily="34" charset="0"/>
              </a:rPr>
              <a:t>model </a:t>
            </a:r>
            <a:r>
              <a:rPr lang="en-GB" sz="1950" b="1" dirty="0" smtClean="0">
                <a:solidFill>
                  <a:schemeClr val="bg1"/>
                </a:solidFill>
                <a:latin typeface="Verdana" pitchFamily="34" charset="0"/>
              </a:rPr>
              <a:t>building &amp; restoration </a:t>
            </a:r>
            <a:r>
              <a:rPr lang="en-GB" sz="1950" b="1" dirty="0">
                <a:solidFill>
                  <a:schemeClr val="bg1"/>
                </a:solidFill>
                <a:latin typeface="Verdana" pitchFamily="34" charset="0"/>
              </a:rPr>
              <a:t>with Move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498975" y="4076923"/>
            <a:ext cx="4319588" cy="1368425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200000"/>
              </a:lnSpc>
              <a:buClr>
                <a:schemeClr val="tx2"/>
              </a:buClr>
              <a:buSzPct val="60000"/>
            </a:pPr>
            <a:r>
              <a:rPr lang="en-GB" sz="2000" b="1">
                <a:solidFill>
                  <a:schemeClr val="bg1"/>
                </a:solidFill>
                <a:latin typeface="Verdana" pitchFamily="34" charset="0"/>
              </a:rPr>
              <a:t>Simple 3D visualization with MoveViewer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22263" y="4076700"/>
            <a:ext cx="3816350" cy="1368425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200000"/>
              </a:lnSpc>
              <a:buClr>
                <a:schemeClr val="tx2"/>
              </a:buClr>
              <a:buSzPct val="60000"/>
            </a:pPr>
            <a:r>
              <a:rPr lang="en-GB" sz="2000" b="1" dirty="0">
                <a:solidFill>
                  <a:schemeClr val="bg1"/>
                </a:solidFill>
                <a:latin typeface="Verdana" pitchFamily="34" charset="0"/>
              </a:rPr>
              <a:t>Exporting as .</a:t>
            </a:r>
            <a:r>
              <a:rPr lang="en-GB" sz="2000" b="1" dirty="0" err="1">
                <a:solidFill>
                  <a:schemeClr val="bg1"/>
                </a:solidFill>
                <a:latin typeface="Verdana" pitchFamily="34" charset="0"/>
              </a:rPr>
              <a:t>dxf</a:t>
            </a:r>
            <a:r>
              <a:rPr lang="en-GB" sz="2000" b="1" dirty="0">
                <a:solidFill>
                  <a:schemeClr val="bg1"/>
                </a:solidFill>
                <a:latin typeface="Verdana" pitchFamily="34" charset="0"/>
              </a:rPr>
              <a:t>, .</a:t>
            </a:r>
            <a:r>
              <a:rPr lang="en-GB" sz="2000" b="1" dirty="0" err="1" smtClean="0">
                <a:solidFill>
                  <a:schemeClr val="bg1"/>
                </a:solidFill>
                <a:latin typeface="Verdana" pitchFamily="34" charset="0"/>
              </a:rPr>
              <a:t>kml</a:t>
            </a:r>
            <a:r>
              <a:rPr lang="en-GB" sz="2000" b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GB" sz="2000" b="1" dirty="0">
                <a:solidFill>
                  <a:schemeClr val="bg1"/>
                </a:solidFill>
                <a:latin typeface="Verdana" pitchFamily="34" charset="0"/>
              </a:rPr>
              <a:t>or .</a:t>
            </a:r>
            <a:r>
              <a:rPr lang="en-GB" sz="2000" b="1" dirty="0" err="1">
                <a:solidFill>
                  <a:schemeClr val="bg1"/>
                </a:solidFill>
                <a:latin typeface="Verdana" pitchFamily="34" charset="0"/>
              </a:rPr>
              <a:t>shp</a:t>
            </a:r>
            <a:r>
              <a:rPr lang="en-GB" sz="2000" b="1" dirty="0">
                <a:solidFill>
                  <a:schemeClr val="bg1"/>
                </a:solidFill>
                <a:latin typeface="Verdana" pitchFamily="34" charset="0"/>
              </a:rPr>
              <a:t> file</a:t>
            </a:r>
          </a:p>
        </p:txBody>
      </p:sp>
      <p:sp>
        <p:nvSpPr>
          <p:cNvPr id="8199" name="Right Arrow 12"/>
          <p:cNvSpPr>
            <a:spLocks noChangeArrowheads="1"/>
          </p:cNvSpPr>
          <p:nvPr/>
        </p:nvSpPr>
        <p:spPr bwMode="auto">
          <a:xfrm>
            <a:off x="3995738" y="1844675"/>
            <a:ext cx="1008062" cy="484188"/>
          </a:xfrm>
          <a:prstGeom prst="rightArrow">
            <a:avLst>
              <a:gd name="adj1" fmla="val 50000"/>
              <a:gd name="adj2" fmla="val 118894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Right Arrow 13"/>
          <p:cNvSpPr>
            <a:spLocks noChangeArrowheads="1"/>
          </p:cNvSpPr>
          <p:nvPr/>
        </p:nvSpPr>
        <p:spPr bwMode="auto">
          <a:xfrm rot="2675126">
            <a:off x="3876675" y="3425825"/>
            <a:ext cx="1008063" cy="484188"/>
          </a:xfrm>
          <a:prstGeom prst="rightArrow">
            <a:avLst>
              <a:gd name="adj1" fmla="val 50000"/>
              <a:gd name="adj2" fmla="val 118894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Right Arrow 14"/>
          <p:cNvSpPr>
            <a:spLocks noChangeArrowheads="1"/>
          </p:cNvSpPr>
          <p:nvPr/>
        </p:nvSpPr>
        <p:spPr bwMode="auto">
          <a:xfrm rot="5400000">
            <a:off x="1501776" y="3546475"/>
            <a:ext cx="1008062" cy="484187"/>
          </a:xfrm>
          <a:prstGeom prst="rightArrow">
            <a:avLst>
              <a:gd name="adj1" fmla="val 50000"/>
              <a:gd name="adj2" fmla="val 118894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204" name="Picture 12" descr="moveview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4797648"/>
            <a:ext cx="863600" cy="863600"/>
          </a:xfrm>
          <a:prstGeom prst="rect">
            <a:avLst/>
          </a:prstGeom>
          <a:noFill/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51520" y="260648"/>
            <a:ext cx="7416824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sz="2800" dirty="0" smtClean="0">
                <a:solidFill>
                  <a:srgbClr val="990000"/>
                </a:solidFill>
                <a:latin typeface="Verdana" pitchFamily="34" charset="0"/>
              </a:rPr>
              <a:t>FieldMove Outputs</a:t>
            </a:r>
            <a:endParaRPr lang="en-GB" sz="2800" dirty="0">
              <a:solidFill>
                <a:srgbClr val="990000"/>
              </a:solidFill>
              <a:latin typeface="Verdana" pitchFamily="34" charset="0"/>
            </a:endParaRPr>
          </a:p>
        </p:txBody>
      </p:sp>
      <p:pic>
        <p:nvPicPr>
          <p:cNvPr id="13" name="Picture 12" descr="mov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12360" y="3068960"/>
            <a:ext cx="864000" cy="864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125538"/>
            <a:ext cx="4895850" cy="453548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</a:pPr>
            <a:r>
              <a:rPr lang="en-GB" sz="2400" dirty="0" smtClean="0"/>
              <a:t>Essential Requirements:</a:t>
            </a:r>
          </a:p>
          <a:p>
            <a:pPr marL="625475" lvl="1" indent="-268288" eaLnBrk="1" hangingPunct="1">
              <a:lnSpc>
                <a:spcPct val="90000"/>
              </a:lnSpc>
              <a:buClr>
                <a:srgbClr val="006600"/>
              </a:buClr>
            </a:pPr>
            <a:r>
              <a:rPr lang="en-GB" sz="2000" dirty="0" smtClean="0">
                <a:latin typeface="Verdana" pitchFamily="34" charset="0"/>
              </a:rPr>
              <a:t>Tablet PC or Convertible Notebook.</a:t>
            </a:r>
          </a:p>
          <a:p>
            <a:pPr marL="625475" lvl="1" indent="-268288" eaLnBrk="1" hangingPunct="1">
              <a:lnSpc>
                <a:spcPct val="90000"/>
              </a:lnSpc>
              <a:buClr>
                <a:srgbClr val="006600"/>
              </a:buClr>
            </a:pPr>
            <a:r>
              <a:rPr lang="en-GB" sz="2000" dirty="0" smtClean="0">
                <a:latin typeface="Verdana" pitchFamily="34" charset="0"/>
              </a:rPr>
              <a:t>Windows XP, Vista or 7 OS.</a:t>
            </a:r>
          </a:p>
          <a:p>
            <a:pPr marL="625475" lvl="1" indent="-268288" eaLnBrk="1" hangingPunct="1">
              <a:lnSpc>
                <a:spcPct val="90000"/>
              </a:lnSpc>
              <a:buClr>
                <a:srgbClr val="006600"/>
              </a:buClr>
            </a:pPr>
            <a:r>
              <a:rPr lang="en-GB" sz="2000" dirty="0" smtClean="0">
                <a:latin typeface="Verdana" pitchFamily="34" charset="0"/>
              </a:rPr>
              <a:t>Stylus / Digital pen input device.</a:t>
            </a:r>
          </a:p>
          <a:p>
            <a:pPr marL="625475" lvl="1" indent="-268288" eaLnBrk="1" hangingPunct="1">
              <a:lnSpc>
                <a:spcPct val="90000"/>
              </a:lnSpc>
              <a:buClr>
                <a:srgbClr val="006600"/>
              </a:buClr>
            </a:pPr>
            <a:r>
              <a:rPr lang="en-GB" sz="2000" dirty="0" smtClean="0">
                <a:latin typeface="Verdana" pitchFamily="34" charset="0"/>
              </a:rPr>
              <a:t>“Ruggedized” – IP rating 54+</a:t>
            </a:r>
            <a:endParaRPr lang="en-GB" sz="2400" dirty="0" smtClean="0">
              <a:latin typeface="Verdana" pitchFamily="34" charset="0"/>
            </a:endParaRPr>
          </a:p>
          <a:p>
            <a:pPr marL="0" indent="0" eaLnBrk="1" hangingPunct="1">
              <a:lnSpc>
                <a:spcPct val="90000"/>
              </a:lnSpc>
            </a:pPr>
            <a:endParaRPr lang="en-GB" sz="2400" dirty="0" smtClean="0"/>
          </a:p>
          <a:p>
            <a:pPr marL="0" indent="0" eaLnBrk="1" hangingPunct="1">
              <a:lnSpc>
                <a:spcPct val="90000"/>
              </a:lnSpc>
            </a:pPr>
            <a:r>
              <a:rPr lang="en-GB" sz="2400" dirty="0" smtClean="0"/>
              <a:t>Manufacturers:</a:t>
            </a:r>
          </a:p>
          <a:p>
            <a:pPr marL="625475" lvl="1" indent="-268288" eaLnBrk="1" hangingPunct="1">
              <a:lnSpc>
                <a:spcPct val="90000"/>
              </a:lnSpc>
              <a:buClr>
                <a:srgbClr val="006600"/>
              </a:buClr>
            </a:pPr>
            <a:r>
              <a:rPr lang="en-GB" sz="2000" dirty="0" err="1" smtClean="0">
                <a:latin typeface="Verdana" pitchFamily="34" charset="0"/>
              </a:rPr>
              <a:t>Xplore</a:t>
            </a:r>
            <a:r>
              <a:rPr lang="en-GB" sz="2000" dirty="0" smtClean="0">
                <a:latin typeface="Verdana" pitchFamily="34" charset="0"/>
              </a:rPr>
              <a:t>, Motion, </a:t>
            </a:r>
            <a:r>
              <a:rPr lang="en-GB" sz="2000" dirty="0" err="1" smtClean="0">
                <a:latin typeface="Verdana" pitchFamily="34" charset="0"/>
              </a:rPr>
              <a:t>GETAC</a:t>
            </a:r>
            <a:r>
              <a:rPr lang="en-GB" sz="2000" dirty="0" smtClean="0">
                <a:latin typeface="Verdana" pitchFamily="34" charset="0"/>
              </a:rPr>
              <a:t> Panasonic, </a:t>
            </a:r>
            <a:r>
              <a:rPr lang="en-GB" sz="2000" dirty="0" err="1" smtClean="0">
                <a:latin typeface="Verdana" pitchFamily="34" charset="0"/>
              </a:rPr>
              <a:t>Durabook</a:t>
            </a:r>
            <a:r>
              <a:rPr lang="en-GB" sz="2000" dirty="0" smtClean="0">
                <a:latin typeface="Verdana" pitchFamily="34" charset="0"/>
              </a:rPr>
              <a:t>, Dell + others</a:t>
            </a:r>
            <a:endParaRPr lang="en-US" sz="2000" dirty="0" smtClean="0">
              <a:latin typeface="Verdana" pitchFamily="34" charset="0"/>
            </a:endParaRPr>
          </a:p>
        </p:txBody>
      </p:sp>
      <p:pic>
        <p:nvPicPr>
          <p:cNvPr id="16388" name="Picture 5" descr="alps 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476250"/>
            <a:ext cx="16748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GETAC_v1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3573463"/>
            <a:ext cx="2195512" cy="218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8" descr="Durabook_U12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3429000"/>
            <a:ext cx="20478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588" y="1762125"/>
            <a:ext cx="2232025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51520" y="260648"/>
            <a:ext cx="7416824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sz="2800" dirty="0" smtClean="0">
                <a:solidFill>
                  <a:srgbClr val="990000"/>
                </a:solidFill>
                <a:latin typeface="Verdana" pitchFamily="34" charset="0"/>
              </a:rPr>
              <a:t>Suitable Hardware</a:t>
            </a:r>
            <a:endParaRPr lang="en-GB" sz="2800" dirty="0">
              <a:solidFill>
                <a:srgbClr val="9900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ContactMV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8480425" cy="5143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3875</TotalTime>
  <Words>282</Words>
  <Application>Microsoft Office PowerPoint</Application>
  <PresentationFormat>On-screen Show (4:3)</PresentationFormat>
  <Paragraphs>42</Paragraphs>
  <Slides>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Blends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Midland Valley Exploration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Joanna Brownlee</dc:creator>
  <cp:lastModifiedBy>UTEPCSS</cp:lastModifiedBy>
  <cp:revision>114</cp:revision>
  <cp:lastPrinted>1601-01-01T00:00:00Z</cp:lastPrinted>
  <dcterms:created xsi:type="dcterms:W3CDTF">2004-07-06T08:50:58Z</dcterms:created>
  <dcterms:modified xsi:type="dcterms:W3CDTF">2012-06-08T21:10:29Z</dcterms:modified>
</cp:coreProperties>
</file>