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0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4709-FB40-413B-A98E-C0D6A2F7B66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2404-EC58-4A0B-AA4F-CC54F92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538" y="3886200"/>
            <a:ext cx="6584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Steps for determining angular shear (</a:t>
            </a:r>
            <a:r>
              <a:rPr lang="el-GR" sz="1200" b="1" dirty="0" smtClean="0"/>
              <a:t>Ψ</a:t>
            </a:r>
            <a:r>
              <a:rPr lang="en-US" sz="1200" b="1" dirty="0" smtClean="0"/>
              <a:t>) and shear strain (</a:t>
            </a:r>
            <a:r>
              <a:rPr lang="el-GR" sz="1200" b="1" dirty="0" smtClean="0"/>
              <a:t>γ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dirty="0" smtClean="0"/>
              <a:t>(1)  Identify </a:t>
            </a:r>
            <a:r>
              <a:rPr lang="en-US" sz="1200" dirty="0"/>
              <a:t>perpendicular features in the original critter or other strain marker.  In some cases, you might have to 'construct' </a:t>
            </a:r>
            <a:r>
              <a:rPr lang="en-US" sz="1200" dirty="0" smtClean="0"/>
              <a:t>a new line to </a:t>
            </a:r>
            <a:r>
              <a:rPr lang="en-US" sz="1200" dirty="0"/>
              <a:t>make things easier (for example trilobites don't have one single line conveniently bisecting them).  Normally you would know this up front based </a:t>
            </a:r>
            <a:r>
              <a:rPr lang="en-US" sz="1200" dirty="0" smtClean="0"/>
              <a:t>upon your knowledge of the organism’s symmetry</a:t>
            </a:r>
            <a:r>
              <a:rPr lang="en-US" sz="1200" dirty="0"/>
              <a:t>, so you don't need an </a:t>
            </a:r>
            <a:r>
              <a:rPr lang="en-US" sz="1200" dirty="0" smtClean="0"/>
              <a:t>original, </a:t>
            </a:r>
            <a:r>
              <a:rPr lang="en-US" sz="1200" dirty="0" err="1" smtClean="0"/>
              <a:t>undeformed</a:t>
            </a:r>
            <a:r>
              <a:rPr lang="en-US" sz="1200" dirty="0" smtClean="0"/>
              <a:t> </a:t>
            </a:r>
            <a:r>
              <a:rPr lang="en-US" sz="1200" dirty="0"/>
              <a:t>sample to do this analysis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2)  Identify the same lines/features in the deformed strain </a:t>
            </a:r>
            <a:r>
              <a:rPr lang="en-US" sz="1200" dirty="0" smtClean="0"/>
              <a:t>marker, which is what we will be working with in steps 3-6.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3)  Choose ONE of the two </a:t>
            </a:r>
            <a:r>
              <a:rPr lang="en-US" sz="1200" dirty="0" smtClean="0"/>
              <a:t>originally perpendicular </a:t>
            </a:r>
            <a:r>
              <a:rPr lang="en-US" sz="1200" dirty="0"/>
              <a:t>lines (doesn't matter which); we'll call this line A.  The one you DON'T use will be called B.  Construct a line perpendicular to A.  Your constructed line should originate where the two original lines (A and B) </a:t>
            </a:r>
            <a:r>
              <a:rPr lang="en-US" sz="1200" dirty="0" smtClean="0"/>
              <a:t>cross to make life easy. Label this line </a:t>
            </a:r>
            <a:r>
              <a:rPr lang="en-US" sz="1200" dirty="0" smtClean="0"/>
              <a:t>C.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4) </a:t>
            </a:r>
            <a:r>
              <a:rPr lang="en-US" sz="1200" dirty="0" smtClean="0"/>
              <a:t>The angular shear (</a:t>
            </a:r>
            <a:r>
              <a:rPr lang="el-GR" sz="1200" dirty="0" smtClean="0"/>
              <a:t>Ψ</a:t>
            </a:r>
            <a:r>
              <a:rPr lang="en-US" sz="1200" dirty="0" smtClean="0"/>
              <a:t>) along line A </a:t>
            </a:r>
            <a:r>
              <a:rPr lang="en-US" sz="1200" dirty="0" smtClean="0"/>
              <a:t>is the </a:t>
            </a:r>
            <a:r>
              <a:rPr lang="en-US" sz="1200" i="1" u="sng" dirty="0" smtClean="0"/>
              <a:t>acute </a:t>
            </a:r>
            <a:r>
              <a:rPr lang="en-US" sz="1200" i="1" u="sng" dirty="0"/>
              <a:t>angle </a:t>
            </a:r>
            <a:r>
              <a:rPr lang="en-US" sz="1200" dirty="0" smtClean="0"/>
              <a:t>between lines B and C.  </a:t>
            </a:r>
            <a:r>
              <a:rPr lang="en-US" sz="1200" dirty="0"/>
              <a:t>Y</a:t>
            </a:r>
            <a:r>
              <a:rPr lang="en-US" sz="1200" dirty="0" smtClean="0"/>
              <a:t>ou </a:t>
            </a:r>
            <a:r>
              <a:rPr lang="en-US" sz="1200" dirty="0"/>
              <a:t>are </a:t>
            </a:r>
            <a:r>
              <a:rPr lang="en-US" sz="1200" dirty="0" smtClean="0"/>
              <a:t>comparing how much a </a:t>
            </a:r>
            <a:r>
              <a:rPr lang="en-US" sz="1200" dirty="0"/>
              <a:t>line </a:t>
            </a:r>
            <a:r>
              <a:rPr lang="en-US" sz="1200" dirty="0" smtClean="0"/>
              <a:t>that was originally perpendicular had to rotate to get to the current position.  </a:t>
            </a:r>
            <a:r>
              <a:rPr lang="en-US" sz="1200" dirty="0" smtClean="0"/>
              <a:t>Measure this angle using your protractor.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5) </a:t>
            </a:r>
            <a:r>
              <a:rPr lang="en-US" sz="1200" dirty="0" smtClean="0"/>
              <a:t>If </a:t>
            </a:r>
            <a:r>
              <a:rPr lang="en-US" sz="1200" dirty="0"/>
              <a:t>the shift from </a:t>
            </a:r>
            <a:r>
              <a:rPr lang="en-US" sz="1200" dirty="0" smtClean="0"/>
              <a:t>the perpendicular (C) </a:t>
            </a:r>
            <a:r>
              <a:rPr lang="en-US" sz="1200" dirty="0" smtClean="0"/>
              <a:t>to </a:t>
            </a:r>
            <a:r>
              <a:rPr lang="en-US" sz="1200" dirty="0" smtClean="0"/>
              <a:t> line </a:t>
            </a:r>
            <a:r>
              <a:rPr lang="en-US" sz="1200" dirty="0" smtClean="0"/>
              <a:t>(B)</a:t>
            </a:r>
            <a:r>
              <a:rPr lang="en-US" sz="1200" dirty="0" smtClean="0"/>
              <a:t> is  </a:t>
            </a:r>
            <a:r>
              <a:rPr lang="en-US" sz="1200" dirty="0"/>
              <a:t>in the clockwise direction, the sign of your angular </a:t>
            </a:r>
            <a:r>
              <a:rPr lang="en-US" sz="1200" dirty="0" smtClean="0"/>
              <a:t>shear along line A </a:t>
            </a:r>
            <a:r>
              <a:rPr lang="en-US" sz="1200" dirty="0"/>
              <a:t>is </a:t>
            </a:r>
            <a:r>
              <a:rPr lang="en-US" sz="1200" dirty="0" smtClean="0"/>
              <a:t>positive.   </a:t>
            </a:r>
            <a:r>
              <a:rPr lang="en-US" sz="1200" dirty="0"/>
              <a:t>If the shift is counterclockwise, </a:t>
            </a:r>
            <a:r>
              <a:rPr lang="en-US" sz="1200" dirty="0" smtClean="0"/>
              <a:t>angular </a:t>
            </a:r>
            <a:r>
              <a:rPr lang="en-US" sz="1200" dirty="0"/>
              <a:t>shear is </a:t>
            </a:r>
            <a:r>
              <a:rPr lang="en-US" sz="1200" dirty="0" smtClean="0"/>
              <a:t>negative.   </a:t>
            </a:r>
            <a:r>
              <a:rPr lang="en-US" sz="1200" dirty="0"/>
              <a:t>Note: the sign will change depending on what line you pick as a </a:t>
            </a:r>
            <a:r>
              <a:rPr lang="en-US" sz="1200" dirty="0" smtClean="0"/>
              <a:t>reference, </a:t>
            </a:r>
            <a:r>
              <a:rPr lang="en-US" sz="1200" dirty="0"/>
              <a:t>so it only matters that you have the right sign for the scenario that YOU have </a:t>
            </a:r>
            <a:r>
              <a:rPr lang="en-US" sz="1200" dirty="0" smtClean="0"/>
              <a:t>picked…but you must specify or label which line is the reference line!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6)  Determine the shear strain</a:t>
            </a:r>
            <a:r>
              <a:rPr lang="en-US" sz="1200" dirty="0" smtClean="0"/>
              <a:t>:   </a:t>
            </a:r>
            <a:r>
              <a:rPr lang="el-GR" sz="1200" dirty="0" smtClean="0"/>
              <a:t>γ</a:t>
            </a:r>
            <a:r>
              <a:rPr lang="en-US" sz="1200" dirty="0" smtClean="0"/>
              <a:t> </a:t>
            </a:r>
            <a:r>
              <a:rPr lang="en-US" sz="1200" dirty="0" smtClean="0"/>
              <a:t>= tan</a:t>
            </a:r>
            <a:r>
              <a:rPr lang="el-GR" sz="1200" dirty="0" smtClean="0"/>
              <a:t>Ψ</a:t>
            </a:r>
            <a:r>
              <a:rPr lang="en-US" sz="1200" dirty="0" smtClean="0"/>
              <a:t>   (refer to notes to review relationship)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4242" y="152400"/>
            <a:ext cx="670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Class Exercise:  Determining  Angular Shear (</a:t>
            </a:r>
            <a:r>
              <a:rPr lang="el-GR" dirty="0" smtClean="0"/>
              <a:t>Ψ</a:t>
            </a:r>
            <a:r>
              <a:rPr lang="en-US" dirty="0" smtClean="0"/>
              <a:t>) and Shear Strain (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878962" y="901513"/>
            <a:ext cx="1375954" cy="22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b="15324"/>
          <a:stretch>
            <a:fillRect/>
          </a:stretch>
        </p:blipFill>
        <p:spPr bwMode="auto">
          <a:xfrm rot="900000">
            <a:off x="3261129" y="1039560"/>
            <a:ext cx="3002516" cy="20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352800"/>
            <a:ext cx="186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Original critter, </a:t>
            </a:r>
            <a:r>
              <a:rPr lang="en-US" sz="1400" dirty="0" err="1" smtClean="0"/>
              <a:t>undeformed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971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Deformed fossil of critter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b="15324"/>
          <a:stretch>
            <a:fillRect/>
          </a:stretch>
        </p:blipFill>
        <p:spPr bwMode="auto">
          <a:xfrm rot="900000">
            <a:off x="1045518" y="1537397"/>
            <a:ext cx="3994150" cy="27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b="15324"/>
          <a:stretch>
            <a:fillRect/>
          </a:stretch>
        </p:blipFill>
        <p:spPr bwMode="auto">
          <a:xfrm rot="900000">
            <a:off x="1350318" y="5575996"/>
            <a:ext cx="3994150" cy="27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4724400"/>
            <a:ext cx="6858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670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Tools needed:  Straight edge, colored pencils, protractor, scientific calculator</a:t>
            </a:r>
          </a:p>
          <a:p>
            <a:endParaRPr lang="en-US" sz="1200" dirty="0"/>
          </a:p>
          <a:p>
            <a:r>
              <a:rPr lang="en-US" sz="1200" dirty="0" smtClean="0"/>
              <a:t>Instructions:  Find the  </a:t>
            </a:r>
            <a:r>
              <a:rPr lang="en-US" sz="1200" dirty="0"/>
              <a:t>a</a:t>
            </a:r>
            <a:r>
              <a:rPr lang="en-US" sz="1200" dirty="0" smtClean="0"/>
              <a:t>ngular </a:t>
            </a:r>
            <a:r>
              <a:rPr lang="en-US" sz="1200" dirty="0"/>
              <a:t>s</a:t>
            </a:r>
            <a:r>
              <a:rPr lang="en-US" sz="1200" dirty="0" smtClean="0"/>
              <a:t>hear (</a:t>
            </a:r>
            <a:r>
              <a:rPr lang="el-GR" sz="1200" dirty="0" smtClean="0"/>
              <a:t>Ψ</a:t>
            </a:r>
            <a:r>
              <a:rPr lang="en-US" sz="1200" dirty="0" smtClean="0"/>
              <a:t>) and shear </a:t>
            </a:r>
            <a:r>
              <a:rPr lang="en-US" sz="1200" dirty="0"/>
              <a:t>s</a:t>
            </a:r>
            <a:r>
              <a:rPr lang="en-US" sz="1200" dirty="0" smtClean="0"/>
              <a:t>train (</a:t>
            </a:r>
            <a:r>
              <a:rPr lang="el-GR" sz="1200" dirty="0" smtClean="0"/>
              <a:t>γ</a:t>
            </a:r>
            <a:r>
              <a:rPr lang="en-US" sz="1200" dirty="0" smtClean="0"/>
              <a:t>) for the deformed </a:t>
            </a:r>
            <a:r>
              <a:rPr lang="en-US" sz="1200" dirty="0" smtClean="0"/>
              <a:t>fossil below, </a:t>
            </a:r>
            <a:r>
              <a:rPr lang="en-US" sz="1200" dirty="0" smtClean="0"/>
              <a:t>following along with the  example presented in class.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670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Instructions:  Find the  </a:t>
            </a:r>
            <a:r>
              <a:rPr lang="en-US" sz="1200" dirty="0"/>
              <a:t>a</a:t>
            </a:r>
            <a:r>
              <a:rPr lang="en-US" sz="1200" dirty="0" smtClean="0"/>
              <a:t>ngular </a:t>
            </a:r>
            <a:r>
              <a:rPr lang="en-US" sz="1200" dirty="0"/>
              <a:t>s</a:t>
            </a:r>
            <a:r>
              <a:rPr lang="en-US" sz="1200" dirty="0" smtClean="0"/>
              <a:t>hear (</a:t>
            </a:r>
            <a:r>
              <a:rPr lang="el-GR" sz="1200" dirty="0" smtClean="0"/>
              <a:t>Ψ</a:t>
            </a:r>
            <a:r>
              <a:rPr lang="en-US" sz="1200" dirty="0" smtClean="0"/>
              <a:t>) and shear </a:t>
            </a:r>
            <a:r>
              <a:rPr lang="en-US" sz="1200" dirty="0"/>
              <a:t>s</a:t>
            </a:r>
            <a:r>
              <a:rPr lang="en-US" sz="1200" dirty="0" smtClean="0"/>
              <a:t>train (</a:t>
            </a:r>
            <a:r>
              <a:rPr lang="el-GR" sz="1200" dirty="0" smtClean="0"/>
              <a:t>γ</a:t>
            </a:r>
            <a:r>
              <a:rPr lang="en-US" sz="1200" dirty="0" smtClean="0"/>
              <a:t>) for the deformed fossil, using the alternate line as </a:t>
            </a:r>
            <a:r>
              <a:rPr lang="en-US" sz="1200" dirty="0" smtClean="0"/>
              <a:t>your starting </a:t>
            </a:r>
            <a:r>
              <a:rPr lang="en-US" sz="1200" dirty="0" smtClean="0"/>
              <a:t>reference.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/>
          <p:cNvPicPr>
            <a:picLocks noChangeAspect="1" noChangeArrowheads="1"/>
          </p:cNvPicPr>
          <p:nvPr/>
        </p:nvPicPr>
        <p:blipFill>
          <a:blip r:embed="rId2" cstate="print"/>
          <a:srcRect l="36617" r="12344" b="26949"/>
          <a:stretch>
            <a:fillRect/>
          </a:stretch>
        </p:blipFill>
        <p:spPr bwMode="auto">
          <a:xfrm flipH="1">
            <a:off x="2971800" y="54864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1"/>
          <p:cNvPicPr>
            <a:picLocks noChangeAspect="1" noChangeArrowheads="1"/>
          </p:cNvPicPr>
          <p:nvPr/>
        </p:nvPicPr>
        <p:blipFill>
          <a:blip r:embed="rId3" cstate="print"/>
          <a:srcRect r="62206" b="26837"/>
          <a:stretch>
            <a:fillRect/>
          </a:stretch>
        </p:blipFill>
        <p:spPr bwMode="auto">
          <a:xfrm flipH="1">
            <a:off x="3581400" y="1981200"/>
            <a:ext cx="259556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6"/>
          <p:cNvSpPr txBox="1">
            <a:spLocks noChangeArrowheads="1"/>
          </p:cNvSpPr>
          <p:nvPr/>
        </p:nvSpPr>
        <p:spPr bwMode="auto">
          <a:xfrm>
            <a:off x="4038600" y="1600200"/>
            <a:ext cx="1738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/>
              <a:t>Undeformed</a:t>
            </a:r>
            <a:r>
              <a:rPr lang="en-US" sz="1400" i="1" dirty="0"/>
              <a:t> </a:t>
            </a:r>
            <a:r>
              <a:rPr lang="en-US" sz="1400" i="1" dirty="0" smtClean="0"/>
              <a:t>trilobite</a:t>
            </a:r>
            <a:endParaRPr lang="en-US" sz="1400" i="1" dirty="0"/>
          </a:p>
        </p:txBody>
      </p:sp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4038600" y="5181600"/>
            <a:ext cx="1544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Deformed trilobite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205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Name:</a:t>
            </a:r>
          </a:p>
          <a:p>
            <a:endParaRPr lang="en-US" sz="1200" dirty="0" smtClean="0"/>
          </a:p>
          <a:p>
            <a:r>
              <a:rPr lang="en-US" sz="1200" dirty="0" smtClean="0"/>
              <a:t>Tools needed:  Straight edge, colored pencils, protractor, scientific calculator</a:t>
            </a:r>
          </a:p>
          <a:p>
            <a:endParaRPr lang="en-US" sz="1200" dirty="0"/>
          </a:p>
          <a:p>
            <a:r>
              <a:rPr lang="en-US" sz="1200" dirty="0" smtClean="0"/>
              <a:t>Instructions:  Find the  </a:t>
            </a:r>
            <a:r>
              <a:rPr lang="en-US" sz="1200" dirty="0"/>
              <a:t>a</a:t>
            </a:r>
            <a:r>
              <a:rPr lang="en-US" sz="1200" dirty="0" smtClean="0"/>
              <a:t>ngular </a:t>
            </a:r>
            <a:r>
              <a:rPr lang="en-US" sz="1200" dirty="0"/>
              <a:t>s</a:t>
            </a:r>
            <a:r>
              <a:rPr lang="en-US" sz="1200" dirty="0" smtClean="0"/>
              <a:t>hear (</a:t>
            </a:r>
            <a:r>
              <a:rPr lang="el-GR" sz="1200" dirty="0" smtClean="0"/>
              <a:t>Ψ</a:t>
            </a:r>
            <a:r>
              <a:rPr lang="en-US" sz="1200" dirty="0" smtClean="0"/>
              <a:t>), the sign of the angular shear (+ or -),  and shear </a:t>
            </a:r>
            <a:r>
              <a:rPr lang="en-US" sz="1200" dirty="0"/>
              <a:t>s</a:t>
            </a:r>
            <a:r>
              <a:rPr lang="en-US" sz="1200" dirty="0" smtClean="0"/>
              <a:t>train (</a:t>
            </a:r>
            <a:r>
              <a:rPr lang="el-GR" sz="1200" dirty="0" smtClean="0"/>
              <a:t>γ</a:t>
            </a:r>
            <a:r>
              <a:rPr lang="en-US" sz="1200" dirty="0" smtClean="0"/>
              <a:t>) for the deformed trilobite.  Show all work, including your constructed lines, the location of the angle (</a:t>
            </a:r>
            <a:r>
              <a:rPr lang="el-GR" sz="1200" dirty="0" smtClean="0"/>
              <a:t>Ψ</a:t>
            </a:r>
            <a:r>
              <a:rPr lang="en-US" sz="1200" dirty="0" smtClean="0"/>
              <a:t>),  how you determined the sign, and your equation for (</a:t>
            </a:r>
            <a:r>
              <a:rPr lang="el-GR" sz="1200" dirty="0" smtClean="0"/>
              <a:t>γ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263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Guilford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</dc:creator>
  <cp:lastModifiedBy>Angela</cp:lastModifiedBy>
  <cp:revision>12</cp:revision>
  <dcterms:created xsi:type="dcterms:W3CDTF">2012-06-05T23:13:20Z</dcterms:created>
  <dcterms:modified xsi:type="dcterms:W3CDTF">2012-06-06T12:45:02Z</dcterms:modified>
</cp:coreProperties>
</file>