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315" r:id="rId2"/>
    <p:sldId id="316" r:id="rId3"/>
    <p:sldId id="317" r:id="rId4"/>
    <p:sldId id="326" r:id="rId5"/>
    <p:sldId id="327" r:id="rId6"/>
    <p:sldId id="328" r:id="rId7"/>
    <p:sldId id="329" r:id="rId8"/>
    <p:sldId id="330" r:id="rId9"/>
    <p:sldId id="347" r:id="rId10"/>
    <p:sldId id="331" r:id="rId11"/>
    <p:sldId id="332" r:id="rId12"/>
    <p:sldId id="333" r:id="rId13"/>
    <p:sldId id="334" r:id="rId14"/>
    <p:sldId id="335" r:id="rId15"/>
    <p:sldId id="336" r:id="rId16"/>
    <p:sldId id="337" r:id="rId17"/>
    <p:sldId id="338" r:id="rId18"/>
    <p:sldId id="346" r:id="rId19"/>
    <p:sldId id="339" r:id="rId20"/>
    <p:sldId id="340" r:id="rId21"/>
    <p:sldId id="341" r:id="rId22"/>
    <p:sldId id="342" r:id="rId23"/>
    <p:sldId id="343" r:id="rId24"/>
    <p:sldId id="344" r:id="rId25"/>
    <p:sldId id="345"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7" charset="0"/>
        <a:ea typeface="ＭＳ Ｐゴシック" pitchFamily="-107" charset="-128"/>
        <a:cs typeface="ＭＳ Ｐゴシック" pitchFamily="-107" charset="-128"/>
      </a:defRPr>
    </a:lvl1pPr>
    <a:lvl2pPr marL="457200" algn="l" rtl="0" fontAlgn="base">
      <a:spcBef>
        <a:spcPct val="0"/>
      </a:spcBef>
      <a:spcAft>
        <a:spcPct val="0"/>
      </a:spcAft>
      <a:defRPr kern="1200">
        <a:solidFill>
          <a:schemeClr val="tx1"/>
        </a:solidFill>
        <a:latin typeface="Arial" pitchFamily="-107" charset="0"/>
        <a:ea typeface="ＭＳ Ｐゴシック" pitchFamily="-107" charset="-128"/>
        <a:cs typeface="ＭＳ Ｐゴシック" pitchFamily="-107" charset="-128"/>
      </a:defRPr>
    </a:lvl2pPr>
    <a:lvl3pPr marL="914400" algn="l" rtl="0" fontAlgn="base">
      <a:spcBef>
        <a:spcPct val="0"/>
      </a:spcBef>
      <a:spcAft>
        <a:spcPct val="0"/>
      </a:spcAft>
      <a:defRPr kern="1200">
        <a:solidFill>
          <a:schemeClr val="tx1"/>
        </a:solidFill>
        <a:latin typeface="Arial" pitchFamily="-107" charset="0"/>
        <a:ea typeface="ＭＳ Ｐゴシック" pitchFamily="-107" charset="-128"/>
        <a:cs typeface="ＭＳ Ｐゴシック" pitchFamily="-107" charset="-128"/>
      </a:defRPr>
    </a:lvl3pPr>
    <a:lvl4pPr marL="1371600" algn="l" rtl="0" fontAlgn="base">
      <a:spcBef>
        <a:spcPct val="0"/>
      </a:spcBef>
      <a:spcAft>
        <a:spcPct val="0"/>
      </a:spcAft>
      <a:defRPr kern="1200">
        <a:solidFill>
          <a:schemeClr val="tx1"/>
        </a:solidFill>
        <a:latin typeface="Arial" pitchFamily="-107" charset="0"/>
        <a:ea typeface="ＭＳ Ｐゴシック" pitchFamily="-107" charset="-128"/>
        <a:cs typeface="ＭＳ Ｐゴシック" pitchFamily="-107" charset="-128"/>
      </a:defRPr>
    </a:lvl4pPr>
    <a:lvl5pPr marL="1828800" algn="l" rtl="0" fontAlgn="base">
      <a:spcBef>
        <a:spcPct val="0"/>
      </a:spcBef>
      <a:spcAft>
        <a:spcPct val="0"/>
      </a:spcAft>
      <a:defRPr kern="1200">
        <a:solidFill>
          <a:schemeClr val="tx1"/>
        </a:solidFill>
        <a:latin typeface="Arial" pitchFamily="-107" charset="0"/>
        <a:ea typeface="ＭＳ Ｐゴシック" pitchFamily="-107" charset="-128"/>
        <a:cs typeface="ＭＳ Ｐゴシック" pitchFamily="-107" charset="-128"/>
      </a:defRPr>
    </a:lvl5pPr>
    <a:lvl6pPr marL="2286000" algn="l" defTabSz="457200" rtl="0" eaLnBrk="1" latinLnBrk="0" hangingPunct="1">
      <a:defRPr kern="1200">
        <a:solidFill>
          <a:schemeClr val="tx1"/>
        </a:solidFill>
        <a:latin typeface="Arial" pitchFamily="-107" charset="0"/>
        <a:ea typeface="ＭＳ Ｐゴシック" pitchFamily="-107" charset="-128"/>
        <a:cs typeface="ＭＳ Ｐゴシック" pitchFamily="-107" charset="-128"/>
      </a:defRPr>
    </a:lvl6pPr>
    <a:lvl7pPr marL="2743200" algn="l" defTabSz="457200" rtl="0" eaLnBrk="1" latinLnBrk="0" hangingPunct="1">
      <a:defRPr kern="1200">
        <a:solidFill>
          <a:schemeClr val="tx1"/>
        </a:solidFill>
        <a:latin typeface="Arial" pitchFamily="-107" charset="0"/>
        <a:ea typeface="ＭＳ Ｐゴシック" pitchFamily="-107" charset="-128"/>
        <a:cs typeface="ＭＳ Ｐゴシック" pitchFamily="-107" charset="-128"/>
      </a:defRPr>
    </a:lvl7pPr>
    <a:lvl8pPr marL="3200400" algn="l" defTabSz="457200" rtl="0" eaLnBrk="1" latinLnBrk="0" hangingPunct="1">
      <a:defRPr kern="1200">
        <a:solidFill>
          <a:schemeClr val="tx1"/>
        </a:solidFill>
        <a:latin typeface="Arial" pitchFamily="-107" charset="0"/>
        <a:ea typeface="ＭＳ Ｐゴシック" pitchFamily="-107" charset="-128"/>
        <a:cs typeface="ＭＳ Ｐゴシック" pitchFamily="-107" charset="-128"/>
      </a:defRPr>
    </a:lvl8pPr>
    <a:lvl9pPr marL="3657600" algn="l" defTabSz="457200" rtl="0" eaLnBrk="1" latinLnBrk="0" hangingPunct="1">
      <a:defRPr kern="1200">
        <a:solidFill>
          <a:schemeClr val="tx1"/>
        </a:solidFill>
        <a:latin typeface="Arial" pitchFamily="-107" charset="0"/>
        <a:ea typeface="ＭＳ Ｐゴシック" pitchFamily="-107" charset="-128"/>
        <a:cs typeface="ＭＳ Ｐゴシック" pitchFamily="-107"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81199" autoAdjust="0"/>
  </p:normalViewPr>
  <p:slideViewPr>
    <p:cSldViewPr snapToGrid="0" showGuides="1">
      <p:cViewPr>
        <p:scale>
          <a:sx n="100" d="100"/>
          <a:sy n="100" d="100"/>
        </p:scale>
        <p:origin x="-320" y="56"/>
      </p:cViewPr>
      <p:guideLst>
        <p:guide orient="horz" pos="1450"/>
        <p:guide pos="2880"/>
      </p:guideLst>
    </p:cSldViewPr>
  </p:slideViewPr>
  <p:outlineViewPr>
    <p:cViewPr>
      <p:scale>
        <a:sx n="33" d="100"/>
        <a:sy n="33" d="100"/>
      </p:scale>
      <p:origin x="0" y="22302"/>
    </p:cViewPr>
  </p:outlineViewPr>
  <p:notesTextViewPr>
    <p:cViewPr>
      <p:scale>
        <a:sx n="100" d="100"/>
        <a:sy n="100" d="100"/>
      </p:scale>
      <p:origin x="0" y="0"/>
    </p:cViewPr>
  </p:notesTextViewPr>
  <p:sorterViewPr>
    <p:cViewPr>
      <p:scale>
        <a:sx n="90" d="100"/>
        <a:sy n="90" d="100"/>
      </p:scale>
      <p:origin x="0" y="0"/>
    </p:cViewPr>
  </p:sorterViewPr>
  <p:notesViewPr>
    <p:cSldViewPr snapToGrid="0" showGuides="1">
      <p:cViewPr>
        <p:scale>
          <a:sx n="100" d="100"/>
          <a:sy n="100" d="100"/>
        </p:scale>
        <p:origin x="-1536" y="24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95401" y="1132939"/>
            <a:ext cx="4267199" cy="32004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155700" y="4796222"/>
            <a:ext cx="5486400" cy="57574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fld id="{708769C6-A2F5-E046-92B5-8CA2E5520FEC}" type="slidenum">
              <a:rPr lang="en-US"/>
              <a:pPr>
                <a:defRPr/>
              </a:pPr>
              <a:t>‹#›</a:t>
            </a:fld>
            <a:endParaRPr lang="en-US"/>
          </a:p>
        </p:txBody>
      </p:sp>
    </p:spTree>
    <p:extLst>
      <p:ext uri="{BB962C8B-B14F-4D97-AF65-F5344CB8AC3E}">
        <p14:creationId xmlns:p14="http://schemas.microsoft.com/office/powerpoint/2010/main" val="16928638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5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xfrm>
            <a:off x="1295401" y="1132939"/>
            <a:ext cx="4267199" cy="3200400"/>
          </a:xfrm>
          <a:ln/>
        </p:spPr>
      </p:sp>
      <p:sp>
        <p:nvSpPr>
          <p:cNvPr id="16387" name="Notes Placeholder 2"/>
          <p:cNvSpPr>
            <a:spLocks noGrp="1"/>
          </p:cNvSpPr>
          <p:nvPr>
            <p:ph type="body" idx="1"/>
          </p:nvPr>
        </p:nvSpPr>
        <p:spPr>
          <a:xfrm>
            <a:off x="685800" y="4572000"/>
            <a:ext cx="5486400" cy="5757478"/>
          </a:xfrm>
          <a:noFill/>
          <a:ln/>
        </p:spPr>
        <p:txBody>
          <a:bodyPr/>
          <a:lstStyle/>
          <a:p>
            <a:pPr lvl="1"/>
            <a:r>
              <a:rPr lang="en-US" sz="1050" dirty="0" smtClean="0">
                <a:latin typeface="Arial"/>
                <a:ea typeface="ＭＳ Ｐゴシック" pitchFamily="-107" charset="-128"/>
                <a:cs typeface="Arial"/>
              </a:rPr>
              <a:t>This presentation is the first part of the activity “Taking the Pulse of Yellowstone’s ‘Breathing’ Caldera—Problem-Based Learning in America’s First National Park.” The activity was developed </a:t>
            </a:r>
            <a:r>
              <a:rPr lang="en-US" sz="1050" dirty="0">
                <a:latin typeface="Arial"/>
                <a:ea typeface="ＭＳ Ｐゴシック" pitchFamily="-107" charset="-128"/>
                <a:cs typeface="Arial"/>
              </a:rPr>
              <a:t>by </a:t>
            </a:r>
            <a:r>
              <a:rPr lang="en-US" sz="1050" dirty="0" smtClean="0">
                <a:latin typeface="Arial"/>
                <a:ea typeface="ＭＳ Ｐゴシック" pitchFamily="-107" charset="-128"/>
                <a:cs typeface="Arial"/>
              </a:rPr>
              <a:t>UNAVCO to give </a:t>
            </a:r>
            <a:r>
              <a:rPr lang="en-US" sz="1050" dirty="0">
                <a:latin typeface="Arial"/>
                <a:ea typeface="ＭＳ Ｐゴシック" pitchFamily="-107" charset="-128"/>
                <a:cs typeface="Arial"/>
              </a:rPr>
              <a:t>students</a:t>
            </a:r>
            <a:r>
              <a:rPr lang="en-US" sz="1050" dirty="0" smtClean="0">
                <a:latin typeface="Arial"/>
                <a:ea typeface="ＭＳ Ｐゴシック" pitchFamily="-107" charset="-128"/>
                <a:cs typeface="Arial"/>
              </a:rPr>
              <a:t> the chance </a:t>
            </a:r>
            <a:r>
              <a:rPr lang="en-US" sz="1050" dirty="0">
                <a:latin typeface="Arial"/>
                <a:ea typeface="ＭＳ Ｐゴシック" pitchFamily="-107" charset="-128"/>
                <a:cs typeface="Arial"/>
              </a:rPr>
              <a:t>to review and assess for themselves</a:t>
            </a:r>
            <a:r>
              <a:rPr lang="en-US" sz="1050" dirty="0" smtClean="0">
                <a:latin typeface="Arial"/>
                <a:ea typeface="ＭＳ Ｐゴシック" pitchFamily="-107" charset="-128"/>
                <a:cs typeface="Arial"/>
              </a:rPr>
              <a:t> recent </a:t>
            </a:r>
            <a:r>
              <a:rPr lang="en-US" sz="1050" dirty="0">
                <a:latin typeface="Arial"/>
                <a:ea typeface="ＭＳ Ｐゴシック" pitchFamily="-107" charset="-128"/>
                <a:cs typeface="Arial"/>
              </a:rPr>
              <a:t>data related to Yellowstone magmatic activity.</a:t>
            </a:r>
            <a:r>
              <a:rPr lang="en-US" sz="1050" dirty="0" smtClean="0">
                <a:latin typeface="Arial"/>
                <a:ea typeface="ＭＳ Ｐゴシック" pitchFamily="-107" charset="-128"/>
                <a:cs typeface="Arial"/>
              </a:rPr>
              <a:t> </a:t>
            </a:r>
          </a:p>
          <a:p>
            <a:pPr lvl="1"/>
            <a:endParaRPr lang="en-US" sz="1050" dirty="0">
              <a:latin typeface="Arial"/>
              <a:ea typeface="ＭＳ Ｐゴシック" pitchFamily="-107" charset="-128"/>
              <a:cs typeface="Arial"/>
            </a:endParaRPr>
          </a:p>
          <a:p>
            <a:pPr lvl="1"/>
            <a:r>
              <a:rPr lang="en-US" sz="1050" dirty="0">
                <a:latin typeface="Arial"/>
                <a:ea typeface="ＭＳ Ｐゴシック" pitchFamily="-107" charset="-128"/>
                <a:cs typeface="Arial"/>
              </a:rPr>
              <a:t>UNAVCO is a non-profit membership-governed consortium which facilitates geoscience research and education using geodesy (http://</a:t>
            </a:r>
            <a:r>
              <a:rPr lang="en-US" sz="1050" dirty="0" err="1">
                <a:latin typeface="Arial"/>
                <a:ea typeface="ＭＳ Ｐゴシック" pitchFamily="-107" charset="-128"/>
                <a:cs typeface="Arial"/>
              </a:rPr>
              <a:t>www.unavco.org</a:t>
            </a:r>
            <a:r>
              <a:rPr lang="en-US" sz="1050" dirty="0">
                <a:latin typeface="Arial"/>
                <a:ea typeface="ＭＳ Ｐゴシック" pitchFamily="-107" charset="-128"/>
                <a:cs typeface="Arial"/>
              </a:rPr>
              <a:t>/).</a:t>
            </a:r>
          </a:p>
          <a:p>
            <a:pPr lvl="1"/>
            <a:endParaRPr lang="en-US" sz="1050" dirty="0">
              <a:latin typeface="Arial"/>
              <a:ea typeface="ＭＳ Ｐゴシック" pitchFamily="-107" charset="-128"/>
              <a:cs typeface="Arial"/>
            </a:endParaRPr>
          </a:p>
          <a:p>
            <a:pPr lvl="1"/>
            <a:r>
              <a:rPr lang="en-US" sz="1050" dirty="0">
                <a:latin typeface="Arial"/>
                <a:ea typeface="ＭＳ Ｐゴシック" pitchFamily="-107" charset="-128"/>
                <a:cs typeface="Arial"/>
              </a:rPr>
              <a:t>UNAVCO is partnered with TOTLE and EarthScope</a:t>
            </a:r>
            <a:r>
              <a:rPr lang="en-US" sz="1050" dirty="0" smtClean="0">
                <a:latin typeface="Arial"/>
                <a:ea typeface="ＭＳ Ｐゴシック" pitchFamily="-107" charset="-128"/>
                <a:cs typeface="Arial"/>
              </a:rPr>
              <a:t>.</a:t>
            </a:r>
          </a:p>
          <a:p>
            <a:pPr lvl="1"/>
            <a:endParaRPr lang="en-US" sz="1050" dirty="0">
              <a:latin typeface="Arial"/>
              <a:ea typeface="ＭＳ Ｐゴシック" pitchFamily="-107" charset="-128"/>
              <a:cs typeface="Arial"/>
            </a:endParaRPr>
          </a:p>
          <a:p>
            <a:pPr lvl="1" eaLnBrk="1" hangingPunct="1"/>
            <a:endParaRPr lang="en-US" sz="1050" dirty="0">
              <a:ea typeface="ＭＳ Ｐゴシック" pitchFamily="-109" charset="-128"/>
            </a:endParaRPr>
          </a:p>
          <a:p>
            <a:pPr lvl="1" eaLnBrk="1" hangingPunct="1"/>
            <a:r>
              <a:rPr lang="en-US" sz="1050" dirty="0">
                <a:ea typeface="ＭＳ Ｐゴシック" pitchFamily="-109" charset="-128"/>
              </a:rPr>
              <a:t>If you prefer to see this in standard PowerPoint slide format, go to </a:t>
            </a:r>
            <a:r>
              <a:rPr lang="en-US" sz="1050" dirty="0" smtClean="0">
                <a:ea typeface="ＭＳ Ｐゴシック" pitchFamily="-109" charset="-128"/>
              </a:rPr>
              <a:t>“View</a:t>
            </a:r>
            <a:r>
              <a:rPr lang="en-US" sz="1050" dirty="0">
                <a:ea typeface="ＭＳ Ｐゴシック" pitchFamily="-109" charset="-128"/>
              </a:rPr>
              <a:t>” and “Normal”.</a:t>
            </a:r>
          </a:p>
          <a:p>
            <a:pPr lvl="1"/>
            <a:endParaRPr lang="en-US" sz="1050" dirty="0">
              <a:latin typeface="Arial"/>
              <a:ea typeface="ＭＳ Ｐゴシック" pitchFamily="-107" charset="-128"/>
              <a:cs typeface="Arial"/>
            </a:endParaRPr>
          </a:p>
        </p:txBody>
      </p:sp>
      <p:sp>
        <p:nvSpPr>
          <p:cNvPr id="16388" name="Slide Number Placeholder 3"/>
          <p:cNvSpPr>
            <a:spLocks noGrp="1"/>
          </p:cNvSpPr>
          <p:nvPr>
            <p:ph type="sldNum" sz="quarter" idx="5"/>
          </p:nvPr>
        </p:nvSpPr>
        <p:spPr>
          <a:noFill/>
        </p:spPr>
        <p:txBody>
          <a:bodyPr/>
          <a:lstStyle/>
          <a:p>
            <a:fld id="{AE36AB74-302E-B148-89D6-1616069C0452}" type="slidenum">
              <a:rPr lang="en-US">
                <a:latin typeface="Arial" pitchFamily="-107" charset="0"/>
                <a:ea typeface="ＭＳ Ｐゴシック" pitchFamily="-107" charset="-128"/>
                <a:cs typeface="ＭＳ Ｐゴシック" pitchFamily="-107" charset="-128"/>
              </a:rPr>
              <a:pPr/>
              <a:t>1</a:t>
            </a:fld>
            <a:endParaRPr lang="en-US">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04461B3A-AE92-0745-B490-7332111C2BB7}" type="slidenum">
              <a:rPr lang="en-US">
                <a:latin typeface="Arial" pitchFamily="-107" charset="0"/>
                <a:ea typeface="ＭＳ Ｐゴシック" pitchFamily="-107" charset="-128"/>
                <a:cs typeface="ＭＳ Ｐゴシック" pitchFamily="-107" charset="-128"/>
              </a:rPr>
              <a:pPr/>
              <a:t>10</a:t>
            </a:fld>
            <a:endParaRPr lang="en-US">
              <a:latin typeface="Arial" pitchFamily="-107" charset="0"/>
              <a:ea typeface="ＭＳ Ｐゴシック" pitchFamily="-107" charset="-128"/>
              <a:cs typeface="ＭＳ Ｐゴシック" pitchFamily="-107" charset="-128"/>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685800" y="4572000"/>
            <a:ext cx="5486400" cy="5757478"/>
          </a:xfrm>
          <a:noFill/>
          <a:ln/>
        </p:spPr>
        <p:txBody>
          <a:bodyPr/>
          <a:lstStyle/>
          <a:p>
            <a:pPr lvl="1" eaLnBrk="1" hangingPunct="1"/>
            <a:endParaRPr lang="en-US" dirty="0" smtClean="0">
              <a:latin typeface="Arial" pitchFamily="-107" charset="0"/>
              <a:ea typeface="ＭＳ Ｐゴシック" pitchFamily="-107" charset="-128"/>
              <a:cs typeface="ＭＳ Ｐゴシック" pitchFamily="-107" charset="-128"/>
            </a:endParaRPr>
          </a:p>
          <a:p>
            <a:pPr lvl="1" eaLnBrk="1" hangingPunct="1">
              <a:lnSpc>
                <a:spcPct val="90000"/>
              </a:lnSpc>
            </a:pPr>
            <a:r>
              <a:rPr lang="en-US" sz="1050" dirty="0" smtClean="0">
                <a:ea typeface="ＭＳ Ｐゴシック" pitchFamily="-107" charset="-128"/>
                <a:cs typeface="ＭＳ Ｐゴシック" pitchFamily="-107" charset="-128"/>
              </a:rPr>
              <a:t>Gases that are dissolved in magma provide some of the energy for volcanic eruptions.  Gases can be released as magma rises (easing the pressure, like opening a can of soda), as it erupts to the surface, and even as magma cools below the surface.  Compare</a:t>
            </a:r>
            <a:r>
              <a:rPr lang="en-US" sz="1050" baseline="0" dirty="0" smtClean="0">
                <a:ea typeface="ＭＳ Ｐゴシック" pitchFamily="-107" charset="-128"/>
                <a:cs typeface="ＭＳ Ｐゴシック" pitchFamily="-107" charset="-128"/>
              </a:rPr>
              <a:t> the size of the gas bubbles near the magma chamber to those near the volcano’s vent.  They</a:t>
            </a:r>
            <a:r>
              <a:rPr lang="en-US" sz="1050" dirty="0" smtClean="0">
                <a:ea typeface="ＭＳ Ｐゴシック" pitchFamily="-107" charset="-128"/>
                <a:cs typeface="ＭＳ Ｐゴシック" pitchFamily="-107" charset="-128"/>
              </a:rPr>
              <a:t> get bigger as the pressure on the magma lets up.</a:t>
            </a:r>
          </a:p>
          <a:p>
            <a:pPr lvl="1" eaLnBrk="1" hangingPunct="1">
              <a:lnSpc>
                <a:spcPct val="90000"/>
              </a:lnSpc>
            </a:pPr>
            <a:endParaRPr lang="en-US" sz="1050" dirty="0" smtClean="0">
              <a:ea typeface="ＭＳ Ｐゴシック" pitchFamily="-107" charset="-128"/>
              <a:cs typeface="ＭＳ Ｐゴシック" pitchFamily="-107" charset="-128"/>
            </a:endParaRPr>
          </a:p>
          <a:p>
            <a:pPr lvl="1" eaLnBrk="1" hangingPunct="1">
              <a:lnSpc>
                <a:spcPct val="90000"/>
              </a:lnSpc>
            </a:pPr>
            <a:r>
              <a:rPr lang="en-US" sz="1050" b="0" dirty="0" smtClean="0">
                <a:ea typeface="ＭＳ Ｐゴシック" pitchFamily="-107" charset="-128"/>
                <a:cs typeface="ＭＳ Ｐゴシック" pitchFamily="-107" charset="-128"/>
              </a:rPr>
              <a:t>The primary gas in an eruption is water vapor!</a:t>
            </a:r>
          </a:p>
          <a:p>
            <a:pPr lvl="1" eaLnBrk="1" hangingPunct="1"/>
            <a:endParaRPr lang="en-US" sz="1050" dirty="0" smtClean="0">
              <a:latin typeface="Arial" pitchFamily="-107" charset="0"/>
              <a:ea typeface="ＭＳ Ｐゴシック" pitchFamily="-107" charset="-128"/>
              <a:cs typeface="ＭＳ Ｐゴシック" pitchFamily="-107" charset="-128"/>
            </a:endParaRPr>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050" dirty="0" smtClean="0">
                <a:latin typeface="Tahoma" pitchFamily="-107" charset="0"/>
              </a:rPr>
              <a:t>The </a:t>
            </a:r>
            <a:r>
              <a:rPr lang="en-US" sz="1050" dirty="0" err="1" smtClean="0">
                <a:latin typeface="Tahoma" pitchFamily="-107" charset="0"/>
              </a:rPr>
              <a:t>lefthand</a:t>
            </a:r>
            <a:r>
              <a:rPr lang="en-US" sz="1050" dirty="0" smtClean="0">
                <a:latin typeface="Tahoma" pitchFamily="-107" charset="0"/>
              </a:rPr>
              <a:t> image is a diagram of gases </a:t>
            </a:r>
            <a:r>
              <a:rPr lang="en-US" sz="1050" dirty="0" err="1" smtClean="0">
                <a:latin typeface="Tahoma" pitchFamily="-107" charset="0"/>
              </a:rPr>
              <a:t>exsolving</a:t>
            </a:r>
            <a:r>
              <a:rPr lang="en-US" sz="1050" baseline="0" dirty="0" smtClean="0">
                <a:latin typeface="Tahoma" pitchFamily="-107" charset="0"/>
              </a:rPr>
              <a:t> (the opposite of dissolving)</a:t>
            </a:r>
            <a:r>
              <a:rPr lang="en-US" sz="1050" dirty="0" smtClean="0">
                <a:latin typeface="Tahoma" pitchFamily="-107" charset="0"/>
              </a:rPr>
              <a:t> from</a:t>
            </a:r>
            <a:r>
              <a:rPr lang="en-US" sz="1050" baseline="0" dirty="0" smtClean="0">
                <a:latin typeface="Tahoma" pitchFamily="-107" charset="0"/>
              </a:rPr>
              <a:t> magma as the magma rises.  The photo</a:t>
            </a:r>
            <a:r>
              <a:rPr lang="en-US" sz="1050" dirty="0" smtClean="0">
                <a:latin typeface="Tahoma" pitchFamily="-107" charset="0"/>
              </a:rPr>
              <a:t>, on the right, </a:t>
            </a:r>
            <a:r>
              <a:rPr lang="en-US" sz="1050" baseline="0" dirty="0" smtClean="0">
                <a:latin typeface="Tahoma" pitchFamily="-107" charset="0"/>
              </a:rPr>
              <a:t>proves that magma is gassy.  When magma reaches the surface</a:t>
            </a:r>
            <a:r>
              <a:rPr lang="en-US" sz="1050" dirty="0" smtClean="0">
                <a:latin typeface="Tahoma" pitchFamily="-107" charset="0"/>
              </a:rPr>
              <a:t>—becoming “</a:t>
            </a:r>
            <a:r>
              <a:rPr lang="en-US" sz="1050" baseline="0" dirty="0" smtClean="0">
                <a:latin typeface="Tahoma" pitchFamily="-107" charset="0"/>
              </a:rPr>
              <a:t>lava”--and cools quickly, holes remain from the gas bubbles it once contained.  </a:t>
            </a:r>
          </a:p>
          <a:p>
            <a:pPr marL="457200" marR="0" lvl="1" indent="0" algn="l" defTabSz="914400" rtl="0" eaLnBrk="1" fontAlgn="base" latinLnBrk="0" hangingPunct="1">
              <a:lnSpc>
                <a:spcPct val="100000"/>
              </a:lnSpc>
              <a:spcBef>
                <a:spcPct val="30000"/>
              </a:spcBef>
              <a:spcAft>
                <a:spcPct val="0"/>
              </a:spcAft>
              <a:buClrTx/>
              <a:buSzTx/>
              <a:buFontTx/>
              <a:buNone/>
              <a:tabLst/>
              <a:defRPr/>
            </a:pPr>
            <a:endParaRPr lang="en-US" sz="1050" baseline="0" dirty="0" smtClean="0">
              <a:latin typeface="Tahoma" pitchFamily="-107" charset="0"/>
            </a:endParaRPr>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050" baseline="0" dirty="0" smtClean="0">
                <a:latin typeface="Tahoma" pitchFamily="-107" charset="0"/>
              </a:rPr>
              <a:t>Diagram f</a:t>
            </a:r>
            <a:r>
              <a:rPr lang="en-US" sz="1050" dirty="0" smtClean="0">
                <a:latin typeface="Tahoma" pitchFamily="-107" charset="0"/>
              </a:rPr>
              <a:t>rom </a:t>
            </a:r>
            <a:r>
              <a:rPr lang="en-US" sz="1050" dirty="0" err="1" smtClean="0">
                <a:latin typeface="Tahoma" pitchFamily="-107" charset="0"/>
              </a:rPr>
              <a:t>Driedger</a:t>
            </a:r>
            <a:r>
              <a:rPr lang="en-US" sz="1050" dirty="0" smtClean="0">
                <a:latin typeface="Tahoma" pitchFamily="-107" charset="0"/>
              </a:rPr>
              <a:t>, C.; Doherty, A.; and Dixon, C. 2005. Living with a Volcano in your Backyard -- An Educator's Guide with Emphasis on Mount Rainier: U.S. Geological Survey and National Park Service: General Interest Publication 19. “Soda Bottle Volcano” Activity.  http://vulcan.wr.usgs.gov/Outreach/Publications/GIP19/framework.html  Retrieved </a:t>
            </a:r>
            <a:r>
              <a:rPr lang="en-US" sz="1050" baseline="0" dirty="0" smtClean="0">
                <a:latin typeface="Tahoma" pitchFamily="-107" charset="0"/>
              </a:rPr>
              <a:t>13 December 2011.</a:t>
            </a:r>
          </a:p>
          <a:p>
            <a:pPr marL="457200" marR="0" lvl="1" indent="0" algn="l" defTabSz="914400" rtl="0" eaLnBrk="1" fontAlgn="base" latinLnBrk="0" hangingPunct="1">
              <a:lnSpc>
                <a:spcPct val="100000"/>
              </a:lnSpc>
              <a:spcBef>
                <a:spcPct val="30000"/>
              </a:spcBef>
              <a:spcAft>
                <a:spcPct val="0"/>
              </a:spcAft>
              <a:buClrTx/>
              <a:buSzTx/>
              <a:buFontTx/>
              <a:buNone/>
              <a:tabLst/>
              <a:defRPr/>
            </a:pPr>
            <a:endParaRPr lang="en-US" sz="1050" baseline="0" dirty="0" smtClean="0">
              <a:latin typeface="Tahoma" pitchFamily="-107" charset="0"/>
            </a:endParaRPr>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050" baseline="0" dirty="0" smtClean="0">
                <a:latin typeface="Tahoma" pitchFamily="-107" charset="0"/>
              </a:rPr>
              <a:t>Photo from USGS, accessed from the National Park Service: Bryce Canyon Activity 3:  Igneous Rocks. http://www.nps.gov/brca/forteachers/randmact3.htm  Retrieved 13 December 2011.</a:t>
            </a:r>
          </a:p>
          <a:p>
            <a:pPr marL="457200" marR="0" lvl="1" indent="0" algn="l" defTabSz="914400" rtl="0" eaLnBrk="1" fontAlgn="base" latinLnBrk="0" hangingPunct="1">
              <a:lnSpc>
                <a:spcPct val="100000"/>
              </a:lnSpc>
              <a:spcBef>
                <a:spcPct val="30000"/>
              </a:spcBef>
              <a:spcAft>
                <a:spcPct val="0"/>
              </a:spcAft>
              <a:buClrTx/>
              <a:buSzTx/>
              <a:buFontTx/>
              <a:buNone/>
              <a:tabLst/>
              <a:defRPr/>
            </a:pPr>
            <a:endParaRPr lang="en-US" sz="1200" baseline="0" dirty="0" smtClean="0">
              <a:latin typeface="Tahoma" pitchFamily="-107" charset="0"/>
            </a:endParaRPr>
          </a:p>
          <a:p>
            <a:pPr marL="457200" marR="0" lvl="1"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ahoma" pitchFamily="-107" charset="0"/>
            </a:endParaRPr>
          </a:p>
          <a:p>
            <a:pPr eaLnBrk="1" hangingPunct="1"/>
            <a:endParaRPr lang="en-US" dirty="0">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486400" cy="5757478"/>
          </a:xfrm>
        </p:spPr>
        <p:txBody>
          <a:bodyPr>
            <a:normAutofit/>
          </a:bodyPr>
          <a:lstStyle/>
          <a:p>
            <a:endParaRPr lang="en-US" dirty="0" smtClean="0"/>
          </a:p>
          <a:p>
            <a:pPr lvl="1" eaLnBrk="1" hangingPunct="1">
              <a:lnSpc>
                <a:spcPct val="90000"/>
              </a:lnSpc>
            </a:pPr>
            <a:r>
              <a:rPr lang="en-US" sz="1050" dirty="0" smtClean="0">
                <a:ea typeface="ＭＳ Ｐゴシック" pitchFamily="-107" charset="-128"/>
                <a:cs typeface="ＭＳ Ｐゴシック" pitchFamily="-107" charset="-128"/>
              </a:rPr>
              <a:t>The gases scientists monitor include c</a:t>
            </a:r>
            <a:r>
              <a:rPr lang="en-US" sz="1050" dirty="0" smtClean="0"/>
              <a:t>arbon dioxide (CO</a:t>
            </a:r>
            <a:r>
              <a:rPr lang="en-US" sz="1050" baseline="-25000" dirty="0" smtClean="0"/>
              <a:t>2</a:t>
            </a:r>
            <a:r>
              <a:rPr lang="en-US" sz="1050" dirty="0" smtClean="0"/>
              <a:t>), sulfur dioxide (SO</a:t>
            </a:r>
            <a:r>
              <a:rPr lang="en-US" sz="1050" baseline="-25000" dirty="0" smtClean="0"/>
              <a:t>2</a:t>
            </a:r>
            <a:r>
              <a:rPr lang="en-US" sz="1050" dirty="0" smtClean="0"/>
              <a:t>), and hydrogen sulfide (H</a:t>
            </a:r>
            <a:r>
              <a:rPr lang="en-US" sz="1050" baseline="-25000" dirty="0" smtClean="0"/>
              <a:t>2</a:t>
            </a:r>
            <a:r>
              <a:rPr lang="en-US" sz="1050" dirty="0" smtClean="0"/>
              <a:t>S).</a:t>
            </a:r>
          </a:p>
          <a:p>
            <a:pPr lvl="1"/>
            <a:endParaRPr lang="en-US" sz="1050" dirty="0" smtClean="0"/>
          </a:p>
          <a:p>
            <a:pPr lvl="1">
              <a:defRPr/>
            </a:pPr>
            <a:r>
              <a:rPr lang="en-US" sz="1050" dirty="0" smtClean="0"/>
              <a:t>The view is</a:t>
            </a:r>
            <a:r>
              <a:rPr lang="en-US" sz="1050" baseline="0" dirty="0" smtClean="0"/>
              <a:t> from the cockpit of an airplane flying below</a:t>
            </a:r>
            <a:r>
              <a:rPr lang="en-US" sz="1050" dirty="0" smtClean="0"/>
              <a:t> a steam plume erupting from Mount St. Helens June 16, 1982.  The plane was flying</a:t>
            </a:r>
            <a:r>
              <a:rPr lang="en-US" sz="1050" baseline="0" dirty="0" smtClean="0"/>
              <a:t> close to the plume to measure </a:t>
            </a:r>
            <a:r>
              <a:rPr lang="en-US" sz="1050" dirty="0" smtClean="0"/>
              <a:t>SO</a:t>
            </a:r>
            <a:r>
              <a:rPr lang="en-US" sz="1050" baseline="-25000" dirty="0" smtClean="0"/>
              <a:t>2 </a:t>
            </a:r>
            <a:r>
              <a:rPr lang="en-US" sz="1050" baseline="0" dirty="0" smtClean="0"/>
              <a:t>concentration in order to understand the rate at which the volcano emitted gases.  </a:t>
            </a:r>
            <a:endParaRPr lang="en-US" sz="1050" dirty="0" smtClean="0"/>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050" dirty="0" smtClean="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dirty="0" smtClean="0"/>
              <a:t>Image from USGS, Brantley, S.R.  1982.   Volcano Hazards Program:</a:t>
            </a:r>
            <a:r>
              <a:rPr lang="en-US" sz="1050" baseline="0" dirty="0" smtClean="0"/>
              <a:t> </a:t>
            </a:r>
            <a:r>
              <a:rPr lang="en-US" sz="1050" dirty="0" smtClean="0"/>
              <a:t> “Measuring volcanic gases: emission rates of sulfur dioxide and carbon dioxide in volcanic plumes.”  http://</a:t>
            </a:r>
            <a:r>
              <a:rPr lang="en-US" sz="1050" dirty="0" err="1" smtClean="0"/>
              <a:t>volcanoes.usgs.gov/About/What/Monitor/Gas/plumes.html</a:t>
            </a:r>
            <a:r>
              <a:rPr lang="en-US" sz="1050" dirty="0" smtClean="0"/>
              <a:t>  Retrieved 13 December</a:t>
            </a:r>
            <a:r>
              <a:rPr lang="en-US" sz="1050" baseline="0" dirty="0" smtClean="0"/>
              <a:t> 2011.</a:t>
            </a:r>
            <a:endParaRPr lang="en-US" sz="1050" dirty="0" smtClean="0"/>
          </a:p>
          <a:p>
            <a:endParaRPr lang="en-US" dirty="0"/>
          </a:p>
        </p:txBody>
      </p:sp>
      <p:sp>
        <p:nvSpPr>
          <p:cNvPr id="4" name="Slide Number Placeholder 3"/>
          <p:cNvSpPr>
            <a:spLocks noGrp="1"/>
          </p:cNvSpPr>
          <p:nvPr>
            <p:ph type="sldNum" sz="quarter" idx="10"/>
          </p:nvPr>
        </p:nvSpPr>
        <p:spPr/>
        <p:txBody>
          <a:bodyPr/>
          <a:lstStyle/>
          <a:p>
            <a:pPr>
              <a:defRPr/>
            </a:pPr>
            <a:fld id="{708769C6-A2F5-E046-92B5-8CA2E5520FEC}"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486400" cy="5757478"/>
          </a:xfrm>
        </p:spPr>
        <p:txBody>
          <a:bodyPr>
            <a:normAutofit/>
          </a:bodyPr>
          <a:lstStyle/>
          <a:p>
            <a:pPr marL="457200" marR="0" lvl="1" indent="0" algn="l" defTabSz="914400" rtl="0" eaLnBrk="1" fontAlgn="base" latinLnBrk="0" hangingPunct="1">
              <a:lnSpc>
                <a:spcPct val="90000"/>
              </a:lnSpc>
              <a:spcBef>
                <a:spcPct val="30000"/>
              </a:spcBef>
              <a:spcAft>
                <a:spcPct val="0"/>
              </a:spcAft>
              <a:buClrTx/>
              <a:buSzTx/>
              <a:buFontTx/>
              <a:buNone/>
              <a:tabLst/>
              <a:defRPr/>
            </a:pPr>
            <a:r>
              <a:rPr lang="en-US" sz="1050" b="0" dirty="0" smtClean="0"/>
              <a:t>A scientist collects gas samples for analysis</a:t>
            </a:r>
            <a:r>
              <a:rPr lang="en-US" sz="1050" b="0" baseline="0" dirty="0" smtClean="0"/>
              <a:t> on an Alaskan volcano</a:t>
            </a:r>
            <a:r>
              <a:rPr lang="en-US" sz="1050" b="0" dirty="0" smtClean="0"/>
              <a:t>.  Notice his</a:t>
            </a:r>
            <a:r>
              <a:rPr lang="en-US" sz="1050" b="0" baseline="0" dirty="0" smtClean="0"/>
              <a:t> </a:t>
            </a:r>
            <a:r>
              <a:rPr lang="en-US" sz="1050" b="0" dirty="0" smtClean="0"/>
              <a:t>protective equipment.</a:t>
            </a:r>
          </a:p>
          <a:p>
            <a:pPr lvl="1" eaLnBrk="1" hangingPunct="1">
              <a:lnSpc>
                <a:spcPct val="90000"/>
              </a:lnSpc>
            </a:pPr>
            <a:endParaRPr lang="en-US" sz="1050" dirty="0" smtClean="0">
              <a:ea typeface="ＭＳ Ｐゴシック" pitchFamily="-107" charset="-128"/>
              <a:cs typeface="ＭＳ Ｐゴシック" pitchFamily="-107" charset="-128"/>
            </a:endParaRPr>
          </a:p>
          <a:p>
            <a:pPr lvl="1" eaLnBrk="1" hangingPunct="1">
              <a:lnSpc>
                <a:spcPct val="90000"/>
              </a:lnSpc>
            </a:pPr>
            <a:r>
              <a:rPr lang="en-US" sz="1050" dirty="0" smtClean="0">
                <a:ea typeface="ＭＳ Ｐゴシック" pitchFamily="-107" charset="-128"/>
                <a:cs typeface="ＭＳ Ｐゴシック" pitchFamily="-107" charset="-128"/>
              </a:rPr>
              <a:t>Volcanic gases are hard to sample and measure because they are found in hazardous places and are toxic to living things – like this geologist.  We detect the gases</a:t>
            </a:r>
            <a:r>
              <a:rPr lang="en-US" sz="1050" baseline="0" dirty="0" smtClean="0">
                <a:ea typeface="ＭＳ Ｐゴシック" pitchFamily="-107" charset="-128"/>
                <a:cs typeface="ＭＳ Ｐゴシック" pitchFamily="-107" charset="-128"/>
              </a:rPr>
              <a:t> by </a:t>
            </a:r>
            <a:r>
              <a:rPr lang="en-US" sz="1050" dirty="0" smtClean="0">
                <a:ea typeface="ＭＳ Ｐゴシック" pitchFamily="-107" charset="-128"/>
                <a:cs typeface="ＭＳ Ｐゴシック" pitchFamily="-107" charset="-128"/>
              </a:rPr>
              <a:t>using </a:t>
            </a:r>
            <a:r>
              <a:rPr lang="en-US" sz="1050" dirty="0" smtClean="0">
                <a:ea typeface="ＭＳ Ｐゴシック" charset="-128"/>
                <a:cs typeface="ＭＳ Ｐゴシック" charset="-128"/>
              </a:rPr>
              <a:t>instruments</a:t>
            </a:r>
            <a:r>
              <a:rPr lang="en-US" sz="1050" baseline="0" dirty="0" smtClean="0">
                <a:ea typeface="ＭＳ Ｐゴシック" charset="-128"/>
                <a:cs typeface="ＭＳ Ｐゴシック" charset="-128"/>
              </a:rPr>
              <a:t> </a:t>
            </a:r>
            <a:r>
              <a:rPr lang="en-US" sz="1050" dirty="0" smtClean="0"/>
              <a:t>on the ground or mounted on an airplane as</a:t>
            </a:r>
            <a:r>
              <a:rPr lang="en-US" sz="1050" baseline="0" dirty="0" smtClean="0"/>
              <a:t> </a:t>
            </a:r>
            <a:r>
              <a:rPr lang="en-US" sz="1050" dirty="0" smtClean="0"/>
              <a:t>in the previous slide.  Samples</a:t>
            </a:r>
            <a:r>
              <a:rPr lang="en-US" sz="1050" baseline="0" dirty="0" smtClean="0"/>
              <a:t> </a:t>
            </a:r>
            <a:r>
              <a:rPr lang="en-US" sz="1050" dirty="0" smtClean="0"/>
              <a:t>can</a:t>
            </a:r>
            <a:r>
              <a:rPr lang="en-US" sz="1050" baseline="0" dirty="0" smtClean="0"/>
              <a:t> also be</a:t>
            </a:r>
            <a:r>
              <a:rPr lang="en-US" sz="1050" dirty="0" smtClean="0"/>
              <a:t> collected by hand, like in this photo, for analyzing in a laboratory.</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050" dirty="0" smtClean="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dirty="0" smtClean="0"/>
              <a:t>Image from USGS Volcano Hazards Program: “</a:t>
            </a:r>
            <a:r>
              <a:rPr lang="en-US" sz="1050" kern="1200" dirty="0" smtClean="0">
                <a:solidFill>
                  <a:schemeClr val="tx1"/>
                </a:solidFill>
                <a:latin typeface="Arial" charset="0"/>
                <a:ea typeface="ＭＳ Ｐゴシック" charset="-128"/>
                <a:cs typeface="ＭＳ Ｐゴシック" charset="-128"/>
              </a:rPr>
              <a:t>Direct gas sampling and laboratory analysis</a:t>
            </a:r>
            <a:r>
              <a:rPr lang="en-US" sz="1050" dirty="0" smtClean="0"/>
              <a:t>.” http://</a:t>
            </a:r>
            <a:r>
              <a:rPr lang="en-US" sz="1050" dirty="0" err="1" smtClean="0"/>
              <a:t>volcanoes.usgs.gov/activity/methods/gas/sample.php</a:t>
            </a:r>
            <a:r>
              <a:rPr lang="en-US" sz="1050" dirty="0" smtClean="0"/>
              <a:t>  Retrieved</a:t>
            </a:r>
            <a:r>
              <a:rPr lang="en-US" sz="1050" baseline="0" dirty="0" smtClean="0"/>
              <a:t> </a:t>
            </a:r>
            <a:r>
              <a:rPr lang="en-US" sz="1050" dirty="0" smtClean="0"/>
              <a:t>13 December 2011.</a:t>
            </a:r>
          </a:p>
          <a:p>
            <a:endParaRPr lang="en-US" dirty="0"/>
          </a:p>
        </p:txBody>
      </p:sp>
      <p:sp>
        <p:nvSpPr>
          <p:cNvPr id="4" name="Slide Number Placeholder 3"/>
          <p:cNvSpPr>
            <a:spLocks noGrp="1"/>
          </p:cNvSpPr>
          <p:nvPr>
            <p:ph type="sldNum" sz="quarter" idx="10"/>
          </p:nvPr>
        </p:nvSpPr>
        <p:spPr/>
        <p:txBody>
          <a:bodyPr/>
          <a:lstStyle/>
          <a:p>
            <a:pPr>
              <a:defRPr/>
            </a:pPr>
            <a:fld id="{708769C6-A2F5-E046-92B5-8CA2E5520FEC}"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63600" y="4572000"/>
            <a:ext cx="5486400" cy="5757478"/>
          </a:xfrm>
        </p:spPr>
        <p:txBody>
          <a:bodyPr>
            <a:normAutofit/>
          </a:bodyPr>
          <a:lstStyle/>
          <a:p>
            <a:pPr lvl="1" eaLnBrk="1" hangingPunct="1">
              <a:lnSpc>
                <a:spcPct val="90000"/>
              </a:lnSpc>
            </a:pPr>
            <a:r>
              <a:rPr lang="en-US" sz="1050" dirty="0" smtClean="0">
                <a:ea typeface="ＭＳ Ｐゴシック" pitchFamily="-107" charset="-128"/>
                <a:cs typeface="ＭＳ Ｐゴシック" pitchFamily="-107" charset="-128"/>
              </a:rPr>
              <a:t>To detect and trace emissions of gases, scientists also look for changes to living things such as trees and animals</a:t>
            </a:r>
          </a:p>
          <a:p>
            <a:pPr lvl="1" eaLnBrk="1" hangingPunct="1">
              <a:lnSpc>
                <a:spcPct val="90000"/>
              </a:lnSpc>
            </a:pPr>
            <a:endParaRPr lang="en-US" sz="1050" dirty="0" smtClean="0">
              <a:ea typeface="ＭＳ Ｐゴシック" pitchFamily="-107" charset="-128"/>
              <a:cs typeface="ＭＳ Ｐゴシック" pitchFamily="-107" charset="-128"/>
            </a:endParaRPr>
          </a:p>
          <a:p>
            <a:pPr lvl="1" eaLnBrk="1" hangingPunct="1">
              <a:lnSpc>
                <a:spcPct val="90000"/>
              </a:lnSpc>
            </a:pPr>
            <a:r>
              <a:rPr lang="en-US" sz="1050" dirty="0" smtClean="0">
                <a:ea typeface="ＭＳ Ｐゴシック" pitchFamily="-107" charset="-128"/>
                <a:cs typeface="ＭＳ Ｐゴシック" pitchFamily="-107" charset="-128"/>
              </a:rPr>
              <a:t>These trees at Mammoth Mountain, CA died when carbon dioxide</a:t>
            </a:r>
            <a:r>
              <a:rPr lang="en-US" sz="1050" baseline="0" dirty="0" smtClean="0">
                <a:ea typeface="ＭＳ Ｐゴシック" pitchFamily="-107" charset="-128"/>
                <a:cs typeface="ＭＳ Ｐゴシック" pitchFamily="-107" charset="-128"/>
              </a:rPr>
              <a:t> (CO</a:t>
            </a:r>
            <a:r>
              <a:rPr lang="en-US" sz="1050" baseline="-25000" dirty="0" smtClean="0">
                <a:ea typeface="ＭＳ Ｐゴシック" pitchFamily="-107" charset="-128"/>
                <a:cs typeface="ＭＳ Ｐゴシック" pitchFamily="-107" charset="-128"/>
              </a:rPr>
              <a:t>2</a:t>
            </a:r>
            <a:r>
              <a:rPr lang="en-US" sz="1050" baseline="0" dirty="0" smtClean="0">
                <a:ea typeface="ＭＳ Ｐゴシック" pitchFamily="-107" charset="-128"/>
                <a:cs typeface="ＭＳ Ｐゴシック" pitchFamily="-107" charset="-128"/>
              </a:rPr>
              <a:t>) </a:t>
            </a:r>
            <a:r>
              <a:rPr lang="en-US" sz="1050" dirty="0" smtClean="0">
                <a:ea typeface="ＭＳ Ｐゴシック" pitchFamily="-107" charset="-128"/>
                <a:cs typeface="ＭＳ Ｐゴシック" pitchFamily="-107" charset="-128"/>
              </a:rPr>
              <a:t>suffocated their roots. Because </a:t>
            </a:r>
            <a:r>
              <a:rPr lang="en-US" sz="1050" baseline="0" dirty="0" smtClean="0">
                <a:ea typeface="ＭＳ Ｐゴシック" pitchFamily="-107" charset="-128"/>
                <a:cs typeface="ＭＳ Ｐゴシック" pitchFamily="-107" charset="-128"/>
              </a:rPr>
              <a:t>CO</a:t>
            </a:r>
            <a:r>
              <a:rPr lang="en-US" sz="1050" baseline="-25000" dirty="0" smtClean="0">
                <a:ea typeface="ＭＳ Ｐゴシック" pitchFamily="-107" charset="-128"/>
                <a:cs typeface="ＭＳ Ｐゴシック" pitchFamily="-107" charset="-128"/>
              </a:rPr>
              <a:t>2</a:t>
            </a:r>
            <a:r>
              <a:rPr lang="en-US" sz="1050" baseline="0" dirty="0" smtClean="0">
                <a:ea typeface="ＭＳ Ｐゴシック" pitchFamily="-107" charset="-128"/>
                <a:cs typeface="ＭＳ Ｐゴシック" pitchFamily="-107" charset="-128"/>
              </a:rPr>
              <a:t> is denser than air, it pools at ground level.  (In contrast, trees need CO</a:t>
            </a:r>
            <a:r>
              <a:rPr lang="en-US" sz="1050" baseline="-25000" dirty="0" smtClean="0">
                <a:ea typeface="ＭＳ Ｐゴシック" pitchFamily="-107" charset="-128"/>
                <a:cs typeface="ＭＳ Ｐゴシック" pitchFamily="-107" charset="-128"/>
              </a:rPr>
              <a:t>2 </a:t>
            </a:r>
            <a:r>
              <a:rPr lang="en-US" sz="1050" kern="1200" baseline="0" dirty="0" smtClean="0">
                <a:solidFill>
                  <a:schemeClr val="tx1"/>
                </a:solidFill>
                <a:latin typeface="Arial" charset="0"/>
                <a:ea typeface="ＭＳ Ｐゴシック" pitchFamily="-107" charset="-128"/>
                <a:cs typeface="ＭＳ Ｐゴシック" pitchFamily="-107" charset="-128"/>
              </a:rPr>
              <a:t>at branch height to photosynthesize.)</a:t>
            </a:r>
          </a:p>
          <a:p>
            <a:pPr lvl="1" eaLnBrk="1" hangingPunct="1">
              <a:lnSpc>
                <a:spcPct val="90000"/>
              </a:lnSpc>
            </a:pPr>
            <a:endParaRPr lang="en-US" sz="1050" kern="1200" baseline="0" dirty="0" smtClean="0">
              <a:solidFill>
                <a:schemeClr val="tx1"/>
              </a:solidFill>
              <a:latin typeface="Arial" charset="0"/>
              <a:ea typeface="ＭＳ Ｐゴシック" pitchFamily="-107" charset="-128"/>
              <a:cs typeface="ＭＳ Ｐゴシック" pitchFamily="-107" charset="-128"/>
            </a:endParaRPr>
          </a:p>
          <a:p>
            <a:pPr lvl="1" eaLnBrk="1" hangingPunct="1">
              <a:lnSpc>
                <a:spcPct val="90000"/>
              </a:lnSpc>
            </a:pPr>
            <a:r>
              <a:rPr lang="en-US" sz="1050" baseline="0" dirty="0" smtClean="0">
                <a:ea typeface="ＭＳ Ｐゴシック" pitchFamily="-107" charset="-128"/>
                <a:cs typeface="ＭＳ Ｐゴシック" pitchFamily="-107" charset="-128"/>
              </a:rPr>
              <a:t>Volcanic CO</a:t>
            </a:r>
            <a:r>
              <a:rPr lang="en-US" sz="1050" baseline="-25000" dirty="0" smtClean="0">
                <a:ea typeface="ＭＳ Ｐゴシック" pitchFamily="-107" charset="-128"/>
                <a:cs typeface="ＭＳ Ｐゴシック" pitchFamily="-107" charset="-128"/>
              </a:rPr>
              <a:t>2</a:t>
            </a:r>
            <a:r>
              <a:rPr lang="en-US" sz="1050" baseline="0" dirty="0" smtClean="0">
                <a:ea typeface="ＭＳ Ｐゴシック" pitchFamily="-107" charset="-128"/>
                <a:cs typeface="ＭＳ Ｐゴシック" pitchFamily="-107" charset="-128"/>
              </a:rPr>
              <a:t> emissions have proven deadly to humans in Africa.  </a:t>
            </a:r>
            <a:r>
              <a:rPr lang="en-US" sz="1050" dirty="0" smtClean="0">
                <a:ea typeface="ＭＳ Ｐゴシック" pitchFamily="-107" charset="-128"/>
                <a:cs typeface="ＭＳ Ｐゴシック" pitchFamily="-107" charset="-128"/>
              </a:rPr>
              <a:t>In 1986, 1700 people and 3500 livestock suffocated near a lake in Cameroon.  CO</a:t>
            </a:r>
            <a:r>
              <a:rPr lang="en-US" sz="1050" baseline="-25000" dirty="0" smtClean="0">
                <a:ea typeface="ＭＳ Ｐゴシック" pitchFamily="-107" charset="-128"/>
                <a:cs typeface="ＭＳ Ｐゴシック" pitchFamily="-107" charset="-128"/>
              </a:rPr>
              <a:t>2</a:t>
            </a:r>
            <a:r>
              <a:rPr lang="en-US" sz="1050" dirty="0" smtClean="0">
                <a:ea typeface="ＭＳ Ｐゴシック" pitchFamily="-107" charset="-128"/>
                <a:cs typeface="ＭＳ Ｐゴシック" pitchFamily="-107" charset="-128"/>
              </a:rPr>
              <a:t> was dissolved in</a:t>
            </a:r>
            <a:r>
              <a:rPr lang="en-US" sz="1050" baseline="-25000" dirty="0" smtClean="0">
                <a:ea typeface="ＭＳ Ｐゴシック" pitchFamily="-107" charset="-128"/>
                <a:cs typeface="ＭＳ Ｐゴシック" pitchFamily="-107" charset="-128"/>
              </a:rPr>
              <a:t> </a:t>
            </a:r>
            <a:r>
              <a:rPr lang="en-US" sz="1050" dirty="0" smtClean="0">
                <a:ea typeface="ＭＳ Ｐゴシック" pitchFamily="-107" charset="-128"/>
                <a:cs typeface="ＭＳ Ｐゴシック" pitchFamily="-107" charset="-128"/>
              </a:rPr>
              <a:t> the lake, like it is in a soda.  </a:t>
            </a:r>
            <a:r>
              <a:rPr lang="en-US" sz="1050" baseline="0" dirty="0" smtClean="0">
                <a:ea typeface="ＭＳ Ｐゴシック" pitchFamily="-107" charset="-128"/>
                <a:cs typeface="ＭＳ Ｐゴシック" pitchFamily="-107" charset="-128"/>
              </a:rPr>
              <a:t>A landslide disturbed the equilibrium, and, essentially, made the lake burp up the gas</a:t>
            </a:r>
            <a:r>
              <a:rPr lang="en-US" sz="1050" kern="1200" baseline="0" dirty="0" smtClean="0">
                <a:solidFill>
                  <a:schemeClr val="tx1"/>
                </a:solidFill>
                <a:latin typeface="Arial" charset="0"/>
                <a:ea typeface="ＭＳ Ｐゴシック" pitchFamily="-107" charset="-128"/>
                <a:cs typeface="ＭＳ Ｐゴシック" pitchFamily="-107" charset="-128"/>
              </a:rPr>
              <a:t>.  </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050" dirty="0" smtClean="0">
              <a:latin typeface="Tahoma" pitchFamily="-107" charset="0"/>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dirty="0" smtClean="0">
                <a:latin typeface="Tahoma" pitchFamily="-107" charset="0"/>
              </a:rPr>
              <a:t>Image from USGS </a:t>
            </a:r>
            <a:r>
              <a:rPr lang="en-US" sz="1050" u="none" dirty="0" smtClean="0">
                <a:latin typeface="Tahoma" pitchFamily="-107" charset="0"/>
              </a:rPr>
              <a:t>Fact Sheet 172-96.  2000. </a:t>
            </a:r>
            <a:r>
              <a:rPr lang="en-US" sz="1050" dirty="0" smtClean="0">
                <a:latin typeface="Tahoma" pitchFamily="-107" charset="0"/>
              </a:rPr>
              <a:t>“Invisible CO2 Gas Killing Trees at Mammoth Mountain, California”.  http://pubs.usgs.gov/fs/fs172-96/   Retrieved13 December</a:t>
            </a:r>
            <a:r>
              <a:rPr lang="en-US" sz="1050" baseline="0" dirty="0" smtClean="0">
                <a:latin typeface="Tahoma" pitchFamily="-107" charset="0"/>
              </a:rPr>
              <a:t> </a:t>
            </a:r>
            <a:r>
              <a:rPr lang="en-US" sz="1050" dirty="0" smtClean="0">
                <a:latin typeface="Tahoma" pitchFamily="-107" charset="0"/>
              </a:rPr>
              <a:t>2011.</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200" dirty="0" smtClean="0">
              <a:latin typeface="Tahoma" pitchFamily="-107" charset="0"/>
            </a:endParaRPr>
          </a:p>
          <a:p>
            <a:endParaRPr lang="en-US" dirty="0"/>
          </a:p>
        </p:txBody>
      </p:sp>
      <p:sp>
        <p:nvSpPr>
          <p:cNvPr id="4" name="Slide Number Placeholder 3"/>
          <p:cNvSpPr>
            <a:spLocks noGrp="1"/>
          </p:cNvSpPr>
          <p:nvPr>
            <p:ph type="sldNum" sz="quarter" idx="10"/>
          </p:nvPr>
        </p:nvSpPr>
        <p:spPr/>
        <p:txBody>
          <a:bodyPr/>
          <a:lstStyle/>
          <a:p>
            <a:pPr>
              <a:defRPr/>
            </a:pPr>
            <a:fld id="{708769C6-A2F5-E046-92B5-8CA2E5520FEC}"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486400" cy="5757478"/>
          </a:xfrm>
        </p:spPr>
        <p:txBody>
          <a:bodyPr>
            <a:normAutofit/>
          </a:bodyPr>
          <a:lstStyle/>
          <a:p>
            <a:pPr marL="457200" lvl="2" eaLnBrk="1" hangingPunct="1">
              <a:spcBef>
                <a:spcPts val="0"/>
              </a:spcBef>
            </a:pPr>
            <a:r>
              <a:rPr lang="en-US" sz="1050" dirty="0" smtClean="0"/>
              <a:t>Following Mount St. Helen’s eruption in 1980, sulfur dioxide levels fell dramatically.  Notice that the vertical scale is in tons per day!  After the 18 May eruption, Mount St. Helens still released nearly 500,000 metric tons of sulfur dioxide gas into the atmosphere.</a:t>
            </a:r>
          </a:p>
          <a:p>
            <a:pPr marL="457200" lvl="2">
              <a:spcBef>
                <a:spcPts val="0"/>
              </a:spcBef>
            </a:pPr>
            <a:endParaRPr lang="en-US" sz="1050" dirty="0" smtClean="0"/>
          </a:p>
          <a:p>
            <a:pPr marL="457200" marR="0" lvl="2" indent="0" algn="l" defTabSz="914400" rtl="0" eaLnBrk="0" fontAlgn="base" latinLnBrk="0" hangingPunct="0">
              <a:spcBef>
                <a:spcPts val="0"/>
              </a:spcBef>
              <a:spcAft>
                <a:spcPct val="0"/>
              </a:spcAft>
              <a:buClrTx/>
              <a:buSzTx/>
              <a:buFontTx/>
              <a:buNone/>
              <a:tabLst/>
              <a:defRPr/>
            </a:pPr>
            <a:r>
              <a:rPr lang="en-US" sz="1050" dirty="0" smtClean="0"/>
              <a:t>Data</a:t>
            </a:r>
            <a:r>
              <a:rPr lang="en-US" sz="1050" baseline="0" dirty="0" smtClean="0"/>
              <a:t> is </a:t>
            </a:r>
            <a:r>
              <a:rPr lang="en-US" sz="1050" dirty="0" smtClean="0"/>
              <a:t>from USGS.</a:t>
            </a:r>
            <a:r>
              <a:rPr lang="en-US" sz="1050" baseline="0" dirty="0" smtClean="0"/>
              <a:t>  2002. </a:t>
            </a:r>
            <a:r>
              <a:rPr lang="en-US" sz="1050" u="none" dirty="0" smtClean="0"/>
              <a:t>Volcano Hazards Program: “ </a:t>
            </a:r>
            <a:r>
              <a:rPr lang="en-US" sz="1050" b="0" dirty="0" smtClean="0"/>
              <a:t>Emission of sulfur dioxide gas from Mount St. Helens, 1980-1988”.  </a:t>
            </a:r>
          </a:p>
          <a:p>
            <a:pPr marL="457200" marR="0" lvl="2" indent="0" algn="l" defTabSz="914400" rtl="0" eaLnBrk="0" fontAlgn="base" latinLnBrk="0" hangingPunct="0">
              <a:spcBef>
                <a:spcPts val="0"/>
              </a:spcBef>
              <a:spcAft>
                <a:spcPct val="0"/>
              </a:spcAft>
              <a:buClrTx/>
              <a:buSzTx/>
              <a:buFontTx/>
              <a:buNone/>
              <a:tabLst/>
              <a:defRPr/>
            </a:pPr>
            <a:r>
              <a:rPr lang="en-US" sz="1050" dirty="0" smtClean="0"/>
              <a:t>http://volcanoes.usgs.gov/activity/methods/gas/msh1980-88.php  Retrieved13 December 2011.</a:t>
            </a:r>
          </a:p>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708769C6-A2F5-E046-92B5-8CA2E5520FEC}"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71C4D142-1832-184C-AFD7-6B78576EADFE}" type="slidenum">
              <a:rPr lang="en-US">
                <a:latin typeface="Arial" pitchFamily="-107" charset="0"/>
                <a:ea typeface="ＭＳ Ｐゴシック" pitchFamily="-107" charset="-128"/>
                <a:cs typeface="ＭＳ Ｐゴシック" pitchFamily="-107" charset="-128"/>
              </a:rPr>
              <a:pPr/>
              <a:t>15</a:t>
            </a:fld>
            <a:endParaRPr lang="en-US">
              <a:latin typeface="Arial" pitchFamily="-107" charset="0"/>
              <a:ea typeface="ＭＳ Ｐゴシック" pitchFamily="-107" charset="-128"/>
              <a:cs typeface="ＭＳ Ｐゴシック" pitchFamily="-107" charset="-128"/>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685800" y="4305300"/>
            <a:ext cx="5486400" cy="5757478"/>
          </a:xfrm>
          <a:noFill/>
          <a:ln/>
        </p:spPr>
        <p:txBody>
          <a:bodyPr/>
          <a:lstStyle/>
          <a:p>
            <a:pPr lvl="1" eaLnBrk="1" hangingPunct="1"/>
            <a:r>
              <a:rPr lang="en-US" sz="1050" dirty="0" smtClean="0">
                <a:latin typeface="Arial" pitchFamily="-107" charset="0"/>
                <a:ea typeface="ＭＳ Ｐゴシック" pitchFamily="-107" charset="-128"/>
                <a:cs typeface="ＭＳ Ｐゴシック" pitchFamily="-107" charset="-128"/>
              </a:rPr>
              <a:t>This diagram shows heat from magma</a:t>
            </a:r>
            <a:r>
              <a:rPr lang="en-US" sz="1050" baseline="0" dirty="0" smtClean="0">
                <a:latin typeface="Arial" pitchFamily="-107" charset="0"/>
                <a:ea typeface="ＭＳ Ｐゴシック" pitchFamily="-107" charset="-128"/>
                <a:cs typeface="ＭＳ Ｐゴシック" pitchFamily="-107" charset="-128"/>
              </a:rPr>
              <a:t> deep in the earth interacting with surface water.  The combination creates hydrothermal activity such as the famous geysers and mud pots of Yellowstone National Park.  Although the place names are from Lassen Volcanic National Park, as is the photograph in the lower right hand corner, the diagram shows fundamental aspects of hydrothermal system.</a:t>
            </a:r>
            <a:endParaRPr lang="en-US" sz="1050" dirty="0" smtClean="0">
              <a:latin typeface="Arial" pitchFamily="-107" charset="0"/>
              <a:ea typeface="ＭＳ Ｐゴシック" pitchFamily="-107" charset="-128"/>
              <a:cs typeface="ＭＳ Ｐゴシック" pitchFamily="-107" charset="-128"/>
            </a:endParaRPr>
          </a:p>
          <a:p>
            <a:pPr lvl="1" eaLnBrk="1" hangingPunct="1">
              <a:lnSpc>
                <a:spcPct val="80000"/>
              </a:lnSpc>
              <a:spcBef>
                <a:spcPts val="1200"/>
              </a:spcBef>
              <a:buFontTx/>
              <a:buAutoNum type="arabicPeriod"/>
            </a:pPr>
            <a:r>
              <a:rPr lang="en-US" sz="1050" b="0" dirty="0" smtClean="0">
                <a:ea typeface="ＭＳ Ｐゴシック" pitchFamily="-107" charset="-128"/>
                <a:cs typeface="ＭＳ Ｐゴシック" pitchFamily="-107" charset="-128"/>
              </a:rPr>
              <a:t>  Water from rain</a:t>
            </a:r>
            <a:r>
              <a:rPr lang="en-US" sz="1050" b="0" baseline="0" dirty="0" smtClean="0">
                <a:ea typeface="ＭＳ Ｐゴシック" pitchFamily="-107" charset="-128"/>
                <a:cs typeface="ＭＳ Ｐゴシック" pitchFamily="-107" charset="-128"/>
              </a:rPr>
              <a:t> </a:t>
            </a:r>
            <a:r>
              <a:rPr lang="en-US" sz="1050" b="0" dirty="0" smtClean="0">
                <a:ea typeface="ＭＳ Ｐゴシック" pitchFamily="-107" charset="-128"/>
                <a:cs typeface="ＭＳ Ｐゴシック" pitchFamily="-107" charset="-128"/>
              </a:rPr>
              <a:t>and snow</a:t>
            </a:r>
            <a:r>
              <a:rPr lang="en-US" sz="1050" b="0" baseline="0" dirty="0" smtClean="0">
                <a:ea typeface="ＭＳ Ｐゴシック" pitchFamily="-107" charset="-128"/>
                <a:cs typeface="ＭＳ Ｐゴシック" pitchFamily="-107" charset="-128"/>
              </a:rPr>
              <a:t> </a:t>
            </a:r>
            <a:r>
              <a:rPr lang="en-US" sz="1050" b="0" dirty="0" smtClean="0">
                <a:ea typeface="ＭＳ Ｐゴシック" pitchFamily="-107" charset="-128"/>
                <a:cs typeface="ＭＳ Ｐゴシック" pitchFamily="-107" charset="-128"/>
              </a:rPr>
              <a:t>seeps into the ground through fractures and cracks in the bedrock. </a:t>
            </a:r>
          </a:p>
          <a:p>
            <a:pPr lvl="1" eaLnBrk="1" hangingPunct="1">
              <a:lnSpc>
                <a:spcPct val="80000"/>
              </a:lnSpc>
              <a:spcBef>
                <a:spcPts val="1200"/>
              </a:spcBef>
              <a:buFontTx/>
              <a:buAutoNum type="arabicPeriod"/>
            </a:pPr>
            <a:r>
              <a:rPr lang="en-US" sz="1050" b="0" dirty="0" smtClean="0">
                <a:ea typeface="ＭＳ Ｐゴシック" pitchFamily="-107" charset="-128"/>
                <a:cs typeface="ＭＳ Ｐゴシック" pitchFamily="-107" charset="-128"/>
              </a:rPr>
              <a:t>  This water is then heated by the magma chamber or hot rock.  Its</a:t>
            </a:r>
            <a:r>
              <a:rPr lang="en-US" sz="1050" b="0" baseline="0" dirty="0" smtClean="0">
                <a:ea typeface="ＭＳ Ｐゴシック" pitchFamily="-107" charset="-128"/>
                <a:cs typeface="ＭＳ Ｐゴシック" pitchFamily="-107" charset="-128"/>
              </a:rPr>
              <a:t> density decreases,</a:t>
            </a:r>
            <a:r>
              <a:rPr lang="en-US" sz="1050" b="0" dirty="0" smtClean="0">
                <a:ea typeface="ＭＳ Ｐゴシック" pitchFamily="-107" charset="-128"/>
                <a:cs typeface="ＭＳ Ｐゴシック" pitchFamily="-107" charset="-128"/>
              </a:rPr>
              <a:t> causing it to rise back to the surface.</a:t>
            </a:r>
          </a:p>
          <a:p>
            <a:pPr lvl="1" eaLnBrk="1" hangingPunct="1">
              <a:lnSpc>
                <a:spcPct val="80000"/>
              </a:lnSpc>
              <a:spcBef>
                <a:spcPts val="1200"/>
              </a:spcBef>
              <a:buFontTx/>
              <a:buAutoNum type="arabicPeriod"/>
            </a:pPr>
            <a:r>
              <a:rPr lang="en-US" sz="1050" b="0" dirty="0" smtClean="0">
                <a:ea typeface="ＭＳ Ｐゴシック" pitchFamily="-107" charset="-128"/>
                <a:cs typeface="ＭＳ Ｐゴシック" pitchFamily="-107" charset="-128"/>
              </a:rPr>
              <a:t>  As the heated water rises, the pressure from rocks</a:t>
            </a:r>
            <a:r>
              <a:rPr lang="en-US" sz="1050" b="0" baseline="0" dirty="0" smtClean="0">
                <a:ea typeface="ＭＳ Ｐゴシック" pitchFamily="-107" charset="-128"/>
                <a:cs typeface="ＭＳ Ｐゴシック" pitchFamily="-107" charset="-128"/>
              </a:rPr>
              <a:t> </a:t>
            </a:r>
            <a:r>
              <a:rPr lang="en-US" sz="1050" b="0" dirty="0" smtClean="0">
                <a:ea typeface="ＭＳ Ｐゴシック" pitchFamily="-107" charset="-128"/>
                <a:cs typeface="ＭＳ Ｐゴシック" pitchFamily="-107" charset="-128"/>
              </a:rPr>
              <a:t>and water above decrease, and the liquid expands.  It</a:t>
            </a:r>
            <a:r>
              <a:rPr lang="en-US" sz="1050" b="0" baseline="0" dirty="0" smtClean="0">
                <a:ea typeface="ＭＳ Ｐゴシック" pitchFamily="-107" charset="-128"/>
                <a:cs typeface="ＭＳ Ｐゴシック" pitchFamily="-107" charset="-128"/>
              </a:rPr>
              <a:t> can either boil and erupt as steam in a </a:t>
            </a:r>
            <a:r>
              <a:rPr lang="en-US" sz="1050" b="0" baseline="0" dirty="0" err="1" smtClean="0">
                <a:ea typeface="ＭＳ Ｐゴシック" pitchFamily="-107" charset="-128"/>
                <a:cs typeface="ＭＳ Ｐゴシック" pitchFamily="-107" charset="-128"/>
              </a:rPr>
              <a:t>fumarole</a:t>
            </a:r>
            <a:r>
              <a:rPr lang="en-US" sz="1050" b="0" baseline="0" dirty="0" smtClean="0">
                <a:ea typeface="ＭＳ Ｐゴシック" pitchFamily="-107" charset="-128"/>
                <a:cs typeface="ＭＳ Ｐゴシック" pitchFamily="-107" charset="-128"/>
              </a:rPr>
              <a:t> or it can become superheated, meaning that it stays a liquid at temperatures higher 100 degrees Celsius, its boiling point at Earth’s surface.  </a:t>
            </a:r>
            <a:endParaRPr lang="en-US" sz="1050" b="0" dirty="0" smtClean="0">
              <a:ea typeface="ＭＳ Ｐゴシック" pitchFamily="-107" charset="-128"/>
              <a:cs typeface="ＭＳ Ｐゴシック" pitchFamily="-107" charset="-128"/>
            </a:endParaRPr>
          </a:p>
          <a:p>
            <a:pPr lvl="1" eaLnBrk="1" hangingPunct="1">
              <a:lnSpc>
                <a:spcPct val="80000"/>
              </a:lnSpc>
              <a:spcBef>
                <a:spcPts val="1200"/>
              </a:spcBef>
              <a:buFontTx/>
              <a:buAutoNum type="arabicPeriod"/>
            </a:pPr>
            <a:r>
              <a:rPr lang="en-US" sz="1050" b="0" dirty="0" smtClean="0">
                <a:ea typeface="ＭＳ Ｐゴシック" pitchFamily="-107" charset="-128"/>
                <a:cs typeface="ＭＳ Ｐゴシック" pitchFamily="-107" charset="-128"/>
              </a:rPr>
              <a:t>  If the</a:t>
            </a:r>
            <a:r>
              <a:rPr lang="en-US" sz="1050" b="0" baseline="0" dirty="0" smtClean="0">
                <a:ea typeface="ＭＳ Ｐゴシック" pitchFamily="-107" charset="-128"/>
                <a:cs typeface="ＭＳ Ｐゴシック" pitchFamily="-107" charset="-128"/>
              </a:rPr>
              <a:t> superheated </a:t>
            </a:r>
            <a:r>
              <a:rPr lang="en-US" sz="1050" b="0" dirty="0" smtClean="0">
                <a:ea typeface="ＭＳ Ｐゴシック" pitchFamily="-107" charset="-128"/>
                <a:cs typeface="ＭＳ Ｐゴシック" pitchFamily="-107" charset="-128"/>
              </a:rPr>
              <a:t>water is trapped</a:t>
            </a:r>
            <a:r>
              <a:rPr lang="en-US" sz="1050" b="0" baseline="0" dirty="0" smtClean="0">
                <a:ea typeface="ＭＳ Ｐゴシック" pitchFamily="-107" charset="-128"/>
                <a:cs typeface="ＭＳ Ｐゴシック" pitchFamily="-107" charset="-128"/>
              </a:rPr>
              <a:t>, as if it were corked, pressure builds.  The pressure eventually exceeds that from overlying rock and water.  When the pressure is finally released, it flashes to fizzing bubbly water and steam </a:t>
            </a:r>
            <a:r>
              <a:rPr lang="en-US" sz="1050" b="0" dirty="0" smtClean="0">
                <a:ea typeface="ＭＳ Ｐゴシック" pitchFamily="-107" charset="-128"/>
                <a:cs typeface="ＭＳ Ｐゴシック" pitchFamily="-107" charset="-128"/>
              </a:rPr>
              <a:t>that erupts as geysers, steam eruptions or hydrothermal explosions.</a:t>
            </a:r>
          </a:p>
          <a:p>
            <a:pPr lvl="1" eaLnBrk="1" hangingPunct="1">
              <a:lnSpc>
                <a:spcPct val="80000"/>
              </a:lnSpc>
              <a:spcBef>
                <a:spcPts val="1200"/>
              </a:spcBef>
              <a:buFontTx/>
              <a:buAutoNum type="arabicPeriod"/>
            </a:pPr>
            <a:r>
              <a:rPr lang="en-US" sz="1050" b="0" dirty="0" smtClean="0">
                <a:ea typeface="ＭＳ Ｐゴシック" pitchFamily="-107" charset="-128"/>
                <a:cs typeface="ＭＳ Ｐゴシック" pitchFamily="-107" charset="-128"/>
              </a:rPr>
              <a:t>  If the gas</a:t>
            </a:r>
            <a:r>
              <a:rPr lang="en-US" sz="1050" b="0" baseline="0" dirty="0" smtClean="0">
                <a:ea typeface="ＭＳ Ｐゴシック" pitchFamily="-107" charset="-128"/>
                <a:cs typeface="ＭＳ Ｐゴシック" pitchFamily="-107" charset="-128"/>
              </a:rPr>
              <a:t> </a:t>
            </a:r>
            <a:r>
              <a:rPr lang="en-US" sz="1050" b="0" dirty="0" smtClean="0">
                <a:ea typeface="ＭＳ Ｐゴシック" pitchFamily="-107" charset="-128"/>
                <a:cs typeface="ＭＳ Ｐゴシック" pitchFamily="-107" charset="-128"/>
              </a:rPr>
              <a:t>escapes quietly, the heated water bubbles</a:t>
            </a:r>
            <a:r>
              <a:rPr lang="en-US" sz="1050" b="0" baseline="0" dirty="0" smtClean="0">
                <a:ea typeface="ＭＳ Ｐゴシック" pitchFamily="-107" charset="-128"/>
                <a:cs typeface="ＭＳ Ｐゴシック" pitchFamily="-107" charset="-128"/>
              </a:rPr>
              <a:t> calmly </a:t>
            </a:r>
            <a:r>
              <a:rPr lang="en-US" sz="1050" b="0" dirty="0" smtClean="0">
                <a:ea typeface="ＭＳ Ｐゴシック" pitchFamily="-107" charset="-128"/>
                <a:cs typeface="ＭＳ Ｐゴシック" pitchFamily="-107" charset="-128"/>
              </a:rPr>
              <a:t>to the surface as a hot spring or bubbling </a:t>
            </a:r>
            <a:r>
              <a:rPr lang="en-US" sz="1050" b="0" dirty="0" err="1" smtClean="0">
                <a:ea typeface="ＭＳ Ｐゴシック" pitchFamily="-107" charset="-128"/>
                <a:cs typeface="ＭＳ Ｐゴシック" pitchFamily="-107" charset="-128"/>
              </a:rPr>
              <a:t>mudpot</a:t>
            </a:r>
            <a:r>
              <a:rPr lang="en-US" sz="1050" b="0" dirty="0" smtClean="0">
                <a:ea typeface="ＭＳ Ｐゴシック" pitchFamily="-107" charset="-128"/>
                <a:cs typeface="ＭＳ Ｐゴシック" pitchFamily="-107" charset="-128"/>
              </a:rPr>
              <a:t>.</a:t>
            </a:r>
          </a:p>
          <a:p>
            <a:pPr lvl="1" eaLnBrk="1" hangingPunct="1"/>
            <a:r>
              <a:rPr lang="en-US" sz="1050" dirty="0" smtClean="0">
                <a:latin typeface="Arial"/>
                <a:cs typeface="Arial"/>
              </a:rPr>
              <a:t>Image is adapted from </a:t>
            </a:r>
            <a:r>
              <a:rPr lang="en-US" sz="1050" dirty="0" err="1" smtClean="0">
                <a:latin typeface="Arial"/>
                <a:cs typeface="Arial"/>
              </a:rPr>
              <a:t>Clynne</a:t>
            </a:r>
            <a:r>
              <a:rPr lang="en-US" sz="1050" dirty="0" smtClean="0">
                <a:latin typeface="Arial"/>
                <a:cs typeface="Arial"/>
              </a:rPr>
              <a:t>, M.; </a:t>
            </a:r>
            <a:r>
              <a:rPr lang="en-US" sz="1050" dirty="0" err="1" smtClean="0">
                <a:latin typeface="Arial"/>
                <a:cs typeface="Arial"/>
              </a:rPr>
              <a:t>Janik</a:t>
            </a:r>
            <a:r>
              <a:rPr lang="en-US" sz="1050" dirty="0" smtClean="0">
                <a:latin typeface="Arial"/>
                <a:cs typeface="Arial"/>
              </a:rPr>
              <a:t>, C.; and Muffler, L.  2003. USGS Fact Sheet 101-02. “’Hot Water” in Lassen Volcanic National Park— Fumaroles, Steaming Ground, and Boiling </a:t>
            </a:r>
            <a:r>
              <a:rPr lang="en-US" sz="1050" dirty="0" err="1" smtClean="0">
                <a:latin typeface="Arial"/>
                <a:cs typeface="Arial"/>
              </a:rPr>
              <a:t>Mudpots</a:t>
            </a:r>
            <a:r>
              <a:rPr lang="en-US" sz="1050" dirty="0" smtClean="0">
                <a:latin typeface="Arial"/>
                <a:cs typeface="Arial"/>
              </a:rPr>
              <a:t>. http://pubs.usgs.gov/fs/2002/fs101-02/   Retrieved 13 December 2011.</a:t>
            </a:r>
          </a:p>
          <a:p>
            <a:pPr lvl="1" eaLnBrk="1" hangingPunct="1"/>
            <a:endParaRPr lang="en-US" sz="1050" b="0" dirty="0" smtClean="0">
              <a:latin typeface="Arial" pitchFamily="-107" charset="0"/>
              <a:ea typeface="ＭＳ Ｐゴシック" pitchFamily="-107" charset="-128"/>
              <a:cs typeface="ＭＳ Ｐゴシック" pitchFamily="-107" charset="-128"/>
            </a:endParaRPr>
          </a:p>
          <a:p>
            <a:pPr lvl="1"/>
            <a:endParaRPr lang="en-US" sz="1050" dirty="0" smtClean="0">
              <a:latin typeface="Tahoma" pitchFamily="-107" charset="0"/>
            </a:endParaRPr>
          </a:p>
          <a:p>
            <a:pPr lvl="1" eaLnBrk="1" hangingPunct="1"/>
            <a:endParaRPr lang="en-US" dirty="0">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79900"/>
            <a:ext cx="5486400" cy="5757478"/>
          </a:xfrm>
        </p:spPr>
        <p:txBody>
          <a:bodyPr>
            <a:normAutofit/>
          </a:bodyPr>
          <a:lstStyle/>
          <a:p>
            <a:endParaRPr lang="en-US" dirty="0" smtClean="0"/>
          </a:p>
          <a:p>
            <a:pPr marL="457200" lvl="2"/>
            <a:endParaRPr lang="en-US" sz="1050" dirty="0" smtClean="0"/>
          </a:p>
          <a:p>
            <a:pPr marL="457200" lvl="2" eaLnBrk="1" hangingPunct="1">
              <a:spcBef>
                <a:spcPct val="0"/>
              </a:spcBef>
            </a:pPr>
            <a:r>
              <a:rPr lang="en-US" sz="1050" dirty="0" smtClean="0">
                <a:ea typeface="ＭＳ Ｐゴシック" pitchFamily="-107" charset="-128"/>
                <a:cs typeface="ＭＳ Ｐゴシック" pitchFamily="-107" charset="-128"/>
              </a:rPr>
              <a:t>Hot magma is the ultimate</a:t>
            </a:r>
            <a:r>
              <a:rPr lang="en-US" sz="1050" baseline="0" dirty="0" smtClean="0">
                <a:ea typeface="ＭＳ Ｐゴシック" pitchFamily="-107" charset="-128"/>
                <a:cs typeface="ＭＳ Ｐゴシック" pitchFamily="-107" charset="-128"/>
              </a:rPr>
              <a:t> source of heat in hydrothermal systems.  The existence of</a:t>
            </a:r>
            <a:r>
              <a:rPr lang="en-US" sz="1050" dirty="0" smtClean="0">
                <a:ea typeface="ＭＳ Ｐゴシック" pitchFamily="-107" charset="-128"/>
                <a:cs typeface="ＭＳ Ｐゴシック" pitchFamily="-107" charset="-128"/>
              </a:rPr>
              <a:t> a</a:t>
            </a:r>
            <a:r>
              <a:rPr lang="en-US" sz="1050" baseline="0" dirty="0" smtClean="0">
                <a:ea typeface="ＭＳ Ｐゴシック" pitchFamily="-107" charset="-128"/>
                <a:cs typeface="ＭＳ Ｐゴシック" pitchFamily="-107" charset="-128"/>
              </a:rPr>
              <a:t> hydrothermal system, however, indicates only that magma lies below, not that it is pushing </a:t>
            </a:r>
            <a:r>
              <a:rPr lang="en-US" sz="1050" dirty="0" smtClean="0">
                <a:ea typeface="ＭＳ Ｐゴシック" pitchFamily="-107" charset="-128"/>
                <a:cs typeface="ＭＳ Ｐゴシック" pitchFamily="-107" charset="-128"/>
              </a:rPr>
              <a:t>to the surface.</a:t>
            </a:r>
          </a:p>
          <a:p>
            <a:pPr marL="457200" lvl="2" eaLnBrk="1" hangingPunct="1">
              <a:spcBef>
                <a:spcPct val="0"/>
              </a:spcBef>
              <a:buFontTx/>
              <a:buNone/>
            </a:pPr>
            <a:endParaRPr lang="en-US" sz="1050" dirty="0" smtClean="0">
              <a:ea typeface="ＭＳ Ｐゴシック" pitchFamily="-107" charset="-128"/>
              <a:cs typeface="ＭＳ Ｐゴシック" pitchFamily="-107" charset="-128"/>
            </a:endParaRPr>
          </a:p>
          <a:p>
            <a:pPr marL="457200" lvl="2" eaLnBrk="1" hangingPunct="1"/>
            <a:r>
              <a:rPr lang="en-US" sz="1050" dirty="0" smtClean="0">
                <a:ea typeface="ＭＳ Ｐゴシック" pitchFamily="-107" charset="-128"/>
                <a:cs typeface="ＭＳ Ｐゴシック" pitchFamily="-107" charset="-128"/>
              </a:rPr>
              <a:t>Thermal features can be monitored by</a:t>
            </a:r>
            <a:r>
              <a:rPr lang="en-US" sz="1050" baseline="0" dirty="0" smtClean="0">
                <a:ea typeface="ＭＳ Ｐゴシック" pitchFamily="-107" charset="-128"/>
                <a:cs typeface="ＭＳ Ｐゴシック" pitchFamily="-107" charset="-128"/>
              </a:rPr>
              <a:t> </a:t>
            </a:r>
            <a:r>
              <a:rPr lang="en-US" sz="1050" dirty="0" smtClean="0"/>
              <a:t>aerial observations at night, photographs of </a:t>
            </a:r>
            <a:r>
              <a:rPr lang="en-US" sz="1050" baseline="0" dirty="0" smtClean="0"/>
              <a:t>geological</a:t>
            </a:r>
            <a:r>
              <a:rPr lang="en-US" sz="1050" dirty="0" smtClean="0"/>
              <a:t> features in infrared wavelengths of light (Forward Looking Infrared or “FLIR”), and direct temperature measurements.</a:t>
            </a:r>
            <a:r>
              <a:rPr lang="en-US" sz="1050" baseline="0" dirty="0" smtClean="0"/>
              <a:t>  This pair of images shows a volcanic dome growing on Mount St. Helens in April 2007.  The images are of the same features, the bigger one with visible light and the smaller one capturing the scene in infrared wavelengths.  </a:t>
            </a:r>
            <a:endParaRPr lang="en-US" sz="1050" dirty="0" smtClean="0"/>
          </a:p>
          <a:p>
            <a:pPr marL="457200" lvl="2"/>
            <a:endParaRPr lang="en-US" sz="1050" dirty="0" smtClean="0"/>
          </a:p>
          <a:p>
            <a:pPr marL="457200" marR="0" lvl="2" indent="0" algn="l" defTabSz="914400" rtl="0" eaLnBrk="0" fontAlgn="base" latinLnBrk="0" hangingPunct="0">
              <a:spcBef>
                <a:spcPct val="30000"/>
              </a:spcBef>
              <a:spcAft>
                <a:spcPct val="0"/>
              </a:spcAft>
              <a:buClrTx/>
              <a:buSzTx/>
              <a:buFontTx/>
              <a:buNone/>
              <a:tabLst/>
              <a:defRPr/>
            </a:pPr>
            <a:r>
              <a:rPr lang="en-US" sz="1050" dirty="0" smtClean="0"/>
              <a:t>Image from USGS </a:t>
            </a:r>
            <a:r>
              <a:rPr lang="en-US" sz="1050" u="none" dirty="0" smtClean="0"/>
              <a:t>Mount St. Helens, Washington Forward Looking Infrared.  2007.</a:t>
            </a:r>
            <a:r>
              <a:rPr lang="en-US" sz="1050" u="none" baseline="0" dirty="0" smtClean="0"/>
              <a:t>  http://vulcan.wr.usgs.gov/Imgs/Jpg/MSH/MSH07/MSH07_top_new_growth_from_SW_04-20-07_FLIR_med.jpg  Retrieved 13 December 2011.</a:t>
            </a:r>
            <a:endParaRPr lang="en-US" sz="1050" u="none" dirty="0"/>
          </a:p>
        </p:txBody>
      </p:sp>
      <p:sp>
        <p:nvSpPr>
          <p:cNvPr id="4" name="Slide Number Placeholder 3"/>
          <p:cNvSpPr>
            <a:spLocks noGrp="1"/>
          </p:cNvSpPr>
          <p:nvPr>
            <p:ph type="sldNum" sz="quarter" idx="10"/>
          </p:nvPr>
        </p:nvSpPr>
        <p:spPr/>
        <p:txBody>
          <a:bodyPr/>
          <a:lstStyle/>
          <a:p>
            <a:pPr>
              <a:defRPr/>
            </a:pPr>
            <a:fld id="{708769C6-A2F5-E046-92B5-8CA2E5520FEC}"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63188928-23A0-7446-B183-DAF4DEF14049}" type="slidenum">
              <a:rPr lang="en-US">
                <a:latin typeface="Arial" pitchFamily="-107" charset="0"/>
                <a:ea typeface="ＭＳ Ｐゴシック" pitchFamily="-107" charset="-128"/>
                <a:cs typeface="ＭＳ Ｐゴシック" pitchFamily="-107" charset="-128"/>
              </a:rPr>
              <a:pPr/>
              <a:t>17</a:t>
            </a:fld>
            <a:endParaRPr lang="en-US">
              <a:latin typeface="Arial" pitchFamily="-107" charset="0"/>
              <a:ea typeface="ＭＳ Ｐゴシック" pitchFamily="-107" charset="-128"/>
              <a:cs typeface="ＭＳ Ｐゴシック" pitchFamily="-107" charset="-128"/>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685800" y="4572000"/>
            <a:ext cx="5486400" cy="5757478"/>
          </a:xfrm>
          <a:noFill/>
          <a:ln/>
        </p:spPr>
        <p:txBody>
          <a:bodyPr/>
          <a:lstStyle/>
          <a:p>
            <a:pPr eaLnBrk="1" hangingPunct="1">
              <a:buFont typeface="Arial"/>
              <a:buNone/>
            </a:pPr>
            <a:endParaRPr lang="en-US" dirty="0" smtClean="0">
              <a:latin typeface="Arial" pitchFamily="-107" charset="0"/>
              <a:ea typeface="ＭＳ Ｐゴシック" pitchFamily="-107" charset="-128"/>
              <a:cs typeface="ＭＳ Ｐゴシック" pitchFamily="-107" charset="-128"/>
            </a:endParaRPr>
          </a:p>
          <a:p>
            <a:pPr lvl="1" eaLnBrk="1" hangingPunct="1">
              <a:spcBef>
                <a:spcPts val="0"/>
              </a:spcBef>
              <a:buFont typeface="Arial" pitchFamily="-108" charset="0"/>
              <a:buNone/>
              <a:defRPr/>
            </a:pPr>
            <a:r>
              <a:rPr lang="en-US" sz="1050" dirty="0" smtClean="0">
                <a:latin typeface="Arial"/>
                <a:cs typeface="Arial"/>
              </a:rPr>
              <a:t>Moving magma and volcanic fluids can cause earthquakes.  Earthquake activity increases before an eruption because liquid magma, hot fluids, and gases are less dense than the surrounding rocks and they force their way through the crust to reach Earth’s surface.</a:t>
            </a:r>
            <a:r>
              <a:rPr lang="en-US" sz="1050" baseline="0" dirty="0" smtClean="0">
                <a:latin typeface="Arial"/>
                <a:cs typeface="Arial"/>
              </a:rPr>
              <a:t>  </a:t>
            </a:r>
            <a:r>
              <a:rPr lang="en-US" sz="1050" dirty="0" smtClean="0">
                <a:latin typeface="Arial"/>
                <a:cs typeface="Arial"/>
              </a:rPr>
              <a:t>Most volcanic earthquakes:</a:t>
            </a:r>
          </a:p>
          <a:p>
            <a:pPr marL="1138238" lvl="2" indent="-223838">
              <a:spcBef>
                <a:spcPts val="0"/>
              </a:spcBef>
              <a:buFontTx/>
              <a:buChar char="•"/>
              <a:defRPr/>
            </a:pPr>
            <a:r>
              <a:rPr lang="en-US" sz="1050" dirty="0" smtClean="0">
                <a:latin typeface="Arial"/>
                <a:cs typeface="Arial"/>
              </a:rPr>
              <a:t>have a magnitude &lt;3;</a:t>
            </a:r>
          </a:p>
          <a:p>
            <a:pPr marL="1138238" lvl="2" indent="-223838">
              <a:spcBef>
                <a:spcPts val="0"/>
              </a:spcBef>
              <a:buFontTx/>
              <a:buChar char="•"/>
              <a:defRPr/>
            </a:pPr>
            <a:r>
              <a:rPr lang="en-US" sz="1050" dirty="0" smtClean="0">
                <a:latin typeface="Arial"/>
                <a:cs typeface="Arial"/>
              </a:rPr>
              <a:t>Occur</a:t>
            </a:r>
            <a:r>
              <a:rPr lang="en-US" sz="1050" baseline="0" dirty="0" smtClean="0">
                <a:latin typeface="Arial"/>
                <a:cs typeface="Arial"/>
              </a:rPr>
              <a:t> sh</a:t>
            </a:r>
            <a:r>
              <a:rPr lang="en-US" sz="1050" dirty="0" smtClean="0">
                <a:latin typeface="Arial"/>
                <a:cs typeface="Arial"/>
              </a:rPr>
              <a:t>allower than 10 km; and </a:t>
            </a:r>
          </a:p>
          <a:p>
            <a:pPr marL="1138238" lvl="2" indent="-223838">
              <a:spcBef>
                <a:spcPts val="0"/>
              </a:spcBef>
              <a:buFontTx/>
              <a:buChar char="•"/>
              <a:defRPr/>
            </a:pPr>
            <a:r>
              <a:rPr lang="en-US" sz="1050" dirty="0" smtClean="0">
                <a:latin typeface="Arial"/>
                <a:cs typeface="Arial"/>
              </a:rPr>
              <a:t>occur in swarms (lots of earthquakes, close together).</a:t>
            </a:r>
          </a:p>
          <a:p>
            <a:pPr lvl="1" eaLnBrk="1" hangingPunct="1">
              <a:spcBef>
                <a:spcPts val="0"/>
              </a:spcBef>
            </a:pPr>
            <a:endParaRPr lang="en-US" sz="1050" dirty="0" smtClean="0">
              <a:latin typeface="Arial"/>
              <a:ea typeface="ＭＳ Ｐゴシック" pitchFamily="-107" charset="-128"/>
              <a:cs typeface="Arial"/>
            </a:endParaRPr>
          </a:p>
          <a:p>
            <a:pPr marL="457200" marR="0" lvl="1" indent="0" algn="l" defTabSz="914400" rtl="0" eaLnBrk="1" fontAlgn="base" latinLnBrk="0" hangingPunct="1">
              <a:spcBef>
                <a:spcPts val="0"/>
              </a:spcBef>
              <a:spcAft>
                <a:spcPct val="0"/>
              </a:spcAft>
              <a:buClrTx/>
              <a:buSzTx/>
              <a:buFontTx/>
              <a:buNone/>
              <a:tabLst/>
              <a:defRPr/>
            </a:pPr>
            <a:r>
              <a:rPr lang="en-US" sz="1050" dirty="0" smtClean="0">
                <a:latin typeface="Arial"/>
                <a:cs typeface="Arial"/>
              </a:rPr>
              <a:t>Image from USGS Volcano Hazards Program: “Monitoring Volcano Seismicity.”  http://</a:t>
            </a:r>
            <a:r>
              <a:rPr lang="en-US" sz="1050" dirty="0" err="1" smtClean="0">
                <a:latin typeface="Arial"/>
                <a:cs typeface="Arial"/>
              </a:rPr>
              <a:t>volcanoes.usgs.gov/activity/methods/seismic/index.php</a:t>
            </a:r>
            <a:r>
              <a:rPr lang="en-US" sz="1050" dirty="0" smtClean="0">
                <a:latin typeface="Arial"/>
                <a:cs typeface="Arial"/>
              </a:rPr>
              <a:t>  Retrieved</a:t>
            </a:r>
            <a:r>
              <a:rPr lang="en-US" sz="1050" baseline="0" dirty="0" smtClean="0">
                <a:latin typeface="Arial"/>
                <a:cs typeface="Arial"/>
              </a:rPr>
              <a:t> 14 December 2011.</a:t>
            </a:r>
            <a:endParaRPr lang="en-US" sz="1050" dirty="0" smtClean="0">
              <a:latin typeface="Arial"/>
              <a:cs typeface="Arial"/>
            </a:endParaRPr>
          </a:p>
          <a:p>
            <a:pPr eaLnBrk="1" hangingPunct="1"/>
            <a:endParaRPr lang="en-US" dirty="0">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6600" y="4313622"/>
            <a:ext cx="5892800" cy="5757478"/>
          </a:xfrm>
        </p:spPr>
        <p:txBody>
          <a:bodyPr>
            <a:noAutofit/>
          </a:bodyPr>
          <a:lstStyle/>
          <a:p>
            <a:pPr marL="457200" lvl="2" eaLnBrk="1" hangingPunct="1">
              <a:lnSpc>
                <a:spcPct val="110000"/>
              </a:lnSpc>
              <a:spcBef>
                <a:spcPts val="1200"/>
              </a:spcBef>
            </a:pPr>
            <a:r>
              <a:rPr lang="en-US" sz="1000" dirty="0" smtClean="0">
                <a:latin typeface="Arial"/>
                <a:ea typeface="ＭＳ Ｐゴシック" pitchFamily="-107" charset="-128"/>
                <a:cs typeface="Arial"/>
              </a:rPr>
              <a:t>Seismometers detect ground</a:t>
            </a:r>
            <a:r>
              <a:rPr lang="en-US" sz="1000" baseline="0" dirty="0" smtClean="0">
                <a:latin typeface="Arial"/>
                <a:ea typeface="ＭＳ Ｐゴシック" pitchFamily="-107" charset="-128"/>
                <a:cs typeface="Arial"/>
              </a:rPr>
              <a:t> vibrations from geological causes like earthquakes or rock falls, as well as from man-made causes such as heavy trucks driving nearby, explosions, and exploration for oil and gas.   </a:t>
            </a:r>
            <a:r>
              <a:rPr lang="en-US" sz="1000" dirty="0" smtClean="0">
                <a:latin typeface="Arial"/>
                <a:ea typeface="ＭＳ Ｐゴシック" pitchFamily="-107" charset="-128"/>
                <a:cs typeface="Arial"/>
              </a:rPr>
              <a:t>Different sources of vibrations cause different patterns on a seismometer.</a:t>
            </a:r>
          </a:p>
          <a:p>
            <a:pPr marL="457200" lvl="2" eaLnBrk="1" hangingPunct="1">
              <a:lnSpc>
                <a:spcPct val="110000"/>
              </a:lnSpc>
              <a:spcBef>
                <a:spcPts val="1200"/>
              </a:spcBef>
            </a:pPr>
            <a:r>
              <a:rPr lang="en-US" sz="1000" dirty="0" smtClean="0">
                <a:latin typeface="Arial"/>
                <a:ea typeface="ＭＳ Ｐゴシック" pitchFamily="-107" charset="-128"/>
                <a:cs typeface="Arial"/>
              </a:rPr>
              <a:t>Scientists can detect magma on the move by looking for the pattern of magmatic earthquakes called </a:t>
            </a:r>
            <a:r>
              <a:rPr lang="en-US" sz="1000" baseline="0" dirty="0" smtClean="0">
                <a:latin typeface="Arial"/>
                <a:ea typeface="ＭＳ Ｐゴシック" pitchFamily="-107" charset="-128"/>
                <a:cs typeface="Arial"/>
              </a:rPr>
              <a:t> “harmonic tremors” or “</a:t>
            </a:r>
            <a:r>
              <a:rPr lang="en-US" sz="1000" dirty="0" smtClean="0">
                <a:latin typeface="Arial"/>
                <a:ea typeface="ＭＳ Ｐゴシック" pitchFamily="-107" charset="-128"/>
                <a:cs typeface="Arial"/>
              </a:rPr>
              <a:t>volcanic tremors”. </a:t>
            </a:r>
            <a:r>
              <a:rPr lang="en-US" sz="1000" baseline="0" dirty="0" smtClean="0">
                <a:latin typeface="Arial"/>
                <a:ea typeface="ＭＳ Ｐゴシック" pitchFamily="-107" charset="-128"/>
                <a:cs typeface="Arial"/>
              </a:rPr>
              <a:t> By clicking on the record of the harmonic tremor on the </a:t>
            </a:r>
            <a:r>
              <a:rPr lang="en-US" sz="1000" baseline="0" dirty="0" err="1" smtClean="0">
                <a:latin typeface="Arial"/>
                <a:ea typeface="ＭＳ Ｐゴシック" pitchFamily="-107" charset="-128"/>
                <a:cs typeface="Arial"/>
              </a:rPr>
              <a:t>lefthand</a:t>
            </a:r>
            <a:r>
              <a:rPr lang="en-US" sz="1000" baseline="0" dirty="0" smtClean="0">
                <a:latin typeface="Arial"/>
                <a:ea typeface="ＭＳ Ｐゴシック" pitchFamily="-107" charset="-128"/>
                <a:cs typeface="Arial"/>
              </a:rPr>
              <a:t> picture, you can see the record of one that occurred April 2, 1980 on Mount St. Helens.</a:t>
            </a:r>
            <a:endParaRPr lang="en-US" sz="1000" dirty="0" smtClean="0">
              <a:latin typeface="Arial"/>
              <a:ea typeface="ＭＳ Ｐゴシック" pitchFamily="-107" charset="-128"/>
              <a:cs typeface="Arial"/>
            </a:endParaRPr>
          </a:p>
          <a:p>
            <a:pPr marL="457200" marR="0" lvl="2" indent="0" algn="l" defTabSz="914400" rtl="0" eaLnBrk="0" fontAlgn="base" latinLnBrk="0" hangingPunct="0">
              <a:lnSpc>
                <a:spcPct val="110000"/>
              </a:lnSpc>
              <a:spcBef>
                <a:spcPct val="30000"/>
              </a:spcBef>
              <a:spcAft>
                <a:spcPct val="0"/>
              </a:spcAft>
              <a:buClrTx/>
              <a:buSzTx/>
              <a:buFontTx/>
              <a:buNone/>
              <a:tabLst/>
              <a:defRPr/>
            </a:pPr>
            <a:r>
              <a:rPr lang="en-US" sz="1000" b="0" dirty="0" smtClean="0">
                <a:latin typeface="Arial"/>
                <a:cs typeface="Arial"/>
              </a:rPr>
              <a:t>The </a:t>
            </a:r>
            <a:r>
              <a:rPr lang="en-US" sz="1000" b="0" dirty="0" err="1" smtClean="0">
                <a:latin typeface="Arial"/>
                <a:cs typeface="Arial"/>
              </a:rPr>
              <a:t>righthand</a:t>
            </a:r>
            <a:r>
              <a:rPr lang="en-US" sz="1000" b="0" baseline="0" dirty="0" smtClean="0">
                <a:latin typeface="Arial"/>
                <a:cs typeface="Arial"/>
              </a:rPr>
              <a:t> image shows a seismometer (the instrument) recording a seismogram (the record) during an eruption of </a:t>
            </a:r>
            <a:r>
              <a:rPr lang="en-US" sz="1000" b="0" dirty="0" smtClean="0">
                <a:latin typeface="Arial"/>
                <a:cs typeface="Arial"/>
              </a:rPr>
              <a:t>Mount Pinatubo, Philippines.  The </a:t>
            </a:r>
            <a:r>
              <a:rPr lang="en-US" sz="1000" b="0" dirty="0" err="1" smtClean="0">
                <a:latin typeface="Arial"/>
                <a:cs typeface="Arial"/>
              </a:rPr>
              <a:t>lefthand</a:t>
            </a:r>
            <a:r>
              <a:rPr lang="en-US" sz="1000" b="0" dirty="0" smtClean="0">
                <a:latin typeface="Arial"/>
                <a:cs typeface="Arial"/>
              </a:rPr>
              <a:t> image shows seismograms from a variety</a:t>
            </a:r>
            <a:r>
              <a:rPr lang="en-US" sz="1000" b="0" baseline="0" dirty="0" smtClean="0">
                <a:latin typeface="Arial"/>
                <a:cs typeface="Arial"/>
              </a:rPr>
              <a:t> of geological causes.  The bottom one is a</a:t>
            </a:r>
            <a:r>
              <a:rPr lang="en-US" sz="1000" b="0" dirty="0" smtClean="0">
                <a:latin typeface="Arial"/>
                <a:cs typeface="Arial"/>
              </a:rPr>
              <a:t> harmonic tremor</a:t>
            </a:r>
            <a:r>
              <a:rPr lang="en-US" sz="1000" b="0" baseline="0" dirty="0" smtClean="0">
                <a:latin typeface="Arial"/>
                <a:cs typeface="Arial"/>
              </a:rPr>
              <a:t> .</a:t>
            </a:r>
            <a:endParaRPr lang="en-US" sz="1000" b="0" dirty="0" smtClean="0">
              <a:latin typeface="Arial"/>
              <a:cs typeface="Arial"/>
            </a:endParaRPr>
          </a:p>
          <a:p>
            <a:pPr marL="457200" marR="0" lvl="2" indent="0" algn="l" defTabSz="914400" rtl="0" eaLnBrk="0" fontAlgn="base" latinLnBrk="0" hangingPunct="0">
              <a:lnSpc>
                <a:spcPct val="110000"/>
              </a:lnSpc>
              <a:spcBef>
                <a:spcPct val="30000"/>
              </a:spcBef>
              <a:spcAft>
                <a:spcPct val="0"/>
              </a:spcAft>
              <a:buClrTx/>
              <a:buSzTx/>
              <a:buFontTx/>
              <a:buNone/>
              <a:tabLst/>
              <a:defRPr/>
            </a:pPr>
            <a:r>
              <a:rPr lang="en-US" sz="1000" dirty="0" smtClean="0">
                <a:latin typeface="Arial"/>
                <a:cs typeface="Arial"/>
              </a:rPr>
              <a:t>Image from USGS Volcano Hazards Program: “Monitoring Volcano Seismicity.” </a:t>
            </a:r>
            <a:r>
              <a:rPr lang="en-US" sz="1000" dirty="0" err="1" smtClean="0">
                <a:latin typeface="Arial"/>
                <a:cs typeface="Arial"/>
              </a:rPr>
              <a:t>http://volcanoes.usgs.gov/activity/methods/seismic/signatures.php.</a:t>
            </a:r>
            <a:r>
              <a:rPr lang="en-US" sz="1000" dirty="0" smtClean="0">
                <a:latin typeface="Arial"/>
                <a:cs typeface="Arial"/>
              </a:rPr>
              <a:t>  </a:t>
            </a:r>
            <a:r>
              <a:rPr lang="en-US" sz="1000" i="0" dirty="0" smtClean="0">
                <a:latin typeface="Arial"/>
                <a:cs typeface="Arial"/>
              </a:rPr>
              <a:t>Seismograms from Brantley and </a:t>
            </a:r>
            <a:r>
              <a:rPr lang="en-US" sz="1000" i="0" dirty="0" err="1" smtClean="0">
                <a:latin typeface="Arial"/>
                <a:cs typeface="Arial"/>
              </a:rPr>
              <a:t>Topinka</a:t>
            </a:r>
            <a:r>
              <a:rPr lang="en-US" sz="1000" i="0" dirty="0" smtClean="0">
                <a:latin typeface="Arial"/>
                <a:cs typeface="Arial"/>
              </a:rPr>
              <a:t>, 1984, “Volcanic Studies at the David A. Johnston Cascade Volcano Observatory”.  Earthquake Information Bulletin, March-April 1984, v.16, n.2  http://vulcan.wr.usgs.gov/Volcanoes/MSH/Publications/EIB84/EIB84.html  Retrieved 13 December 2011.</a:t>
            </a:r>
          </a:p>
          <a:p>
            <a:pPr marL="457200" marR="0" lvl="2" indent="0" algn="l" defTabSz="914400" rtl="0" eaLnBrk="0" fontAlgn="base" latinLnBrk="0" hangingPunct="0">
              <a:lnSpc>
                <a:spcPct val="110000"/>
              </a:lnSpc>
              <a:spcBef>
                <a:spcPct val="30000"/>
              </a:spcBef>
              <a:spcAft>
                <a:spcPct val="0"/>
              </a:spcAft>
              <a:buClrTx/>
              <a:buSzTx/>
              <a:buFontTx/>
              <a:buNone/>
              <a:tabLst/>
              <a:defRPr/>
            </a:pPr>
            <a:r>
              <a:rPr lang="en-US" sz="1000" i="0" dirty="0" smtClean="0">
                <a:latin typeface="Arial"/>
                <a:cs typeface="Arial"/>
              </a:rPr>
              <a:t>Image of seismometer from Tyson, P.  2000.  NOVA Online</a:t>
            </a:r>
            <a:r>
              <a:rPr lang="en-US" sz="1000" i="0" baseline="0" dirty="0" smtClean="0">
                <a:latin typeface="Arial"/>
                <a:cs typeface="Arial"/>
              </a:rPr>
              <a:t> “Can We Predict Eruptions?” </a:t>
            </a:r>
            <a:r>
              <a:rPr lang="en-US" sz="1000" i="0" dirty="0" smtClean="0">
                <a:latin typeface="Arial"/>
                <a:cs typeface="Arial"/>
              </a:rPr>
              <a:t> http://www.pbs.org/wgbh/nova/vesuvius/images/predict23.jpeg  Retrieved 14</a:t>
            </a:r>
            <a:r>
              <a:rPr lang="en-US" sz="1000" i="0" baseline="0" dirty="0" smtClean="0">
                <a:latin typeface="Arial"/>
                <a:cs typeface="Arial"/>
              </a:rPr>
              <a:t> December 2011.</a:t>
            </a:r>
            <a:endParaRPr lang="en-US" sz="1000" i="0" dirty="0" smtClean="0">
              <a:latin typeface="Arial"/>
              <a:cs typeface="Arial"/>
            </a:endParaRPr>
          </a:p>
          <a:p>
            <a:pPr marL="457200" marR="0" lvl="2" indent="0" algn="l" defTabSz="914400" rtl="0" eaLnBrk="0" fontAlgn="base" latinLnBrk="0" hangingPunct="0">
              <a:lnSpc>
                <a:spcPct val="110000"/>
              </a:lnSpc>
              <a:spcBef>
                <a:spcPct val="30000"/>
              </a:spcBef>
              <a:spcAft>
                <a:spcPct val="0"/>
              </a:spcAft>
              <a:buClrTx/>
              <a:buSzTx/>
              <a:buFontTx/>
              <a:buNone/>
              <a:tabLst/>
              <a:defRPr/>
            </a:pPr>
            <a:r>
              <a:rPr lang="en-US" sz="1000" i="0" kern="1200" dirty="0" smtClean="0">
                <a:solidFill>
                  <a:schemeClr val="tx1"/>
                </a:solidFill>
                <a:latin typeface="Arial"/>
                <a:ea typeface="ＭＳ Ｐゴシック" pitchFamily="-112" charset="-128"/>
                <a:cs typeface="Arial"/>
              </a:rPr>
              <a:t>Linked seismogram from USGS Cascade Volcano Observatory Photo Archives:  Mount St. Helens, Washington:  Volcano and Hydrologic Monitoring Images, 1980-2004.</a:t>
            </a:r>
            <a:r>
              <a:rPr lang="en-US" sz="1000" i="0" kern="1200" baseline="0" dirty="0" smtClean="0">
                <a:solidFill>
                  <a:schemeClr val="tx1"/>
                </a:solidFill>
                <a:latin typeface="Arial"/>
                <a:ea typeface="ＭＳ Ｐゴシック" pitchFamily="-112" charset="-128"/>
                <a:cs typeface="Arial"/>
              </a:rPr>
              <a:t>  </a:t>
            </a:r>
            <a:r>
              <a:rPr lang="en-US" sz="1000" i="0" dirty="0" smtClean="0">
                <a:latin typeface="Arial"/>
                <a:cs typeface="Arial"/>
              </a:rPr>
              <a:t>http://vulcan.wr.usgs.gov/Imgs/Jpg/MSH/Seismicity/MSH80_seismogram_RAN_harmonic_tremor_04-02-80_med.jpg  Retrieved 2 January 2012.</a:t>
            </a:r>
            <a:endParaRPr lang="en-US" sz="1000" i="0" dirty="0">
              <a:latin typeface="Arial"/>
              <a:cs typeface="Arial"/>
            </a:endParaRPr>
          </a:p>
        </p:txBody>
      </p:sp>
      <p:sp>
        <p:nvSpPr>
          <p:cNvPr id="4" name="Slide Number Placeholder 3"/>
          <p:cNvSpPr>
            <a:spLocks noGrp="1"/>
          </p:cNvSpPr>
          <p:nvPr>
            <p:ph type="sldNum" sz="quarter" idx="10"/>
          </p:nvPr>
        </p:nvSpPr>
        <p:spPr/>
        <p:txBody>
          <a:bodyPr/>
          <a:lstStyle/>
          <a:p>
            <a:pPr>
              <a:defRPr/>
            </a:pPr>
            <a:fld id="{708769C6-A2F5-E046-92B5-8CA2E5520FEC}" type="slidenum">
              <a:rPr lang="en-US" sz="1050" smtClean="0"/>
              <a:pPr>
                <a:defRPr/>
              </a:pPr>
              <a:t>18</a:t>
            </a:fld>
            <a:endParaRPr lang="en-US" sz="105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32722"/>
            <a:ext cx="5486400" cy="5757478"/>
          </a:xfrm>
        </p:spPr>
        <p:txBody>
          <a:bodyPr>
            <a:normAutofit/>
          </a:bodyPr>
          <a:lstStyle/>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dirty="0" smtClean="0">
                <a:solidFill>
                  <a:srgbClr val="FF0000"/>
                </a:solidFill>
                <a:ea typeface="ＭＳ Ｐゴシック" pitchFamily="-107" charset="-128"/>
                <a:cs typeface="ＭＳ Ｐゴシック" pitchFamily="-107" charset="-128"/>
              </a:rPr>
              <a:t>Scientists can tell where Mt. St. Helens’ magma source is by looking at its pattern of earthquakes.</a:t>
            </a:r>
            <a:r>
              <a:rPr lang="en-US" sz="1050" baseline="0" dirty="0" smtClean="0">
                <a:solidFill>
                  <a:srgbClr val="FF0000"/>
                </a:solidFill>
                <a:ea typeface="ＭＳ Ｐゴシック" pitchFamily="-107" charset="-128"/>
                <a:cs typeface="ＭＳ Ｐゴシック" pitchFamily="-107" charset="-128"/>
              </a:rPr>
              <a:t> </a:t>
            </a:r>
            <a:r>
              <a:rPr lang="en-US" sz="1050" dirty="0" smtClean="0">
                <a:solidFill>
                  <a:srgbClr val="FF0000"/>
                </a:solidFill>
                <a:ea typeface="ＭＳ Ｐゴシック" pitchFamily="-107" charset="-128"/>
                <a:cs typeface="ＭＳ Ｐゴシック" pitchFamily="-107" charset="-128"/>
              </a:rPr>
              <a:t> Each dot represents the focus</a:t>
            </a:r>
            <a:r>
              <a:rPr lang="en-US" sz="1050" baseline="0" dirty="0" smtClean="0">
                <a:solidFill>
                  <a:srgbClr val="FF0000"/>
                </a:solidFill>
                <a:ea typeface="ＭＳ Ｐゴシック" pitchFamily="-107" charset="-128"/>
                <a:cs typeface="ＭＳ Ｐゴシック" pitchFamily="-107" charset="-128"/>
              </a:rPr>
              <a:t> of an earthquake—where it originated.  </a:t>
            </a:r>
            <a:r>
              <a:rPr lang="en-US" sz="1050" dirty="0" smtClean="0">
                <a:solidFill>
                  <a:srgbClr val="FF0000"/>
                </a:solidFill>
                <a:ea typeface="ＭＳ Ｐゴシック" pitchFamily="-107" charset="-128"/>
                <a:cs typeface="ＭＳ Ｐゴシック" pitchFamily="-107" charset="-128"/>
              </a:rPr>
              <a:t> Where they are clustered, we assume there is a body of magma.  Different colored dots represent XXXXXX.  The vertical</a:t>
            </a:r>
            <a:r>
              <a:rPr lang="en-US" sz="1050" baseline="0" dirty="0" smtClean="0">
                <a:solidFill>
                  <a:srgbClr val="FF0000"/>
                </a:solidFill>
                <a:ea typeface="ＭＳ Ｐゴシック" pitchFamily="-107" charset="-128"/>
                <a:cs typeface="ＭＳ Ｐゴシック" pitchFamily="-107" charset="-128"/>
              </a:rPr>
              <a:t> scale in this image is the same as the horizontal scale.</a:t>
            </a:r>
            <a:endParaRPr lang="en-US" sz="1050" dirty="0" smtClean="0">
              <a:solidFill>
                <a:srgbClr val="FF0000"/>
              </a:solidFill>
              <a:ea typeface="ＭＳ Ｐゴシック" pitchFamily="-107" charset="-128"/>
              <a:cs typeface="ＭＳ Ｐゴシック" pitchFamily="-107" charset="-128"/>
            </a:endParaRPr>
          </a:p>
          <a:p>
            <a:endParaRPr lang="en-US" dirty="0"/>
          </a:p>
        </p:txBody>
      </p:sp>
      <p:sp>
        <p:nvSpPr>
          <p:cNvPr id="4" name="Slide Number Placeholder 3"/>
          <p:cNvSpPr>
            <a:spLocks noGrp="1"/>
          </p:cNvSpPr>
          <p:nvPr>
            <p:ph type="sldNum" sz="quarter" idx="10"/>
          </p:nvPr>
        </p:nvSpPr>
        <p:spPr/>
        <p:txBody>
          <a:bodyPr/>
          <a:lstStyle/>
          <a:p>
            <a:pPr>
              <a:defRPr/>
            </a:pPr>
            <a:fld id="{708769C6-A2F5-E046-92B5-8CA2E5520FEC}"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xfrm>
            <a:off x="685800" y="4572000"/>
            <a:ext cx="5486400" cy="5757478"/>
          </a:xfrm>
          <a:noFill/>
          <a:ln/>
        </p:spPr>
        <p:txBody>
          <a:bodyPr/>
          <a:lstStyle/>
          <a:p>
            <a:pPr lvl="1"/>
            <a:r>
              <a:rPr lang="en-US" sz="1050" dirty="0" smtClean="0">
                <a:latin typeface="Arial"/>
                <a:ea typeface="ＭＳ Ｐゴシック" pitchFamily="-107" charset="-128"/>
                <a:cs typeface="Arial"/>
              </a:rPr>
              <a:t>This slide organizes</a:t>
            </a:r>
            <a:r>
              <a:rPr lang="en-US" sz="1050" baseline="0" dirty="0" smtClean="0">
                <a:latin typeface="Arial"/>
                <a:ea typeface="ＭＳ Ｐゴシック" pitchFamily="-107" charset="-128"/>
                <a:cs typeface="Arial"/>
              </a:rPr>
              <a:t> the presentation, which uses Mount St. Helens as a well-monitored example of many forms of volcanic activity.  You will see photos of Mount St. Helens and, in some cases, for comparison, photos from Yellowstone National Park.</a:t>
            </a:r>
          </a:p>
          <a:p>
            <a:pPr lvl="1"/>
            <a:endParaRPr lang="en-US" sz="1050" baseline="0" dirty="0" smtClean="0">
              <a:latin typeface="Arial"/>
              <a:ea typeface="ＭＳ Ｐゴシック" pitchFamily="-107" charset="-128"/>
              <a:cs typeface="Arial"/>
            </a:endParaRPr>
          </a:p>
          <a:p>
            <a:pPr lvl="1"/>
            <a:r>
              <a:rPr lang="en-US" sz="1050" baseline="0" dirty="0" smtClean="0">
                <a:latin typeface="Arial"/>
                <a:ea typeface="ＭＳ Ｐゴシック" pitchFamily="-107" charset="-128"/>
                <a:cs typeface="Arial"/>
              </a:rPr>
              <a:t>The picture is of a scientist monitoring gases given off by Mount St. Helens 6 July 2011.  He is taking photographs using ultraviolet light (instead of visible light) to detect sulfur dioxide (SO</a:t>
            </a:r>
            <a:r>
              <a:rPr lang="en-US" sz="1050" baseline="-25000" dirty="0" smtClean="0">
                <a:latin typeface="Arial"/>
                <a:ea typeface="ＭＳ Ｐゴシック" pitchFamily="-107" charset="-128"/>
                <a:cs typeface="Arial"/>
              </a:rPr>
              <a:t>2</a:t>
            </a:r>
            <a:r>
              <a:rPr lang="en-US" sz="1050" baseline="0" dirty="0" smtClean="0">
                <a:latin typeface="Arial"/>
                <a:ea typeface="ＭＳ Ｐゴシック" pitchFamily="-107" charset="-128"/>
                <a:cs typeface="Arial"/>
              </a:rPr>
              <a:t>), which absorbs ultraviolet light.  The presence of</a:t>
            </a:r>
            <a:r>
              <a:rPr lang="en-US" sz="1050" dirty="0" smtClean="0">
                <a:latin typeface="Arial"/>
                <a:ea typeface="ＭＳ Ｐゴシック" pitchFamily="-107" charset="-128"/>
                <a:cs typeface="Arial"/>
              </a:rPr>
              <a:t> SO</a:t>
            </a:r>
            <a:r>
              <a:rPr lang="en-US" sz="1050" baseline="-25000" dirty="0" smtClean="0">
                <a:latin typeface="Arial"/>
                <a:ea typeface="ＭＳ Ｐゴシック" pitchFamily="-107" charset="-128"/>
                <a:cs typeface="Arial"/>
              </a:rPr>
              <a:t>2 </a:t>
            </a:r>
            <a:r>
              <a:rPr lang="en-US" sz="1050" baseline="0" dirty="0" smtClean="0">
                <a:latin typeface="Arial"/>
                <a:ea typeface="ＭＳ Ｐゴシック" pitchFamily="-107" charset="-128"/>
                <a:cs typeface="Arial"/>
              </a:rPr>
              <a:t>is frequently a clue that magma is actively rising.  </a:t>
            </a:r>
          </a:p>
          <a:p>
            <a:pPr lvl="1"/>
            <a:endParaRPr lang="en-US" sz="1050" baseline="0" dirty="0" smtClean="0">
              <a:latin typeface="Arial"/>
              <a:ea typeface="ＭＳ Ｐゴシック" pitchFamily="-107" charset="-128"/>
              <a:cs typeface="Arial"/>
            </a:endParaRPr>
          </a:p>
          <a:p>
            <a:pPr lvl="1"/>
            <a:r>
              <a:rPr lang="en-US" sz="1050" baseline="0" dirty="0" smtClean="0">
                <a:latin typeface="Arial"/>
                <a:ea typeface="ＭＳ Ｐゴシック" pitchFamily="-107" charset="-128"/>
                <a:cs typeface="Arial"/>
              </a:rPr>
              <a:t>Photo by Werner, C.  2011.  USGS Volcano Hazards Program:  “Postcards from the Field.”  http://</a:t>
            </a:r>
            <a:r>
              <a:rPr lang="en-US" sz="1050" baseline="0" dirty="0" err="1" smtClean="0">
                <a:latin typeface="Arial"/>
                <a:ea typeface="ＭＳ Ｐゴシック" pitchFamily="-107" charset="-128"/>
                <a:cs typeface="Arial"/>
              </a:rPr>
              <a:t>volcanoes.usgs.gov/about/postcards/index.php#MSHgas</a:t>
            </a:r>
            <a:r>
              <a:rPr lang="en-US" sz="1050" baseline="0" dirty="0" smtClean="0">
                <a:latin typeface="Arial"/>
                <a:ea typeface="ＭＳ Ｐゴシック" pitchFamily="-107" charset="-128"/>
                <a:cs typeface="Arial"/>
              </a:rPr>
              <a:t>  Retrieved15 December 2011.</a:t>
            </a:r>
            <a:endParaRPr lang="en-US" sz="1050" dirty="0">
              <a:latin typeface="Arial"/>
              <a:ea typeface="ＭＳ Ｐゴシック" pitchFamily="-107" charset="-128"/>
              <a:cs typeface="Arial"/>
            </a:endParaRPr>
          </a:p>
        </p:txBody>
      </p:sp>
      <p:sp>
        <p:nvSpPr>
          <p:cNvPr id="18436" name="Slide Number Placeholder 3"/>
          <p:cNvSpPr>
            <a:spLocks noGrp="1"/>
          </p:cNvSpPr>
          <p:nvPr>
            <p:ph type="sldNum" sz="quarter" idx="5"/>
          </p:nvPr>
        </p:nvSpPr>
        <p:spPr>
          <a:noFill/>
        </p:spPr>
        <p:txBody>
          <a:bodyPr/>
          <a:lstStyle/>
          <a:p>
            <a:fld id="{D4D96C02-B492-C241-8462-C1ACE5684563}" type="slidenum">
              <a:rPr lang="en-US">
                <a:latin typeface="Arial" pitchFamily="-107" charset="0"/>
                <a:ea typeface="ＭＳ Ｐゴシック" pitchFamily="-107" charset="-128"/>
                <a:cs typeface="ＭＳ Ｐゴシック" pitchFamily="-107" charset="-128"/>
              </a:rPr>
              <a:pPr/>
              <a:t>2</a:t>
            </a:fld>
            <a:endParaRPr lang="en-US">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486400" cy="5757478"/>
          </a:xfrm>
        </p:spPr>
        <p:txBody>
          <a:bodyPr>
            <a:normAutofit/>
          </a:bodyPr>
          <a:lstStyle/>
          <a:p>
            <a:pPr marL="457200" lvl="2" eaLnBrk="1" hangingPunct="1">
              <a:spcBef>
                <a:spcPts val="1200"/>
              </a:spcBef>
            </a:pPr>
            <a:r>
              <a:rPr lang="en-US" sz="1050" dirty="0" smtClean="0">
                <a:ea typeface="ＭＳ Ｐゴシック" pitchFamily="-107" charset="-128"/>
                <a:cs typeface="ＭＳ Ｐゴシック" pitchFamily="-107" charset="-128"/>
              </a:rPr>
              <a:t>In this graph,</a:t>
            </a:r>
            <a:r>
              <a:rPr lang="en-US" sz="1050" baseline="0" dirty="0" smtClean="0">
                <a:ea typeface="ＭＳ Ｐゴシック" pitchFamily="-107" charset="-128"/>
                <a:cs typeface="ＭＳ Ｐゴシック" pitchFamily="-107" charset="-128"/>
              </a:rPr>
              <a:t> the upper jagged line represents the number of earthquakes with a magnitude greater than 3.4.  The bottom line (where the graph is filled in with black) shows earthquakes with a magnitude greater than 4.0.  The short vertical lines show when there were harmonic tremors.  This data was collected at the Newport, OR observatory, 360 km away from the volcano.  </a:t>
            </a:r>
          </a:p>
          <a:p>
            <a:pPr marL="457200" marR="0" lvl="2" indent="0" algn="l" defTabSz="914400" rtl="0" eaLnBrk="1" fontAlgn="base" latinLnBrk="0" hangingPunct="1">
              <a:spcBef>
                <a:spcPts val="1200"/>
              </a:spcBef>
              <a:spcAft>
                <a:spcPct val="0"/>
              </a:spcAft>
              <a:buClrTx/>
              <a:buSzTx/>
              <a:buFontTx/>
              <a:buNone/>
              <a:tabLst/>
              <a:defRPr/>
            </a:pPr>
            <a:endParaRPr lang="en-US" sz="1050" dirty="0" smtClean="0">
              <a:ea typeface="ＭＳ Ｐゴシック" pitchFamily="-107" charset="-128"/>
              <a:cs typeface="ＭＳ Ｐゴシック" pitchFamily="-107" charset="-128"/>
            </a:endParaRPr>
          </a:p>
          <a:p>
            <a:pPr marL="457200" marR="0" lvl="2" indent="0" algn="l" defTabSz="914400" rtl="0" eaLnBrk="1" fontAlgn="base" latinLnBrk="0" hangingPunct="1">
              <a:spcBef>
                <a:spcPts val="1200"/>
              </a:spcBef>
              <a:spcAft>
                <a:spcPct val="0"/>
              </a:spcAft>
              <a:buClrTx/>
              <a:buSzTx/>
              <a:buFontTx/>
              <a:buNone/>
              <a:tabLst/>
              <a:defRPr/>
            </a:pPr>
            <a:r>
              <a:rPr lang="en-US" sz="1050" dirty="0" smtClean="0">
                <a:ea typeface="ＭＳ Ｐゴシック" pitchFamily="-107" charset="-128"/>
                <a:cs typeface="ＭＳ Ｐゴシック" pitchFamily="-107" charset="-128"/>
              </a:rPr>
              <a:t>Between March 1980 and May 1980 an average of ten magnitude 3.5 or greater earthquakes were recorded per day at Mt. St. Helens.  Swarms of hundreds of smaller earthquakes occurred daily.</a:t>
            </a:r>
            <a:r>
              <a:rPr lang="en-US" sz="1050" baseline="0" dirty="0" smtClean="0">
                <a:ea typeface="ＭＳ Ｐゴシック" pitchFamily="-107" charset="-128"/>
                <a:cs typeface="ＭＳ Ｐゴシック" pitchFamily="-107" charset="-128"/>
              </a:rPr>
              <a:t>  </a:t>
            </a:r>
            <a:r>
              <a:rPr lang="en-US" sz="1050" dirty="0" smtClean="0">
                <a:ea typeface="ＭＳ Ｐゴシック" pitchFamily="-107" charset="-128"/>
                <a:cs typeface="ＭＳ Ｐゴシック" pitchFamily="-107" charset="-128"/>
              </a:rPr>
              <a:t>Earthquakes continue to be common at Mt. St. Helens since dome rebuilding began in 2004.</a:t>
            </a:r>
          </a:p>
          <a:p>
            <a:pPr marL="457200" marR="0" lvl="2" indent="0" algn="l" defTabSz="914400" rtl="0" eaLnBrk="0" fontAlgn="base" latinLnBrk="0" hangingPunct="0">
              <a:spcBef>
                <a:spcPct val="30000"/>
              </a:spcBef>
              <a:spcAft>
                <a:spcPct val="0"/>
              </a:spcAft>
              <a:buClrTx/>
              <a:buSzTx/>
              <a:buFontTx/>
              <a:buNone/>
              <a:tabLst/>
              <a:defRPr/>
            </a:pPr>
            <a:endParaRPr lang="en-US" sz="1050" dirty="0" smtClean="0"/>
          </a:p>
          <a:p>
            <a:pPr marL="457200" marR="0" lvl="2" indent="0" algn="l" defTabSz="914400" rtl="0" eaLnBrk="0" fontAlgn="base" latinLnBrk="0" hangingPunct="0">
              <a:spcBef>
                <a:spcPct val="30000"/>
              </a:spcBef>
              <a:spcAft>
                <a:spcPct val="0"/>
              </a:spcAft>
              <a:buClrTx/>
              <a:buSzTx/>
              <a:buFontTx/>
              <a:buNone/>
              <a:tabLst/>
              <a:defRPr/>
            </a:pPr>
            <a:endParaRPr lang="en-US" sz="1050" dirty="0" smtClean="0"/>
          </a:p>
          <a:p>
            <a:pPr marL="457200" marR="0" lvl="2" indent="0" algn="l" defTabSz="914400" rtl="0" eaLnBrk="0" fontAlgn="base" latinLnBrk="0" hangingPunct="0">
              <a:spcBef>
                <a:spcPct val="30000"/>
              </a:spcBef>
              <a:spcAft>
                <a:spcPct val="0"/>
              </a:spcAft>
              <a:buClrTx/>
              <a:buSzTx/>
              <a:buFontTx/>
              <a:buNone/>
              <a:tabLst/>
              <a:defRPr/>
            </a:pPr>
            <a:r>
              <a:rPr lang="en-US" sz="1050" dirty="0" smtClean="0"/>
              <a:t>Image from Smithsonian National Museum of Natural History. (</a:t>
            </a:r>
            <a:r>
              <a:rPr lang="en-US" sz="1050" dirty="0" err="1" smtClean="0"/>
              <a:t>n.d</a:t>
            </a:r>
            <a:r>
              <a:rPr lang="en-US" sz="1050" dirty="0" smtClean="0"/>
              <a:t>.) “</a:t>
            </a:r>
            <a:r>
              <a:rPr lang="en-US" sz="1050" u="none" dirty="0" smtClean="0"/>
              <a:t>Global Volcanism Program: St. Helens Index of Monthly Reports”.   </a:t>
            </a:r>
            <a:r>
              <a:rPr lang="en-US" sz="1050" dirty="0" smtClean="0"/>
              <a:t>http://</a:t>
            </a:r>
            <a:r>
              <a:rPr lang="en-US" sz="1050" dirty="0" err="1" smtClean="0"/>
              <a:t>www.volcano.si.edu/world/volcano.cfm?vnum</a:t>
            </a:r>
            <a:r>
              <a:rPr lang="en-US" sz="1050" dirty="0" smtClean="0"/>
              <a:t>=1201-05-&amp;volpage=var#sean_0509  Retrieved 15 December 2011.</a:t>
            </a:r>
          </a:p>
          <a:p>
            <a:pPr lvl="1"/>
            <a:endParaRPr lang="en-US" dirty="0"/>
          </a:p>
        </p:txBody>
      </p:sp>
      <p:sp>
        <p:nvSpPr>
          <p:cNvPr id="4" name="Slide Number Placeholder 3"/>
          <p:cNvSpPr>
            <a:spLocks noGrp="1"/>
          </p:cNvSpPr>
          <p:nvPr>
            <p:ph type="sldNum" sz="quarter" idx="10"/>
          </p:nvPr>
        </p:nvSpPr>
        <p:spPr/>
        <p:txBody>
          <a:bodyPr/>
          <a:lstStyle/>
          <a:p>
            <a:pPr>
              <a:defRPr/>
            </a:pPr>
            <a:fld id="{708769C6-A2F5-E046-92B5-8CA2E5520FEC}"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1693F1F6-C22E-5D44-9903-6BAC28148F06}" type="slidenum">
              <a:rPr lang="en-US">
                <a:latin typeface="Arial" pitchFamily="-107" charset="0"/>
                <a:ea typeface="ＭＳ Ｐゴシック" pitchFamily="-107" charset="-128"/>
                <a:cs typeface="ＭＳ Ｐゴシック" pitchFamily="-107" charset="-128"/>
              </a:rPr>
              <a:pPr/>
              <a:t>21</a:t>
            </a:fld>
            <a:endParaRPr lang="en-US">
              <a:latin typeface="Arial" pitchFamily="-107" charset="0"/>
              <a:ea typeface="ＭＳ Ｐゴシック" pitchFamily="-107" charset="-128"/>
              <a:cs typeface="ＭＳ Ｐゴシック" pitchFamily="-107" charset="-128"/>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685800" y="4072322"/>
            <a:ext cx="5486400" cy="5757478"/>
          </a:xfrm>
          <a:noFill/>
          <a:ln/>
        </p:spPr>
        <p:txBody>
          <a:bodyPr/>
          <a:lstStyle/>
          <a:p>
            <a:pPr eaLnBrk="1" hangingPunct="1"/>
            <a:endParaRPr lang="en-US" dirty="0" smtClean="0">
              <a:latin typeface="Arial" pitchFamily="-107" charset="0"/>
              <a:ea typeface="ＭＳ Ｐゴシック" pitchFamily="-107" charset="-128"/>
              <a:cs typeface="ＭＳ Ｐゴシック" pitchFamily="-107" charset="-128"/>
            </a:endParaRPr>
          </a:p>
          <a:p>
            <a:pPr lvl="1" eaLnBrk="1" hangingPunct="1">
              <a:lnSpc>
                <a:spcPct val="90000"/>
              </a:lnSpc>
              <a:spcBef>
                <a:spcPts val="1200"/>
              </a:spcBef>
            </a:pPr>
            <a:r>
              <a:rPr lang="en-US" sz="1050" dirty="0" smtClean="0">
                <a:ea typeface="ＭＳ Ｐゴシック" pitchFamily="-107" charset="-128"/>
                <a:cs typeface="ＭＳ Ｐゴシック" pitchFamily="-107" charset="-128"/>
              </a:rPr>
              <a:t>Volcanoes change shape before, during, and after eruptions.</a:t>
            </a:r>
            <a:r>
              <a:rPr lang="en-US" sz="1050" baseline="0" dirty="0" smtClean="0">
                <a:ea typeface="ＭＳ Ｐゴシック" pitchFamily="-107" charset="-128"/>
                <a:cs typeface="ＭＳ Ｐゴシック" pitchFamily="-107" charset="-128"/>
              </a:rPr>
              <a:t>  </a:t>
            </a:r>
            <a:r>
              <a:rPr lang="en-US" sz="1050" dirty="0" smtClean="0">
                <a:ea typeface="ＭＳ Ｐゴシック" pitchFamily="-107" charset="-128"/>
                <a:cs typeface="ＭＳ Ｐゴシック" pitchFamily="-107" charset="-128"/>
              </a:rPr>
              <a:t>They inflate (bulge) and deflate (sink) from trapped and pressurized gases or fluids.  </a:t>
            </a:r>
          </a:p>
          <a:p>
            <a:pPr lvl="1" eaLnBrk="1" hangingPunct="1">
              <a:lnSpc>
                <a:spcPct val="90000"/>
              </a:lnSpc>
              <a:spcBef>
                <a:spcPts val="1200"/>
              </a:spcBef>
            </a:pPr>
            <a:r>
              <a:rPr lang="en-US" sz="1050" dirty="0" smtClean="0">
                <a:ea typeface="ＭＳ Ｐゴシック" pitchFamily="-107" charset="-128"/>
                <a:cs typeface="ＭＳ Ｐゴシック" pitchFamily="-107" charset="-128"/>
              </a:rPr>
              <a:t>Scientists measure changes in the ground</a:t>
            </a:r>
            <a:r>
              <a:rPr lang="en-US" sz="1050" baseline="0" dirty="0" smtClean="0">
                <a:ea typeface="ＭＳ Ｐゴシック" pitchFamily="-107" charset="-128"/>
                <a:cs typeface="ＭＳ Ｐゴシック" pitchFamily="-107" charset="-128"/>
              </a:rPr>
              <a:t> surface as well as monitor </a:t>
            </a:r>
            <a:r>
              <a:rPr lang="en-US" sz="1050" dirty="0" smtClean="0">
                <a:ea typeface="ＭＳ Ｐゴシック" pitchFamily="-107" charset="-128"/>
                <a:cs typeface="ＭＳ Ｐゴシック" pitchFamily="-107" charset="-128"/>
              </a:rPr>
              <a:t>gas emissions</a:t>
            </a:r>
            <a:r>
              <a:rPr lang="en-US" sz="1050" baseline="0" dirty="0" smtClean="0">
                <a:ea typeface="ＭＳ Ｐゴシック" pitchFamily="-107" charset="-128"/>
                <a:cs typeface="ＭＳ Ｐゴシック" pitchFamily="-107" charset="-128"/>
              </a:rPr>
              <a:t> and the patterns of earthquakes.  </a:t>
            </a:r>
            <a:r>
              <a:rPr lang="en-US" sz="1050" dirty="0" smtClean="0">
                <a:ea typeface="ＭＳ Ｐゴシック" pitchFamily="-107" charset="-128"/>
                <a:cs typeface="ＭＳ Ｐゴシック" pitchFamily="-107" charset="-128"/>
              </a:rPr>
              <a:t>Deformation can be a sign that magma</a:t>
            </a:r>
            <a:r>
              <a:rPr lang="en-US" sz="1050" baseline="0" dirty="0" smtClean="0">
                <a:ea typeface="ＭＳ Ｐゴシック" pitchFamily="-107" charset="-128"/>
                <a:cs typeface="ＭＳ Ｐゴシック" pitchFamily="-107" charset="-128"/>
              </a:rPr>
              <a:t> is rising.</a:t>
            </a:r>
          </a:p>
          <a:p>
            <a:pPr lvl="1" eaLnBrk="1" hangingPunct="1">
              <a:lnSpc>
                <a:spcPct val="90000"/>
              </a:lnSpc>
              <a:spcBef>
                <a:spcPts val="1200"/>
              </a:spcBef>
            </a:pPr>
            <a:endParaRPr lang="en-US" sz="1050" baseline="0" dirty="0" smtClean="0">
              <a:ea typeface="ＭＳ Ｐゴシック" pitchFamily="-107" charset="-128"/>
              <a:cs typeface="ＭＳ Ｐゴシック" pitchFamily="-107" charset="-128"/>
            </a:endParaRPr>
          </a:p>
          <a:p>
            <a:pPr lvl="1" eaLnBrk="1" hangingPunct="1">
              <a:lnSpc>
                <a:spcPct val="90000"/>
              </a:lnSpc>
              <a:spcBef>
                <a:spcPts val="1200"/>
              </a:spcBef>
            </a:pPr>
            <a:r>
              <a:rPr lang="en-US" sz="1050" baseline="0" dirty="0" smtClean="0">
                <a:latin typeface="Arial" pitchFamily="-107" charset="0"/>
                <a:ea typeface="ＭＳ Ｐゴシック" pitchFamily="-107" charset="-128"/>
                <a:cs typeface="ＭＳ Ｐゴシック" pitchFamily="-107" charset="-128"/>
              </a:rPr>
              <a:t>This image is of Yellowstone.  A satellite collected the data by using a relatively new technique called </a:t>
            </a:r>
            <a:r>
              <a:rPr lang="en-US" sz="1050" dirty="0" err="1" smtClean="0"/>
              <a:t>Interferometric</a:t>
            </a:r>
            <a:r>
              <a:rPr lang="en-US" sz="1050" dirty="0" smtClean="0"/>
              <a:t> Synthetic Aperture Radar, or </a:t>
            </a:r>
            <a:r>
              <a:rPr lang="en-US" sz="1050" dirty="0" err="1" smtClean="0"/>
              <a:t>InSAR</a:t>
            </a:r>
            <a:r>
              <a:rPr lang="en-US" sz="1050" dirty="0" smtClean="0"/>
              <a:t>. </a:t>
            </a:r>
            <a:r>
              <a:rPr lang="en-US" sz="1050" baseline="0" dirty="0" smtClean="0"/>
              <a:t> Computers compare two radar images of the area taken at different times and show changes in elevation with the colors you see.  This image shows changes between 1996 and 2000.</a:t>
            </a:r>
          </a:p>
          <a:p>
            <a:pPr lvl="1" eaLnBrk="1" hangingPunct="1">
              <a:lnSpc>
                <a:spcPct val="90000"/>
              </a:lnSpc>
              <a:spcBef>
                <a:spcPts val="1200"/>
              </a:spcBef>
            </a:pPr>
            <a:endParaRPr lang="en-US" sz="1050" baseline="0" dirty="0" smtClean="0"/>
          </a:p>
          <a:p>
            <a:pPr lvl="1" eaLnBrk="1" hangingPunct="1">
              <a:lnSpc>
                <a:spcPct val="90000"/>
              </a:lnSpc>
              <a:spcBef>
                <a:spcPts val="1200"/>
              </a:spcBef>
            </a:pPr>
            <a:r>
              <a:rPr lang="en-US" sz="1050" baseline="0" dirty="0" smtClean="0"/>
              <a:t>The colored rings represent uplift—each set of colored bands from red to violet reflects 28 mm of uplift.  Count how many bands of color you see and determine how much uplift occurred between 1996 and 2000. </a:t>
            </a:r>
          </a:p>
          <a:p>
            <a:pPr lvl="1" eaLnBrk="1" hangingPunct="1">
              <a:lnSpc>
                <a:spcPct val="90000"/>
              </a:lnSpc>
              <a:spcBef>
                <a:spcPts val="1200"/>
              </a:spcBef>
            </a:pPr>
            <a:endParaRPr lang="en-US" sz="1050" baseline="0" dirty="0" smtClean="0"/>
          </a:p>
          <a:p>
            <a:pPr lvl="1" eaLnBrk="1" hangingPunct="1">
              <a:lnSpc>
                <a:spcPct val="90000"/>
              </a:lnSpc>
              <a:spcBef>
                <a:spcPts val="1200"/>
              </a:spcBef>
            </a:pPr>
            <a:r>
              <a:rPr lang="en-US" sz="1050" baseline="0" dirty="0" smtClean="0"/>
              <a:t>The black dotted line marks the caldera boundary.  Yellow triangles mark permanent GPS stations.  White dots and circles show the epicenters of earthquakes between 1996 and 2000. </a:t>
            </a:r>
            <a:r>
              <a:rPr lang="en-US" sz="1050" dirty="0" smtClean="0"/>
              <a:t/>
            </a:r>
            <a:br>
              <a:rPr lang="en-US" sz="1050" dirty="0" smtClean="0"/>
            </a:br>
            <a:endParaRPr lang="en-US" sz="1050" kern="1200" baseline="0" dirty="0" smtClean="0">
              <a:solidFill>
                <a:schemeClr val="tx1"/>
              </a:solidFill>
              <a:latin typeface="Arial" pitchFamily="-107" charset="0"/>
              <a:ea typeface="ＭＳ Ｐゴシック" pitchFamily="-107" charset="-128"/>
              <a:cs typeface="ＭＳ Ｐゴシック" pitchFamily="-107" charset="-128"/>
            </a:endParaRPr>
          </a:p>
          <a:p>
            <a:pPr lvl="1"/>
            <a:r>
              <a:rPr lang="en-US" sz="1050" kern="1200" baseline="0" dirty="0" smtClean="0">
                <a:solidFill>
                  <a:schemeClr val="tx1"/>
                </a:solidFill>
                <a:latin typeface="Arial" pitchFamily="-107" charset="0"/>
                <a:ea typeface="ＭＳ Ｐゴシック" pitchFamily="-107" charset="-128"/>
                <a:cs typeface="ＭＳ Ｐゴシック" pitchFamily="-107" charset="-128"/>
              </a:rPr>
              <a:t>Image from USGS </a:t>
            </a:r>
            <a:r>
              <a:rPr lang="en-US" sz="1050" kern="1200" baseline="0" dirty="0" smtClean="0">
                <a:solidFill>
                  <a:schemeClr val="tx1"/>
                </a:solidFill>
                <a:latin typeface="Arial" charset="0"/>
                <a:ea typeface="ＭＳ Ｐゴシック" pitchFamily="-112" charset="-128"/>
                <a:cs typeface="+mn-cs"/>
              </a:rPr>
              <a:t>Fact Sheet 100-03.  2004. “Tracking Changes in Yellowstone's Restless Volcanic System.” http://pubs.usgs.gov/fs/fs100-03/  </a:t>
            </a:r>
            <a:r>
              <a:rPr lang="en-US" sz="1050" b="0" dirty="0" smtClean="0">
                <a:ea typeface="Arial" pitchFamily="-107" charset="0"/>
                <a:cs typeface="Arial" pitchFamily="-107" charset="0"/>
                <a:sym typeface="Arial" pitchFamily="-107" charset="0"/>
              </a:rPr>
              <a:t>Retrieved </a:t>
            </a:r>
            <a:r>
              <a:rPr lang="en-US" sz="1050" b="0" baseline="0" dirty="0" smtClean="0">
                <a:ea typeface="Arial" pitchFamily="-107" charset="0"/>
                <a:cs typeface="Arial" pitchFamily="-107" charset="0"/>
                <a:sym typeface="Arial" pitchFamily="-107" charset="0"/>
              </a:rPr>
              <a:t>27 December 2011.</a:t>
            </a:r>
            <a:endParaRPr lang="en-US" sz="1050" b="1"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486400" cy="5757478"/>
          </a:xfrm>
        </p:spPr>
        <p:txBody>
          <a:bodyPr>
            <a:normAutofit/>
          </a:bodyPr>
          <a:lstStyle/>
          <a:p>
            <a:pPr lvl="1" eaLnBrk="1" hangingPunct="1">
              <a:lnSpc>
                <a:spcPct val="90000"/>
              </a:lnSpc>
            </a:pPr>
            <a:r>
              <a:rPr lang="en-US" sz="1050" dirty="0" smtClean="0">
                <a:latin typeface="Arial"/>
                <a:ea typeface="ＭＳ Ｐゴシック" pitchFamily="-107" charset="-128"/>
                <a:cs typeface="Arial"/>
              </a:rPr>
              <a:t>Deformation is</a:t>
            </a:r>
            <a:r>
              <a:rPr lang="en-US" sz="1050" baseline="0" dirty="0" smtClean="0">
                <a:latin typeface="Arial"/>
                <a:ea typeface="ＭＳ Ｐゴシック" pitchFamily="-107" charset="-128"/>
                <a:cs typeface="Arial"/>
              </a:rPr>
              <a:t> also</a:t>
            </a:r>
            <a:r>
              <a:rPr lang="en-US" sz="1050" dirty="0" smtClean="0">
                <a:latin typeface="Arial"/>
                <a:ea typeface="ＭＳ Ｐゴシック" pitchFamily="-107" charset="-128"/>
                <a:cs typeface="Arial"/>
              </a:rPr>
              <a:t> measured</a:t>
            </a:r>
            <a:r>
              <a:rPr lang="en-US" sz="1050" baseline="0" dirty="0" smtClean="0">
                <a:latin typeface="Arial"/>
                <a:ea typeface="ＭＳ Ｐゴシック" pitchFamily="-107" charset="-128"/>
                <a:cs typeface="Arial"/>
              </a:rPr>
              <a:t> </a:t>
            </a:r>
            <a:r>
              <a:rPr lang="en-US" sz="1050" dirty="0" smtClean="0">
                <a:latin typeface="Arial"/>
                <a:ea typeface="ＭＳ Ｐゴシック" pitchFamily="-107" charset="-128"/>
                <a:cs typeface="Arial"/>
              </a:rPr>
              <a:t>on the ground using:</a:t>
            </a:r>
          </a:p>
          <a:p>
            <a:pPr lvl="1" eaLnBrk="1" hangingPunct="1">
              <a:lnSpc>
                <a:spcPct val="90000"/>
              </a:lnSpc>
            </a:pPr>
            <a:r>
              <a:rPr lang="en-US" sz="1050" dirty="0" smtClean="0">
                <a:latin typeface="Arial"/>
                <a:ea typeface="ＭＳ Ｐゴシック" pitchFamily="-107" charset="-128"/>
                <a:cs typeface="Arial"/>
              </a:rPr>
              <a:t> </a:t>
            </a:r>
          </a:p>
          <a:p>
            <a:pPr lvl="2" eaLnBrk="1" hangingPunct="1">
              <a:lnSpc>
                <a:spcPct val="90000"/>
              </a:lnSpc>
            </a:pPr>
            <a:r>
              <a:rPr lang="en-US" sz="1050" b="1" dirty="0" err="1" smtClean="0">
                <a:latin typeface="Arial"/>
                <a:cs typeface="Arial"/>
              </a:rPr>
              <a:t>Tiltmeters</a:t>
            </a:r>
            <a:r>
              <a:rPr lang="en-US" sz="1050" b="1" dirty="0" smtClean="0">
                <a:latin typeface="Arial"/>
                <a:cs typeface="Arial"/>
              </a:rPr>
              <a:t> </a:t>
            </a:r>
            <a:r>
              <a:rPr lang="en-US" sz="1050" dirty="0" smtClean="0">
                <a:latin typeface="Arial"/>
                <a:cs typeface="Arial"/>
              </a:rPr>
              <a:t>which work like a carpenter’s level and can be left in place; </a:t>
            </a:r>
          </a:p>
          <a:p>
            <a:pPr lvl="2" eaLnBrk="1" hangingPunct="1">
              <a:lnSpc>
                <a:spcPct val="90000"/>
              </a:lnSpc>
            </a:pPr>
            <a:r>
              <a:rPr lang="en-US" sz="1050" b="1" dirty="0" smtClean="0">
                <a:latin typeface="Arial"/>
                <a:cs typeface="Arial"/>
              </a:rPr>
              <a:t>Global Positioning Systems </a:t>
            </a:r>
            <a:r>
              <a:rPr lang="en-US" sz="1050" dirty="0" smtClean="0">
                <a:latin typeface="Arial"/>
                <a:cs typeface="Arial"/>
              </a:rPr>
              <a:t>which use satellites to triangulate the position of a GPS receiver; and </a:t>
            </a:r>
          </a:p>
          <a:p>
            <a:pPr lvl="2" eaLnBrk="1" hangingPunct="1">
              <a:lnSpc>
                <a:spcPct val="90000"/>
              </a:lnSpc>
            </a:pPr>
            <a:r>
              <a:rPr lang="en-US" sz="1050" b="1" dirty="0" smtClean="0">
                <a:latin typeface="Arial"/>
                <a:cs typeface="Arial"/>
              </a:rPr>
              <a:t>Leveling Surveys</a:t>
            </a:r>
            <a:r>
              <a:rPr lang="en-US" sz="1050" dirty="0" smtClean="0">
                <a:latin typeface="Arial"/>
                <a:cs typeface="Arial"/>
              </a:rPr>
              <a:t> in which scientists use survey equipment to measure position and then return periodically to make additional measurements.</a:t>
            </a:r>
          </a:p>
          <a:p>
            <a:pPr lvl="1"/>
            <a:endParaRPr lang="en-US" sz="1050" dirty="0" smtClean="0">
              <a:latin typeface="Arial"/>
              <a:cs typeface="Arial"/>
            </a:endParaRPr>
          </a:p>
          <a:p>
            <a:pPr lvl="1"/>
            <a:r>
              <a:rPr lang="en-US" sz="1050" b="0" dirty="0" smtClean="0">
                <a:latin typeface="Arial"/>
                <a:cs typeface="Arial"/>
              </a:rPr>
              <a:t>The </a:t>
            </a:r>
            <a:r>
              <a:rPr lang="en-US" sz="1050" b="0" dirty="0" err="1" smtClean="0">
                <a:latin typeface="Arial"/>
                <a:cs typeface="Arial"/>
              </a:rPr>
              <a:t>righthand</a:t>
            </a:r>
            <a:r>
              <a:rPr lang="en-US" sz="1050" b="0" dirty="0" smtClean="0">
                <a:latin typeface="Arial"/>
                <a:cs typeface="Arial"/>
              </a:rPr>
              <a:t> photo is a permanent GPS site in Yellowstone.</a:t>
            </a:r>
            <a:r>
              <a:rPr lang="en-US" sz="1050" b="0" baseline="0" dirty="0" smtClean="0">
                <a:latin typeface="Arial"/>
                <a:ea typeface="ＭＳ Ｐゴシック" pitchFamily="-107" charset="-128"/>
                <a:cs typeface="Arial"/>
              </a:rPr>
              <a:t>  </a:t>
            </a:r>
            <a:r>
              <a:rPr lang="en-US" sz="1050" b="0" kern="1200" baseline="0" dirty="0" smtClean="0">
                <a:solidFill>
                  <a:schemeClr val="tx1"/>
                </a:solidFill>
                <a:latin typeface="Arial"/>
                <a:ea typeface="ＭＳ Ｐゴシック" charset="-128"/>
                <a:cs typeface="Arial"/>
              </a:rPr>
              <a:t>The </a:t>
            </a:r>
            <a:r>
              <a:rPr lang="en-US" sz="1050" b="0" kern="1200" baseline="0" dirty="0" err="1" smtClean="0">
                <a:solidFill>
                  <a:schemeClr val="tx1"/>
                </a:solidFill>
                <a:latin typeface="Arial"/>
                <a:ea typeface="ＭＳ Ｐゴシック" charset="-128"/>
                <a:cs typeface="Arial"/>
              </a:rPr>
              <a:t>lefthand</a:t>
            </a:r>
            <a:r>
              <a:rPr lang="en-US" sz="1050" b="0" kern="1200" baseline="0" dirty="0" smtClean="0">
                <a:solidFill>
                  <a:schemeClr val="tx1"/>
                </a:solidFill>
                <a:latin typeface="Arial"/>
                <a:ea typeface="ＭＳ Ｐゴシック" charset="-128"/>
                <a:cs typeface="Arial"/>
              </a:rPr>
              <a:t> one is a </a:t>
            </a:r>
            <a:r>
              <a:rPr lang="en-US" sz="1050" b="0" kern="1200" baseline="0" dirty="0" err="1" smtClean="0">
                <a:solidFill>
                  <a:schemeClr val="tx1"/>
                </a:solidFill>
                <a:latin typeface="Arial"/>
                <a:ea typeface="ＭＳ Ｐゴシック" charset="-128"/>
                <a:cs typeface="Arial"/>
              </a:rPr>
              <a:t>tiltmeter</a:t>
            </a:r>
            <a:r>
              <a:rPr lang="en-US" sz="1050" b="0" kern="1200" baseline="0" dirty="0" smtClean="0">
                <a:solidFill>
                  <a:schemeClr val="tx1"/>
                </a:solidFill>
                <a:latin typeface="Arial"/>
                <a:ea typeface="ＭＳ Ｐゴシック" charset="-128"/>
                <a:cs typeface="Arial"/>
              </a:rPr>
              <a:t> site on crater floor of Mount St. Helens.</a:t>
            </a:r>
            <a:endParaRPr lang="en-US" sz="1050" b="0" dirty="0" smtClean="0">
              <a:latin typeface="Arial"/>
              <a:cs typeface="Arial"/>
            </a:endParaRP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050" b="0" dirty="0" smtClean="0">
              <a:latin typeface="Arial"/>
              <a:cs typeface="Arial"/>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kern="1200" baseline="0" dirty="0" err="1" smtClean="0">
                <a:solidFill>
                  <a:schemeClr val="tx1"/>
                </a:solidFill>
                <a:latin typeface="Arial"/>
                <a:ea typeface="ＭＳ Ｐゴシック" pitchFamily="-107" charset="-128"/>
                <a:cs typeface="Arial"/>
              </a:rPr>
              <a:t>Righthand</a:t>
            </a:r>
            <a:r>
              <a:rPr lang="en-US" sz="1050" kern="1200" baseline="0" dirty="0" smtClean="0">
                <a:solidFill>
                  <a:schemeClr val="tx1"/>
                </a:solidFill>
                <a:latin typeface="Arial"/>
                <a:ea typeface="ＭＳ Ｐゴシック" pitchFamily="-107" charset="-128"/>
                <a:cs typeface="Arial"/>
              </a:rPr>
              <a:t> photo from </a:t>
            </a:r>
            <a:r>
              <a:rPr lang="en-US" sz="1050" kern="1200" baseline="0" dirty="0" err="1" smtClean="0">
                <a:solidFill>
                  <a:schemeClr val="tx1"/>
                </a:solidFill>
                <a:latin typeface="Arial"/>
                <a:ea typeface="ＭＳ Ｐゴシック" pitchFamily="-107" charset="-128"/>
                <a:cs typeface="Arial"/>
              </a:rPr>
              <a:t>Puskas</a:t>
            </a:r>
            <a:r>
              <a:rPr lang="en-US" sz="1050" kern="1200" baseline="0" dirty="0" smtClean="0">
                <a:solidFill>
                  <a:schemeClr val="tx1"/>
                </a:solidFill>
                <a:latin typeface="Arial"/>
                <a:ea typeface="ＭＳ Ｐゴシック" pitchFamily="-107" charset="-128"/>
                <a:cs typeface="Arial"/>
              </a:rPr>
              <a:t>, C. USGS </a:t>
            </a:r>
            <a:r>
              <a:rPr lang="en-US" sz="1050" kern="1200" baseline="0" dirty="0" smtClean="0">
                <a:solidFill>
                  <a:schemeClr val="tx1"/>
                </a:solidFill>
                <a:latin typeface="Arial"/>
                <a:ea typeface="ＭＳ Ｐゴシック" pitchFamily="-112" charset="-128"/>
                <a:cs typeface="Arial"/>
              </a:rPr>
              <a:t>Fact Sheet 100-03.  2004. “Tracking Changes in Yellowstone's Restless Volcanic System”.  http://pubs.usgs.gov/fs/fs100-03/  </a:t>
            </a:r>
            <a:r>
              <a:rPr lang="en-US" sz="1050" b="0" dirty="0" smtClean="0">
                <a:latin typeface="Arial"/>
                <a:ea typeface="Arial" pitchFamily="-107" charset="0"/>
                <a:cs typeface="Arial"/>
                <a:sym typeface="Arial" pitchFamily="-107" charset="0"/>
              </a:rPr>
              <a:t>Retrieved </a:t>
            </a:r>
            <a:r>
              <a:rPr lang="en-US" sz="1050" b="0" baseline="0" dirty="0" smtClean="0">
                <a:latin typeface="Arial"/>
                <a:ea typeface="Arial" pitchFamily="-107" charset="0"/>
                <a:cs typeface="Arial"/>
                <a:sym typeface="Arial" pitchFamily="-107" charset="0"/>
              </a:rPr>
              <a:t>27 December 2011.</a:t>
            </a:r>
            <a:endParaRPr lang="en-US" sz="1050" b="1" dirty="0" smtClean="0">
              <a:latin typeface="Arial"/>
              <a:cs typeface="Arial"/>
            </a:endParaRP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050" b="0" dirty="0" smtClean="0">
              <a:latin typeface="Arial"/>
              <a:cs typeface="Arial"/>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b="0" kern="1200" baseline="0" dirty="0" err="1" smtClean="0">
                <a:solidFill>
                  <a:schemeClr val="tx1"/>
                </a:solidFill>
                <a:latin typeface="Arial"/>
                <a:ea typeface="ＭＳ Ｐゴシック" charset="-128"/>
                <a:cs typeface="Arial"/>
              </a:rPr>
              <a:t>Lefthand</a:t>
            </a:r>
            <a:r>
              <a:rPr lang="en-US" sz="1050" b="0" kern="1200" baseline="0" dirty="0" smtClean="0">
                <a:solidFill>
                  <a:schemeClr val="tx1"/>
                </a:solidFill>
                <a:latin typeface="Arial"/>
                <a:ea typeface="ＭＳ Ｐゴシック" charset="-128"/>
                <a:cs typeface="Arial"/>
              </a:rPr>
              <a:t> photo by Brantley, S.R. 1982.  USGS Volcano Hazards Program: “</a:t>
            </a:r>
            <a:r>
              <a:rPr lang="en-US" sz="1050" b="0" kern="1200" baseline="0" dirty="0" err="1" smtClean="0">
                <a:solidFill>
                  <a:schemeClr val="tx1"/>
                </a:solidFill>
                <a:latin typeface="Arial"/>
                <a:ea typeface="ＭＳ Ｐゴシック" charset="-128"/>
                <a:cs typeface="Arial"/>
              </a:rPr>
              <a:t>Tiltmeters</a:t>
            </a:r>
            <a:r>
              <a:rPr lang="en-US" sz="1050" b="0" kern="1200" baseline="0" dirty="0" smtClean="0">
                <a:solidFill>
                  <a:schemeClr val="tx1"/>
                </a:solidFill>
                <a:latin typeface="Arial"/>
                <a:ea typeface="ＭＳ Ｐゴシック" charset="-128"/>
                <a:cs typeface="Arial"/>
              </a:rPr>
              <a:t> help scientists predict eruptions at Mount St. Helens”.  </a:t>
            </a:r>
            <a:r>
              <a:rPr lang="en-US" sz="1050" b="0" dirty="0" err="1" smtClean="0">
                <a:latin typeface="Arial"/>
                <a:cs typeface="Arial"/>
              </a:rPr>
              <a:t>http://volcanoes.usgs.gov/activity/methods/deformation/tilt/msh.php</a:t>
            </a:r>
            <a:r>
              <a:rPr lang="en-US" sz="1050" b="0" dirty="0" smtClean="0">
                <a:latin typeface="Arial"/>
                <a:cs typeface="Arial"/>
              </a:rPr>
              <a:t>  Retrieved 15 December 2011.</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lvl="1"/>
            <a:endParaRPr lang="en-US" dirty="0" smtClean="0"/>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pPr>
              <a:defRPr/>
            </a:pPr>
            <a:fld id="{708769C6-A2F5-E046-92B5-8CA2E5520FEC}"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486400" cy="5757478"/>
          </a:xfrm>
        </p:spPr>
        <p:txBody>
          <a:bodyPr>
            <a:normAutofit/>
          </a:bodyPr>
          <a:lstStyle/>
          <a:p>
            <a:pPr lvl="1" eaLnBrk="1" hangingPunct="1">
              <a:lnSpc>
                <a:spcPct val="90000"/>
              </a:lnSpc>
            </a:pPr>
            <a:r>
              <a:rPr lang="en-US" sz="1050" dirty="0" smtClean="0">
                <a:solidFill>
                  <a:srgbClr val="000000"/>
                </a:solidFill>
                <a:ea typeface="ＭＳ Ｐゴシック" pitchFamily="-107" charset="-128"/>
                <a:cs typeface="ＭＳ Ｐゴシック" pitchFamily="-107" charset="-128"/>
              </a:rPr>
              <a:t>This graph</a:t>
            </a:r>
            <a:r>
              <a:rPr lang="en-US" sz="1050" baseline="0" dirty="0" smtClean="0">
                <a:solidFill>
                  <a:srgbClr val="000000"/>
                </a:solidFill>
                <a:ea typeface="ＭＳ Ｐゴシック" pitchFamily="-107" charset="-128"/>
                <a:cs typeface="ＭＳ Ｐゴシック" pitchFamily="-107" charset="-128"/>
              </a:rPr>
              <a:t> shows the outward displacement of four spots on the north side of Mount St. Helens.  Rates of displacement were 1.5 to 2 meters per day.  </a:t>
            </a:r>
            <a:r>
              <a:rPr lang="en-US" sz="1050" dirty="0" smtClean="0">
                <a:solidFill>
                  <a:srgbClr val="000000"/>
                </a:solidFill>
                <a:ea typeface="ＭＳ Ｐゴシック" pitchFamily="-107" charset="-128"/>
                <a:cs typeface="ＭＳ Ｐゴシック" pitchFamily="-107" charset="-128"/>
              </a:rPr>
              <a:t>Between March 1980 and May 1980, Mount St. </a:t>
            </a:r>
            <a:r>
              <a:rPr lang="en-US" sz="1050" dirty="0" err="1" smtClean="0">
                <a:solidFill>
                  <a:srgbClr val="000000"/>
                </a:solidFill>
                <a:ea typeface="ＭＳ Ｐゴシック" pitchFamily="-107" charset="-128"/>
                <a:cs typeface="ＭＳ Ｐゴシック" pitchFamily="-107" charset="-128"/>
              </a:rPr>
              <a:t>Helens’s</a:t>
            </a:r>
            <a:r>
              <a:rPr lang="en-US" sz="1050" dirty="0" smtClean="0">
                <a:solidFill>
                  <a:srgbClr val="000000"/>
                </a:solidFill>
                <a:ea typeface="ＭＳ Ｐゴシック" pitchFamily="-107" charset="-128"/>
                <a:cs typeface="ＭＳ Ｐゴシック" pitchFamily="-107" charset="-128"/>
              </a:rPr>
              <a:t> north flank bulged as much as 60 meters.  After</a:t>
            </a:r>
            <a:r>
              <a:rPr lang="en-US" sz="1050" baseline="0" dirty="0" smtClean="0">
                <a:solidFill>
                  <a:srgbClr val="000000"/>
                </a:solidFill>
                <a:ea typeface="ＭＳ Ｐゴシック" pitchFamily="-107" charset="-128"/>
                <a:cs typeface="ＭＳ Ｐゴシック" pitchFamily="-107" charset="-128"/>
              </a:rPr>
              <a:t> an earthquake, t</a:t>
            </a:r>
            <a:r>
              <a:rPr lang="en-US" sz="1050" dirty="0" smtClean="0">
                <a:solidFill>
                  <a:srgbClr val="000000"/>
                </a:solidFill>
                <a:ea typeface="ＭＳ Ｐゴシック" pitchFamily="-107" charset="-128"/>
                <a:cs typeface="ＭＳ Ｐゴシック" pitchFamily="-107" charset="-128"/>
              </a:rPr>
              <a:t>his deformation gave</a:t>
            </a:r>
            <a:r>
              <a:rPr lang="en-US" sz="1050" baseline="0" dirty="0" smtClean="0">
                <a:solidFill>
                  <a:srgbClr val="000000"/>
                </a:solidFill>
                <a:ea typeface="ＭＳ Ｐゴシック" pitchFamily="-107" charset="-128"/>
                <a:cs typeface="ＭＳ Ｐゴシック" pitchFamily="-107" charset="-128"/>
              </a:rPr>
              <a:t> way </a:t>
            </a:r>
            <a:r>
              <a:rPr lang="en-US" sz="1050" dirty="0" smtClean="0">
                <a:solidFill>
                  <a:srgbClr val="000000"/>
                </a:solidFill>
                <a:ea typeface="ＭＳ Ｐゴシック" pitchFamily="-107" charset="-128"/>
                <a:cs typeface="ＭＳ Ｐゴシック" pitchFamily="-107" charset="-128"/>
              </a:rPr>
              <a:t>in a huge landslide that induced the </a:t>
            </a:r>
            <a:r>
              <a:rPr lang="en-US" sz="1050" dirty="0" err="1" smtClean="0">
                <a:solidFill>
                  <a:srgbClr val="000000"/>
                </a:solidFill>
                <a:ea typeface="ＭＳ Ｐゴシック" pitchFamily="-107" charset="-128"/>
                <a:cs typeface="ＭＳ Ｐゴシック" pitchFamily="-107" charset="-128"/>
              </a:rPr>
              <a:t>pyroclastic</a:t>
            </a:r>
            <a:r>
              <a:rPr lang="en-US" sz="1050" dirty="0" smtClean="0">
                <a:solidFill>
                  <a:srgbClr val="000000"/>
                </a:solidFill>
                <a:ea typeface="ＭＳ Ｐゴシック" pitchFamily="-107" charset="-128"/>
                <a:cs typeface="ＭＳ Ｐゴシック" pitchFamily="-107" charset="-128"/>
              </a:rPr>
              <a:t> flow, volcanic mudflow and ash eruption of 18 May1980.</a:t>
            </a:r>
          </a:p>
          <a:p>
            <a:pPr lvl="1"/>
            <a:endParaRPr lang="en-US" sz="1050" dirty="0" smtClean="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dirty="0" smtClean="0"/>
              <a:t>Image from Smithsonian National Museum of Natural History. (</a:t>
            </a:r>
            <a:r>
              <a:rPr lang="en-US" sz="1050" dirty="0" err="1" smtClean="0"/>
              <a:t>n.d</a:t>
            </a:r>
            <a:r>
              <a:rPr lang="en-US" sz="1050" dirty="0" smtClean="0"/>
              <a:t>.) </a:t>
            </a:r>
            <a:r>
              <a:rPr lang="en-US" sz="1050" u="none" dirty="0" smtClean="0"/>
              <a:t>Global Volcanism Program:” St. Helens Index of Monthly Reports”.   </a:t>
            </a:r>
            <a:r>
              <a:rPr lang="en-US" sz="1050" dirty="0" smtClean="0"/>
              <a:t>http://</a:t>
            </a:r>
            <a:r>
              <a:rPr lang="en-US" sz="1050" dirty="0" err="1" smtClean="0"/>
              <a:t>www.volcano.si.edu/world/volcano.cfm?vnum</a:t>
            </a:r>
            <a:r>
              <a:rPr lang="en-US" sz="1050" dirty="0" smtClean="0"/>
              <a:t>=1201-05-&amp;volpage=var#sean_0509</a:t>
            </a:r>
            <a:r>
              <a:rPr lang="en-US" sz="1050" baseline="0" dirty="0" smtClean="0"/>
              <a:t>  Retrieved 15 December 2011.</a:t>
            </a:r>
            <a:endParaRPr lang="en-US" sz="1050" dirty="0"/>
          </a:p>
        </p:txBody>
      </p:sp>
      <p:sp>
        <p:nvSpPr>
          <p:cNvPr id="4" name="Slide Number Placeholder 3"/>
          <p:cNvSpPr>
            <a:spLocks noGrp="1"/>
          </p:cNvSpPr>
          <p:nvPr>
            <p:ph type="sldNum" sz="quarter" idx="10"/>
          </p:nvPr>
        </p:nvSpPr>
        <p:spPr/>
        <p:txBody>
          <a:bodyPr/>
          <a:lstStyle/>
          <a:p>
            <a:pPr>
              <a:defRPr/>
            </a:pPr>
            <a:fld id="{708769C6-A2F5-E046-92B5-8CA2E5520FEC}"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486400" cy="5757478"/>
          </a:xfrm>
        </p:spPr>
        <p:txBody>
          <a:bodyPr>
            <a:normAutofit/>
          </a:bodyPr>
          <a:lstStyle/>
          <a:p>
            <a:pPr lvl="1"/>
            <a:r>
              <a:rPr lang="en-US" sz="1050" dirty="0" smtClean="0">
                <a:ea typeface="ＭＳ Ｐゴシック" pitchFamily="-107" charset="-128"/>
                <a:cs typeface="ＭＳ Ｐゴシック" pitchFamily="-107" charset="-128"/>
              </a:rPr>
              <a:t>Even though scientists could not predict the exact moment </a:t>
            </a:r>
            <a:r>
              <a:rPr lang="en-US" sz="1050" b="0" dirty="0" smtClean="0">
                <a:ea typeface="ＭＳ Ｐゴシック" pitchFamily="-107" charset="-128"/>
                <a:cs typeface="ＭＳ Ｐゴシック" pitchFamily="-107" charset="-128"/>
              </a:rPr>
              <a:t>Mount </a:t>
            </a:r>
            <a:r>
              <a:rPr lang="en-US" sz="1050" dirty="0" smtClean="0">
                <a:ea typeface="ＭＳ Ｐゴシック" pitchFamily="-107" charset="-128"/>
                <a:cs typeface="ＭＳ Ｐゴシック" pitchFamily="-107" charset="-128"/>
              </a:rPr>
              <a:t>St. Helens would erupt, they saved lives by predicting that it </a:t>
            </a:r>
            <a:r>
              <a:rPr lang="en-US" sz="1050" b="0" i="1" dirty="0" smtClean="0">
                <a:ea typeface="ＭＳ Ｐゴシック" pitchFamily="-107" charset="-128"/>
                <a:cs typeface="ＭＳ Ｐゴシック" pitchFamily="-107" charset="-128"/>
              </a:rPr>
              <a:t>would </a:t>
            </a:r>
            <a:r>
              <a:rPr lang="en-US" sz="1050" dirty="0" smtClean="0">
                <a:ea typeface="ＭＳ Ｐゴシック" pitchFamily="-107" charset="-128"/>
                <a:cs typeface="ＭＳ Ｐゴシック" pitchFamily="-107" charset="-128"/>
              </a:rPr>
              <a:t>erupt.</a:t>
            </a:r>
          </a:p>
          <a:p>
            <a:pPr lvl="1"/>
            <a:endParaRPr lang="en-US" sz="1050" dirty="0" smtClean="0">
              <a:ea typeface="ＭＳ Ｐゴシック" pitchFamily="-107" charset="-128"/>
              <a:cs typeface="ＭＳ Ｐゴシック" pitchFamily="-107" charset="-128"/>
            </a:endParaRPr>
          </a:p>
          <a:p>
            <a:pPr lvl="1"/>
            <a:r>
              <a:rPr lang="en-US" sz="1050" dirty="0" smtClean="0">
                <a:ea typeface="ＭＳ Ｐゴシック" pitchFamily="-107" charset="-128"/>
                <a:cs typeface="ＭＳ Ｐゴシック" pitchFamily="-107" charset="-128"/>
              </a:rPr>
              <a:t>This house was</a:t>
            </a:r>
            <a:r>
              <a:rPr lang="en-US" sz="1050" baseline="0" dirty="0" smtClean="0">
                <a:ea typeface="ＭＳ Ｐゴシック" pitchFamily="-107" charset="-128"/>
                <a:cs typeface="ＭＳ Ｐゴシック" pitchFamily="-107" charset="-128"/>
              </a:rPr>
              <a:t> </a:t>
            </a:r>
            <a:r>
              <a:rPr lang="en-US" sz="1050" dirty="0" smtClean="0">
                <a:ea typeface="ＭＳ Ｐゴシック" pitchFamily="-107" charset="-128"/>
                <a:cs typeface="ＭＳ Ｐゴシック" pitchFamily="-107" charset="-128"/>
              </a:rPr>
              <a:t>on the South Fork of the Toutle River in the evacuation</a:t>
            </a:r>
            <a:r>
              <a:rPr lang="en-US" sz="1050" baseline="0" dirty="0" smtClean="0">
                <a:ea typeface="ＭＳ Ｐゴシック" pitchFamily="-107" charset="-128"/>
                <a:cs typeface="ＭＳ Ｐゴシック" pitchFamily="-107" charset="-128"/>
              </a:rPr>
              <a:t> zone of Mount St. Helens</a:t>
            </a:r>
            <a:r>
              <a:rPr lang="en-US" sz="1050" dirty="0" smtClean="0">
                <a:ea typeface="ＭＳ Ｐゴシック" pitchFamily="-107" charset="-128"/>
                <a:cs typeface="ＭＳ Ｐゴシック" pitchFamily="-107" charset="-128"/>
              </a:rPr>
              <a:t> when the volcano</a:t>
            </a:r>
            <a:r>
              <a:rPr lang="en-US" sz="1050" baseline="0" dirty="0" smtClean="0">
                <a:ea typeface="ＭＳ Ｐゴシック" pitchFamily="-107" charset="-128"/>
                <a:cs typeface="ＭＳ Ｐゴシック" pitchFamily="-107" charset="-128"/>
              </a:rPr>
              <a:t> became active again.  The debris is from a mudflow that traveled down the </a:t>
            </a:r>
            <a:r>
              <a:rPr lang="en-US" sz="1050" baseline="0" smtClean="0">
                <a:ea typeface="ＭＳ Ｐゴシック" pitchFamily="-107" charset="-128"/>
                <a:cs typeface="ＭＳ Ｐゴシック" pitchFamily="-107" charset="-128"/>
              </a:rPr>
              <a:t>river already </a:t>
            </a:r>
            <a:r>
              <a:rPr lang="en-US" sz="1050" baseline="0" dirty="0" smtClean="0">
                <a:ea typeface="ＭＳ Ｐゴシック" pitchFamily="-107" charset="-128"/>
                <a:cs typeface="ＭＳ Ｐゴシック" pitchFamily="-107" charset="-128"/>
              </a:rPr>
              <a:t>choked with trees and sediment.  </a:t>
            </a:r>
          </a:p>
          <a:p>
            <a:pPr lvl="1"/>
            <a:endParaRPr lang="en-US" sz="1050" baseline="0" dirty="0" smtClean="0">
              <a:ea typeface="ＭＳ Ｐゴシック" pitchFamily="-107" charset="-128"/>
              <a:cs typeface="ＭＳ Ｐゴシック" pitchFamily="-107" charset="-128"/>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baseline="0" dirty="0" smtClean="0">
                <a:ea typeface="ＭＳ Ｐゴシック" pitchFamily="-107" charset="-128"/>
                <a:cs typeface="ＭＳ Ｐゴシック" pitchFamily="-107" charset="-128"/>
              </a:rPr>
              <a:t>The symbols are a standardized warning system for the ground and for the air created by the USGS. </a:t>
            </a:r>
            <a:endParaRPr lang="en-US" sz="1050" b="0" baseline="0" dirty="0" smtClean="0"/>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050" b="0" baseline="0" dirty="0" smtClean="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baseline="0" dirty="0" smtClean="0">
                <a:ea typeface="ＭＳ Ｐゴシック" pitchFamily="-107" charset="-128"/>
                <a:cs typeface="ＭＳ Ｐゴシック" pitchFamily="-107" charset="-128"/>
              </a:rPr>
              <a:t>Photo from USGS. </a:t>
            </a:r>
            <a:r>
              <a:rPr lang="en-US" sz="1050" baseline="0" dirty="0" err="1" smtClean="0">
                <a:ea typeface="ＭＳ Ｐゴシック" pitchFamily="-107" charset="-128"/>
                <a:cs typeface="ＭＳ Ｐゴシック" pitchFamily="-107" charset="-128"/>
              </a:rPr>
              <a:t>Topinka</a:t>
            </a:r>
            <a:r>
              <a:rPr lang="en-US" sz="1050" baseline="0" dirty="0" smtClean="0">
                <a:ea typeface="ＭＳ Ｐゴシック" pitchFamily="-107" charset="-128"/>
                <a:cs typeface="ＭＳ Ｐゴシック" pitchFamily="-107" charset="-128"/>
              </a:rPr>
              <a:t>, L. 1981.  Mount St. Helens, Washington: “A General Slide Set”.  </a:t>
            </a:r>
            <a:r>
              <a:rPr lang="en-US" sz="1050" baseline="0" dirty="0" err="1" smtClean="0">
                <a:ea typeface="ＭＳ Ｐゴシック" pitchFamily="-107" charset="-128"/>
                <a:cs typeface="ＭＳ Ｐゴシック" pitchFamily="-107" charset="-128"/>
              </a:rPr>
              <a:t>http://vulcan.wr.usgs.gov/Volcanoes/MSH/SlideSet/ljt_slideset.html</a:t>
            </a:r>
            <a:r>
              <a:rPr lang="en-US" sz="1050" baseline="0" dirty="0" smtClean="0">
                <a:ea typeface="ＭＳ Ｐゴシック" pitchFamily="-107" charset="-128"/>
                <a:cs typeface="ＭＳ Ｐゴシック" pitchFamily="-107" charset="-128"/>
              </a:rPr>
              <a:t>  Retrieved 15 December 2011.</a:t>
            </a:r>
            <a:endParaRPr lang="en-US" sz="1050" b="0" dirty="0" smtClean="0"/>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050" b="1" dirty="0" smtClean="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baseline="0" dirty="0" smtClean="0">
                <a:ea typeface="ＭＳ Ｐゴシック" pitchFamily="-107" charset="-128"/>
                <a:cs typeface="ＭＳ Ｐゴシック" pitchFamily="-107" charset="-128"/>
              </a:rPr>
              <a:t>Icons are from </a:t>
            </a:r>
            <a:r>
              <a:rPr lang="en-US" sz="1050" b="0" dirty="0" smtClean="0"/>
              <a:t>USGS Volcanic Activity Alert-Notification System.  http://</a:t>
            </a:r>
            <a:r>
              <a:rPr lang="en-US" sz="1050" b="0" dirty="0" err="1" smtClean="0"/>
              <a:t>volcanoes.usgs.gov/activity/alertsystem/icons.php</a:t>
            </a:r>
            <a:r>
              <a:rPr lang="en-US" sz="1050" b="0" dirty="0" smtClean="0"/>
              <a:t>  Retrieved </a:t>
            </a:r>
            <a:r>
              <a:rPr lang="en-US" sz="1050" b="0" baseline="0" dirty="0" smtClean="0"/>
              <a:t>15 December 2011.</a:t>
            </a:r>
            <a:endParaRPr lang="en-US" sz="1050" b="1" dirty="0" smtClean="0"/>
          </a:p>
          <a:p>
            <a:pPr lvl="1"/>
            <a:endParaRPr lang="en-US" sz="1200" baseline="0" dirty="0" smtClean="0">
              <a:ea typeface="ＭＳ Ｐゴシック" pitchFamily="-107" charset="-128"/>
              <a:cs typeface="ＭＳ Ｐゴシック" pitchFamily="-107" charset="-128"/>
            </a:endParaRPr>
          </a:p>
          <a:p>
            <a:pPr lvl="1"/>
            <a:endParaRPr lang="en-US" sz="1200" baseline="0" dirty="0" smtClean="0">
              <a:ea typeface="ＭＳ Ｐゴシック" pitchFamily="-107" charset="-128"/>
              <a:cs typeface="ＭＳ Ｐゴシック" pitchFamily="-107" charset="-128"/>
            </a:endParaRPr>
          </a:p>
          <a:p>
            <a:pPr lvl="1"/>
            <a:endParaRPr lang="en-US" dirty="0"/>
          </a:p>
        </p:txBody>
      </p:sp>
      <p:sp>
        <p:nvSpPr>
          <p:cNvPr id="4" name="Slide Number Placeholder 3"/>
          <p:cNvSpPr>
            <a:spLocks noGrp="1"/>
          </p:cNvSpPr>
          <p:nvPr>
            <p:ph type="sldNum" sz="quarter" idx="10"/>
          </p:nvPr>
        </p:nvSpPr>
        <p:spPr/>
        <p:txBody>
          <a:bodyPr/>
          <a:lstStyle/>
          <a:p>
            <a:pPr>
              <a:defRPr/>
            </a:pPr>
            <a:fld id="{708769C6-A2F5-E046-92B5-8CA2E5520FEC}"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4060" y="1133475"/>
            <a:ext cx="4269880" cy="32004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08769C6-A2F5-E046-92B5-8CA2E5520FEC}" type="slidenum">
              <a:rPr lang="en-US" smtClean="0"/>
              <a:pPr>
                <a:defRPr/>
              </a:pPr>
              <a:t>25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xfrm>
            <a:off x="838200" y="4572000"/>
            <a:ext cx="5486400" cy="5757478"/>
          </a:xfrm>
          <a:noFill/>
          <a:ln/>
        </p:spPr>
        <p:txBody>
          <a:bodyPr/>
          <a:lstStyle/>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dirty="0" smtClean="0"/>
              <a:t>Image from USGS. 2002. </a:t>
            </a:r>
            <a:r>
              <a:rPr lang="en-US" sz="1050" u="none" dirty="0" smtClean="0"/>
              <a:t>Volcano Hazards Program:  </a:t>
            </a:r>
            <a:r>
              <a:rPr lang="en-US" sz="1050" u="none" kern="1200" dirty="0" smtClean="0">
                <a:solidFill>
                  <a:schemeClr val="tx1"/>
                </a:solidFill>
                <a:latin typeface="Arial" charset="0"/>
                <a:ea typeface="ＭＳ Ｐゴシック" pitchFamily="-112" charset="-128"/>
                <a:cs typeface="+mn-cs"/>
              </a:rPr>
              <a:t>“How We Monitor Volcanoes</a:t>
            </a:r>
            <a:r>
              <a:rPr lang="en-US" sz="1050" u="none" dirty="0" smtClean="0"/>
              <a:t>”.   http://</a:t>
            </a:r>
            <a:r>
              <a:rPr lang="en-US" sz="1050" u="none" dirty="0" err="1" smtClean="0"/>
              <a:t>volcanoes.usgs.gov/activity/methods/index.php</a:t>
            </a:r>
            <a:r>
              <a:rPr lang="en-US" sz="1050" u="none" dirty="0" smtClean="0"/>
              <a:t>  Retrieved 1 January 2012.</a:t>
            </a:r>
            <a:endParaRPr lang="en-US" sz="1050" dirty="0" smtClean="0"/>
          </a:p>
          <a:p>
            <a:endParaRPr lang="en-US" dirty="0">
              <a:latin typeface="Times New Roman" pitchFamily="-107" charset="0"/>
              <a:ea typeface="ＭＳ Ｐゴシック" pitchFamily="-107" charset="-128"/>
              <a:cs typeface="ＭＳ Ｐゴシック" pitchFamily="-107" charset="-128"/>
            </a:endParaRPr>
          </a:p>
        </p:txBody>
      </p:sp>
      <p:sp>
        <p:nvSpPr>
          <p:cNvPr id="20484" name="Slide Number Placeholder 3"/>
          <p:cNvSpPr>
            <a:spLocks noGrp="1"/>
          </p:cNvSpPr>
          <p:nvPr>
            <p:ph type="sldNum" sz="quarter" idx="5"/>
          </p:nvPr>
        </p:nvSpPr>
        <p:spPr>
          <a:noFill/>
        </p:spPr>
        <p:txBody>
          <a:bodyPr/>
          <a:lstStyle/>
          <a:p>
            <a:fld id="{77011420-BFB7-8140-9404-C268BF91496D}" type="slidenum">
              <a:rPr lang="en-US">
                <a:latin typeface="Arial" pitchFamily="-107" charset="0"/>
                <a:ea typeface="ＭＳ Ｐゴシック" pitchFamily="-107" charset="-128"/>
                <a:cs typeface="ＭＳ Ｐゴシック" pitchFamily="-107" charset="-128"/>
              </a:rPr>
              <a:pPr/>
              <a:t>3</a:t>
            </a:fld>
            <a:endParaRPr lang="en-US">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486400" cy="5757478"/>
          </a:xfrm>
        </p:spPr>
        <p:txBody>
          <a:bodyPr>
            <a:normAutofit/>
          </a:bodyPr>
          <a:lstStyle/>
          <a:p>
            <a:pPr lvl="1" eaLnBrk="1" hangingPunct="1">
              <a:buFont typeface="Arial"/>
              <a:buNone/>
            </a:pPr>
            <a:r>
              <a:rPr lang="en-US" sz="1050" dirty="0" smtClean="0">
                <a:ea typeface="ＭＳ Ｐゴシック" pitchFamily="-107" charset="-128"/>
                <a:cs typeface="ＭＳ Ｐゴシック" pitchFamily="-107" charset="-128"/>
              </a:rPr>
              <a:t>All</a:t>
            </a:r>
            <a:r>
              <a:rPr lang="en-US" sz="1050" baseline="0" dirty="0" smtClean="0">
                <a:ea typeface="ＭＳ Ｐゴシック" pitchFamily="-107" charset="-128"/>
                <a:cs typeface="ＭＳ Ｐゴシック" pitchFamily="-107" charset="-128"/>
              </a:rPr>
              <a:t> of t</a:t>
            </a:r>
            <a:r>
              <a:rPr lang="en-US" sz="1050" dirty="0" smtClean="0">
                <a:ea typeface="ＭＳ Ｐゴシック" pitchFamily="-107" charset="-128"/>
                <a:cs typeface="ＭＳ Ｐゴシック" pitchFamily="-107" charset="-128"/>
              </a:rPr>
              <a:t>he five</a:t>
            </a:r>
            <a:r>
              <a:rPr lang="en-US" sz="1050" baseline="0" dirty="0" smtClean="0">
                <a:ea typeface="ＭＳ Ｐゴシック" pitchFamily="-107" charset="-128"/>
                <a:cs typeface="ＭＳ Ｐゴシック" pitchFamily="-107" charset="-128"/>
              </a:rPr>
              <a:t> </a:t>
            </a:r>
            <a:r>
              <a:rPr lang="en-US" sz="1050" dirty="0" smtClean="0">
                <a:ea typeface="ＭＳ Ｐゴシック" pitchFamily="-107" charset="-128"/>
                <a:cs typeface="ＭＳ Ｐゴシック" pitchFamily="-107" charset="-128"/>
              </a:rPr>
              <a:t>volcano observatories</a:t>
            </a:r>
            <a:r>
              <a:rPr lang="en-US" sz="1050" baseline="0" dirty="0" smtClean="0">
                <a:ea typeface="ＭＳ Ｐゴシック" pitchFamily="-107" charset="-128"/>
                <a:cs typeface="ＭＳ Ｐゴシック" pitchFamily="-107" charset="-128"/>
              </a:rPr>
              <a:t> are</a:t>
            </a:r>
            <a:r>
              <a:rPr lang="en-US" sz="1050" dirty="0" smtClean="0">
                <a:ea typeface="ＭＳ Ｐゴシック" pitchFamily="-107" charset="-128"/>
                <a:cs typeface="ＭＳ Ｐゴシック" pitchFamily="-107" charset="-128"/>
              </a:rPr>
              <a:t> partnerships between the United States Geological Survey (USGS) and other organizations.  </a:t>
            </a:r>
            <a:endParaRPr lang="en-US" sz="1050" baseline="0" dirty="0" smtClean="0">
              <a:ea typeface="ＭＳ Ｐゴシック" pitchFamily="-107" charset="-128"/>
              <a:cs typeface="ＭＳ Ｐゴシック" pitchFamily="-107" charset="-128"/>
            </a:endParaRPr>
          </a:p>
          <a:p>
            <a:pPr lvl="2" eaLnBrk="1" hangingPunct="1">
              <a:buFont typeface="Arial"/>
              <a:buChar char="•"/>
            </a:pPr>
            <a:endParaRPr lang="en-US" sz="1050" baseline="0" dirty="0" smtClean="0">
              <a:ea typeface="ＭＳ Ｐゴシック" pitchFamily="-107" charset="-128"/>
              <a:cs typeface="ＭＳ Ｐゴシック" pitchFamily="-107" charset="-128"/>
            </a:endParaRPr>
          </a:p>
          <a:p>
            <a:pPr lvl="2" eaLnBrk="1" hangingPunct="1">
              <a:buFont typeface="Arial"/>
              <a:buChar char="•"/>
            </a:pPr>
            <a:r>
              <a:rPr lang="en-US" sz="1050" dirty="0" smtClean="0"/>
              <a:t>Alaska (AVO) </a:t>
            </a:r>
          </a:p>
          <a:p>
            <a:pPr lvl="2" eaLnBrk="1" hangingPunct="1">
              <a:buFont typeface="Arial"/>
              <a:buChar char="•"/>
            </a:pPr>
            <a:r>
              <a:rPr lang="en-US" sz="1050" dirty="0" smtClean="0"/>
              <a:t>Hawaii (HVO)</a:t>
            </a:r>
          </a:p>
          <a:p>
            <a:pPr lvl="2" eaLnBrk="1" hangingPunct="1">
              <a:buFont typeface="Arial"/>
              <a:buChar char="•"/>
            </a:pPr>
            <a:r>
              <a:rPr lang="en-US" sz="1050" dirty="0" smtClean="0"/>
              <a:t>Cascades, WA (CVO)</a:t>
            </a:r>
          </a:p>
          <a:p>
            <a:pPr lvl="2" eaLnBrk="1" hangingPunct="1">
              <a:buFont typeface="Arial"/>
              <a:buChar char="•"/>
            </a:pPr>
            <a:r>
              <a:rPr lang="en-US" sz="1050" dirty="0" smtClean="0"/>
              <a:t>Long Valley, CA (LVO)</a:t>
            </a:r>
          </a:p>
          <a:p>
            <a:pPr lvl="2" eaLnBrk="1" hangingPunct="1">
              <a:buFont typeface="Arial"/>
              <a:buChar char="•"/>
            </a:pPr>
            <a:r>
              <a:rPr lang="en-US" sz="1050" dirty="0" smtClean="0"/>
              <a:t>Yellowstone, MT (YVO)</a:t>
            </a:r>
          </a:p>
          <a:p>
            <a:pPr lvl="2" eaLnBrk="1" hangingPunct="1">
              <a:buFont typeface="Arial"/>
              <a:buChar char="•"/>
            </a:pPr>
            <a:endParaRPr lang="en-US" sz="1050" dirty="0" smtClean="0"/>
          </a:p>
          <a:p>
            <a:pPr lvl="1" eaLnBrk="1" hangingPunct="1">
              <a:buFont typeface="Arial"/>
              <a:buNone/>
            </a:pPr>
            <a:r>
              <a:rPr lang="en-US" sz="1050" dirty="0" smtClean="0">
                <a:ea typeface="ＭＳ Ｐゴシック" pitchFamily="-107" charset="-128"/>
                <a:cs typeface="ＭＳ Ｐゴシック" pitchFamily="-107" charset="-128"/>
              </a:rPr>
              <a:t>YVO is a partnership among the USGS, Yellowstone National Park, and the University of Utah. </a:t>
            </a:r>
          </a:p>
          <a:p>
            <a:pPr lvl="1" eaLnBrk="1" hangingPunct="1">
              <a:buFont typeface="Arial"/>
              <a:buNone/>
            </a:pPr>
            <a:endParaRPr lang="en-US" sz="1050" dirty="0" smtClean="0">
              <a:ea typeface="ＭＳ Ｐゴシック" pitchFamily="-107" charset="-128"/>
              <a:cs typeface="ＭＳ Ｐゴシック" pitchFamily="-107" charset="-128"/>
            </a:endParaRPr>
          </a:p>
          <a:p>
            <a:pPr lvl="1" eaLnBrk="1" hangingPunct="1">
              <a:buFont typeface="Arial"/>
              <a:buNone/>
            </a:pPr>
            <a:r>
              <a:rPr lang="en-US" sz="1050" dirty="0" smtClean="0">
                <a:ea typeface="ＭＳ Ｐゴシック" pitchFamily="-107" charset="-128"/>
                <a:cs typeface="ＭＳ Ｐゴシック" pitchFamily="-107" charset="-128"/>
              </a:rPr>
              <a:t>The photo is of an engineer installing a radio antenna in a tree. </a:t>
            </a:r>
          </a:p>
          <a:p>
            <a:pPr lvl="1" eaLnBrk="1" hangingPunct="1">
              <a:buFont typeface="Arial"/>
              <a:buNone/>
            </a:pPr>
            <a:endParaRPr lang="en-US" sz="1050" dirty="0" smtClean="0">
              <a:ea typeface="ＭＳ Ｐゴシック" pitchFamily="-107" charset="-128"/>
              <a:cs typeface="ＭＳ Ｐゴシック" pitchFamily="-107" charset="-128"/>
            </a:endParaRPr>
          </a:p>
          <a:p>
            <a:pPr lvl="1" eaLnBrk="1" hangingPunct="1">
              <a:buFont typeface="Arial"/>
              <a:buNone/>
            </a:pPr>
            <a:r>
              <a:rPr lang="en-US" sz="1050" dirty="0" smtClean="0">
                <a:ea typeface="ＭＳ Ｐゴシック" pitchFamily="-107" charset="-128"/>
                <a:cs typeface="ＭＳ Ｐゴシック" pitchFamily="-107" charset="-128"/>
              </a:rPr>
              <a:t>Photo by Dave </a:t>
            </a:r>
            <a:r>
              <a:rPr lang="en-US" sz="1050" dirty="0" err="1" smtClean="0">
                <a:ea typeface="ＭＳ Ｐゴシック" pitchFamily="-107" charset="-128"/>
                <a:cs typeface="ＭＳ Ｐゴシック" pitchFamily="-107" charset="-128"/>
              </a:rPr>
              <a:t>Drobeck</a:t>
            </a:r>
            <a:r>
              <a:rPr lang="en-US" sz="1050" dirty="0" smtClean="0">
                <a:ea typeface="ＭＳ Ｐゴシック" pitchFamily="-107" charset="-128"/>
                <a:cs typeface="ＭＳ Ｐゴシック" pitchFamily="-107" charset="-128"/>
              </a:rPr>
              <a:t>, University of Utah. 2001.  http://volcanoes.usgs.gov/yvo/images/gallery2/gallery_monitoring.php.  Retrieved 12 December 2011.</a:t>
            </a:r>
          </a:p>
          <a:p>
            <a:endParaRPr lang="en-US" sz="1548" dirty="0"/>
          </a:p>
        </p:txBody>
      </p:sp>
      <p:sp>
        <p:nvSpPr>
          <p:cNvPr id="4" name="Slide Number Placeholder 3"/>
          <p:cNvSpPr>
            <a:spLocks noGrp="1"/>
          </p:cNvSpPr>
          <p:nvPr>
            <p:ph type="sldNum" sz="quarter" idx="10"/>
          </p:nvPr>
        </p:nvSpPr>
        <p:spPr/>
        <p:txBody>
          <a:bodyPr/>
          <a:lstStyle/>
          <a:p>
            <a:pPr>
              <a:defRPr/>
            </a:pPr>
            <a:fld id="{708769C6-A2F5-E046-92B5-8CA2E5520FEC}"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8200" y="4572000"/>
            <a:ext cx="5486400" cy="5757478"/>
          </a:xfrm>
        </p:spPr>
        <p:txBody>
          <a:bodyPr>
            <a:normAutofit/>
          </a:bodyPr>
          <a:lstStyle/>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dirty="0" smtClean="0"/>
              <a:t>When</a:t>
            </a:r>
            <a:r>
              <a:rPr lang="en-US" sz="1050" baseline="0" dirty="0" smtClean="0"/>
              <a:t> Mount St. Helens erupted catastrophically 18 May</a:t>
            </a:r>
            <a:r>
              <a:rPr lang="en-US" sz="1050" dirty="0" smtClean="0"/>
              <a:t> </a:t>
            </a:r>
            <a:r>
              <a:rPr lang="en-US" sz="1050" baseline="0" dirty="0" smtClean="0"/>
              <a:t>1980, scientists were already monitoring it extensively.  The m</a:t>
            </a:r>
            <a:r>
              <a:rPr lang="en-US" sz="1050" dirty="0" smtClean="0"/>
              <a:t>ap shows the</a:t>
            </a:r>
            <a:r>
              <a:rPr lang="en-US" sz="1050" baseline="0" dirty="0" smtClean="0"/>
              <a:t> kinds of instruments in place in mid-April</a:t>
            </a:r>
            <a:r>
              <a:rPr lang="en-US" sz="1050" dirty="0" smtClean="0"/>
              <a:t> of </a:t>
            </a:r>
            <a:r>
              <a:rPr lang="en-US" sz="1050" baseline="0" dirty="0" smtClean="0"/>
              <a:t>1980. </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050" baseline="0" dirty="0" smtClean="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dirty="0" smtClean="0"/>
              <a:t>The</a:t>
            </a:r>
            <a:r>
              <a:rPr lang="en-US" sz="1050" baseline="0" dirty="0" smtClean="0"/>
              <a:t> p</a:t>
            </a:r>
            <a:r>
              <a:rPr lang="en-US" sz="1050" dirty="0" smtClean="0"/>
              <a:t>hoto</a:t>
            </a:r>
            <a:r>
              <a:rPr lang="en-US" sz="1050" baseline="0" dirty="0" smtClean="0"/>
              <a:t> is of Mount St. Helens erupting 18 May 1980</a:t>
            </a:r>
            <a:r>
              <a:rPr lang="en-US" sz="1050" dirty="0" smtClean="0"/>
              <a:t>. USGS. </a:t>
            </a:r>
            <a:endParaRPr lang="en-US" sz="1050" baseline="0" dirty="0" smtClean="0"/>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050" baseline="0" dirty="0" smtClean="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dirty="0" smtClean="0"/>
              <a:t>Map from Smithsonian National Museum of Natural History:  Global Volcanism Program: St. Helens Index of Monthly Reports.  http://</a:t>
            </a:r>
            <a:r>
              <a:rPr lang="en-US" sz="1050" dirty="0" err="1" smtClean="0"/>
              <a:t>www.volcano.si.edu/world/volcano.cfm?vnum</a:t>
            </a:r>
            <a:r>
              <a:rPr lang="en-US" sz="1050" dirty="0" smtClean="0"/>
              <a:t>=1201-05-&amp;volpage=var#sean_0509  Retrieved 12 December 2011.</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050" dirty="0" smtClean="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dirty="0" smtClean="0"/>
              <a:t>Photo by Post, A. 1980.  </a:t>
            </a:r>
            <a:r>
              <a:rPr lang="en-US" sz="1050" dirty="0" err="1" smtClean="0"/>
              <a:t>http://vulcan.wr.usgs.gov/Volcanoes/MSH/SlideSet/ljt_slideset.html</a:t>
            </a:r>
            <a:r>
              <a:rPr lang="en-US" sz="1050" dirty="0" smtClean="0"/>
              <a:t>  Retrieved 12 December 2011.</a:t>
            </a:r>
          </a:p>
          <a:p>
            <a:pPr lvl="1"/>
            <a:endParaRPr lang="en-US" dirty="0"/>
          </a:p>
        </p:txBody>
      </p:sp>
      <p:sp>
        <p:nvSpPr>
          <p:cNvPr id="4" name="Slide Number Placeholder 3"/>
          <p:cNvSpPr>
            <a:spLocks noGrp="1"/>
          </p:cNvSpPr>
          <p:nvPr>
            <p:ph type="sldNum" sz="quarter" idx="10"/>
          </p:nvPr>
        </p:nvSpPr>
        <p:spPr/>
        <p:txBody>
          <a:bodyPr/>
          <a:lstStyle/>
          <a:p>
            <a:pPr>
              <a:defRPr/>
            </a:pPr>
            <a:fld id="{708769C6-A2F5-E046-92B5-8CA2E5520FEC}"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5AC108F2-A6E9-7C4A-8240-0A360E6DC711}" type="slidenum">
              <a:rPr lang="en-US">
                <a:latin typeface="Arial" pitchFamily="-107" charset="0"/>
                <a:ea typeface="ＭＳ Ｐゴシック" pitchFamily="-107" charset="-128"/>
                <a:cs typeface="ＭＳ Ｐゴシック" pitchFamily="-107" charset="-128"/>
              </a:rPr>
              <a:pPr/>
              <a:t>6</a:t>
            </a:fld>
            <a:endParaRPr lang="en-US">
              <a:latin typeface="Arial" pitchFamily="-107" charset="0"/>
              <a:ea typeface="ＭＳ Ｐゴシック" pitchFamily="-107" charset="-128"/>
              <a:cs typeface="ＭＳ Ｐゴシック" pitchFamily="-107" charset="-128"/>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685800" y="4572000"/>
            <a:ext cx="5486400" cy="5757478"/>
          </a:xfrm>
          <a:noFill/>
          <a:ln/>
        </p:spPr>
        <p:txBody>
          <a:bodyPr anchor="t"/>
          <a:lstStyle/>
          <a:p>
            <a:pPr marL="457200" lvl="2" eaLnBrk="1" hangingPunct="1">
              <a:spcBef>
                <a:spcPts val="0"/>
              </a:spcBef>
            </a:pPr>
            <a:r>
              <a:rPr lang="en-US" sz="1050" dirty="0" smtClean="0">
                <a:latin typeface="Arial" pitchFamily="-107" charset="0"/>
                <a:ea typeface="ＭＳ Ｐゴシック" pitchFamily="-107" charset="-128"/>
                <a:cs typeface="ＭＳ Ｐゴシック" pitchFamily="-107" charset="-128"/>
              </a:rPr>
              <a:t>A common saying in modern geology is that “the</a:t>
            </a:r>
            <a:r>
              <a:rPr lang="en-US" sz="1050" baseline="0" dirty="0" smtClean="0">
                <a:latin typeface="Arial" pitchFamily="-107" charset="0"/>
                <a:ea typeface="ＭＳ Ｐゴシック" pitchFamily="-107" charset="-128"/>
                <a:cs typeface="ＭＳ Ｐゴシック" pitchFamily="-107" charset="-128"/>
              </a:rPr>
              <a:t> present is the key to the past”</a:t>
            </a:r>
            <a:r>
              <a:rPr lang="en-US" sz="1050" dirty="0" smtClean="0">
                <a:latin typeface="Arial" pitchFamily="-107" charset="0"/>
                <a:ea typeface="ＭＳ Ｐゴシック" pitchFamily="-107" charset="-128"/>
                <a:cs typeface="ＭＳ Ｐゴシック" pitchFamily="-107" charset="-128"/>
              </a:rPr>
              <a:t>.</a:t>
            </a:r>
            <a:r>
              <a:rPr lang="en-US" sz="1050" baseline="0" dirty="0" smtClean="0">
                <a:latin typeface="Arial" pitchFamily="-107" charset="0"/>
                <a:ea typeface="ＭＳ Ｐゴシック" pitchFamily="-107" charset="-128"/>
                <a:cs typeface="ＭＳ Ｐゴシック" pitchFamily="-107" charset="-128"/>
              </a:rPr>
              <a:t>  It says that we study modern Earth processes to understand existing rocks and mountains that were the result of </a:t>
            </a:r>
            <a:r>
              <a:rPr lang="en-US" sz="1050" dirty="0" smtClean="0">
                <a:latin typeface="Arial" pitchFamily="-107" charset="0"/>
                <a:ea typeface="ＭＳ Ｐゴシック" pitchFamily="-107" charset="-128"/>
                <a:cs typeface="ＭＳ Ｐゴシック" pitchFamily="-107" charset="-128"/>
              </a:rPr>
              <a:t>ancient Earth processes</a:t>
            </a:r>
            <a:r>
              <a:rPr lang="en-US" sz="1050" baseline="0" dirty="0" smtClean="0">
                <a:latin typeface="Arial" pitchFamily="-107" charset="0"/>
                <a:ea typeface="ＭＳ Ｐゴシック" pitchFamily="-107" charset="-128"/>
                <a:cs typeface="ＭＳ Ｐゴシック" pitchFamily="-107" charset="-128"/>
              </a:rPr>
              <a:t>.  </a:t>
            </a:r>
            <a:r>
              <a:rPr lang="en-US" sz="1050" dirty="0" smtClean="0">
                <a:latin typeface="Arial" pitchFamily="-107" charset="0"/>
                <a:ea typeface="ＭＳ Ｐゴシック" pitchFamily="-107" charset="-128"/>
                <a:cs typeface="ＭＳ Ｐゴシック" pitchFamily="-107" charset="-128"/>
              </a:rPr>
              <a:t>The saying </a:t>
            </a:r>
            <a:r>
              <a:rPr lang="en-US" sz="1050" baseline="0" dirty="0" smtClean="0">
                <a:latin typeface="Arial" pitchFamily="-107" charset="0"/>
                <a:ea typeface="ＭＳ Ｐゴシック" pitchFamily="-107" charset="-128"/>
                <a:cs typeface="ＭＳ Ｐゴシック" pitchFamily="-107" charset="-128"/>
              </a:rPr>
              <a:t>is called the “Law of </a:t>
            </a:r>
            <a:r>
              <a:rPr lang="en-US" sz="1050" baseline="0" dirty="0" err="1" smtClean="0">
                <a:latin typeface="Arial" pitchFamily="-107" charset="0"/>
                <a:ea typeface="ＭＳ Ｐゴシック" pitchFamily="-107" charset="-128"/>
                <a:cs typeface="ＭＳ Ｐゴシック" pitchFamily="-107" charset="-128"/>
              </a:rPr>
              <a:t>Uniformitarianism</a:t>
            </a:r>
            <a:r>
              <a:rPr lang="en-US" sz="1050" baseline="0" dirty="0" smtClean="0">
                <a:latin typeface="Arial" pitchFamily="-107" charset="0"/>
                <a:ea typeface="ＭＳ Ｐゴシック" pitchFamily="-107" charset="-128"/>
                <a:cs typeface="ＭＳ Ｐゴシック" pitchFamily="-107" charset="-128"/>
              </a:rPr>
              <a:t>”. </a:t>
            </a:r>
          </a:p>
          <a:p>
            <a:pPr marL="457200" lvl="2" eaLnBrk="1" hangingPunct="1">
              <a:spcBef>
                <a:spcPts val="0"/>
              </a:spcBef>
            </a:pPr>
            <a:endParaRPr lang="en-US" sz="1050" dirty="0" smtClean="0">
              <a:latin typeface="Arial" pitchFamily="-107" charset="0"/>
              <a:ea typeface="ＭＳ Ｐゴシック" pitchFamily="-107" charset="-128"/>
              <a:cs typeface="ＭＳ Ｐゴシック" pitchFamily="-107" charset="-128"/>
            </a:endParaRPr>
          </a:p>
          <a:p>
            <a:pPr marL="457200" lvl="2" eaLnBrk="1" hangingPunct="1">
              <a:spcBef>
                <a:spcPts val="0"/>
              </a:spcBef>
            </a:pPr>
            <a:r>
              <a:rPr lang="en-US" sz="1050" baseline="0" dirty="0" smtClean="0">
                <a:latin typeface="Arial" pitchFamily="-107" charset="0"/>
                <a:ea typeface="ＭＳ Ｐゴシック" pitchFamily="-107" charset="-128"/>
                <a:cs typeface="ＭＳ Ｐゴシック" pitchFamily="-107" charset="-128"/>
              </a:rPr>
              <a:t>In the </a:t>
            </a:r>
            <a:r>
              <a:rPr lang="en-US" sz="1050" dirty="0" smtClean="0">
                <a:latin typeface="Arial" pitchFamily="-107" charset="0"/>
                <a:ea typeface="ＭＳ Ｐゴシック" pitchFamily="-107" charset="-128"/>
                <a:cs typeface="ＭＳ Ｐゴシック" pitchFamily="-107" charset="-128"/>
              </a:rPr>
              <a:t>reversed</a:t>
            </a:r>
            <a:r>
              <a:rPr lang="en-US" sz="1050" baseline="0" dirty="0" smtClean="0">
                <a:latin typeface="Arial" pitchFamily="-107" charset="0"/>
                <a:ea typeface="ＭＳ Ｐゴシック" pitchFamily="-107" charset="-128"/>
                <a:cs typeface="ＭＳ Ｐゴシック" pitchFamily="-107" charset="-128"/>
              </a:rPr>
              <a:t> version on the slide, “the past is the key to the present”, we imply that understanding old volcanic eruptions can help us understand what might happen in the future.  By examining the eruption of Mount St. Helens and other volcanoes, we can better predict potential eruptions.  This and the next 18 slides show different aspects of volcanic eruptions.</a:t>
            </a:r>
          </a:p>
          <a:p>
            <a:pPr marL="457200" lvl="2" eaLnBrk="1" hangingPunct="1">
              <a:spcBef>
                <a:spcPts val="0"/>
              </a:spcBef>
            </a:pPr>
            <a:endParaRPr lang="en-US" sz="1050" dirty="0" smtClean="0">
              <a:latin typeface="Arial" pitchFamily="-107" charset="0"/>
              <a:ea typeface="ＭＳ Ｐゴシック" pitchFamily="-107" charset="-128"/>
              <a:cs typeface="ＭＳ Ｐゴシック" pitchFamily="-107" charset="-128"/>
            </a:endParaRPr>
          </a:p>
          <a:p>
            <a:pPr marL="457200" lvl="2" eaLnBrk="1" hangingPunct="1">
              <a:spcBef>
                <a:spcPts val="0"/>
              </a:spcBef>
            </a:pPr>
            <a:r>
              <a:rPr lang="en-US" sz="1050" dirty="0" smtClean="0">
                <a:latin typeface="Arial" pitchFamily="-107" charset="0"/>
                <a:ea typeface="ＭＳ Ｐゴシック" pitchFamily="-107" charset="-128"/>
                <a:cs typeface="ＭＳ Ｐゴシック" pitchFamily="-107" charset="-128"/>
              </a:rPr>
              <a:t>Ash, gas, and steam eruptions</a:t>
            </a:r>
            <a:r>
              <a:rPr lang="en-US" sz="1050" baseline="0" dirty="0" smtClean="0">
                <a:latin typeface="Arial" pitchFamily="-107" charset="0"/>
                <a:ea typeface="ＭＳ Ｐゴシック" pitchFamily="-107" charset="-128"/>
                <a:cs typeface="ＭＳ Ｐゴシック" pitchFamily="-107" charset="-128"/>
              </a:rPr>
              <a:t> </a:t>
            </a:r>
            <a:r>
              <a:rPr lang="en-US" sz="1050" dirty="0" smtClean="0">
                <a:latin typeface="Arial" pitchFamily="-107" charset="0"/>
                <a:ea typeface="ＭＳ Ｐゴシック" pitchFamily="-107" charset="-128"/>
                <a:cs typeface="ＭＳ Ｐゴシック" pitchFamily="-107" charset="-128"/>
              </a:rPr>
              <a:t>occur when hot, pressurized, trapped gases or steam escape.  They are usually detected by surface earthquakes, elevated volcanic gas levels and visual plumes.</a:t>
            </a:r>
            <a:r>
              <a:rPr lang="en-US" sz="1050" baseline="0" dirty="0" smtClean="0">
                <a:latin typeface="Arial" pitchFamily="-107" charset="0"/>
                <a:ea typeface="ＭＳ Ｐゴシック" pitchFamily="-107" charset="-128"/>
                <a:cs typeface="ＭＳ Ｐゴシック" pitchFamily="-107" charset="-128"/>
              </a:rPr>
              <a:t>  </a:t>
            </a:r>
            <a:r>
              <a:rPr lang="en-US" sz="1050" dirty="0" smtClean="0">
                <a:latin typeface="Arial" pitchFamily="-107" charset="0"/>
                <a:ea typeface="ＭＳ Ｐゴシック" pitchFamily="-107" charset="-128"/>
                <a:cs typeface="ＭＳ Ｐゴシック" pitchFamily="-107" charset="-128"/>
              </a:rPr>
              <a:t>Before erupting explosively 18 May1980, Mt. St. Helens had many gas and steam eruptions like this one of steam, 4 April 1980.  The first eruption in this cycle was 27 March 1980.  Since 1980, Mt. St. Helens has continued to erupt steam occasionally.</a:t>
            </a:r>
          </a:p>
          <a:p>
            <a:pPr marL="457200" lvl="2" eaLnBrk="1" hangingPunct="1">
              <a:spcBef>
                <a:spcPts val="0"/>
              </a:spcBef>
            </a:pPr>
            <a:endParaRPr lang="en-US" sz="1050" dirty="0" smtClean="0">
              <a:latin typeface="Arial" pitchFamily="-107" charset="0"/>
              <a:ea typeface="ＭＳ Ｐゴシック" pitchFamily="-107" charset="-128"/>
              <a:cs typeface="ＭＳ Ｐゴシック" pitchFamily="-107" charset="-128"/>
            </a:endParaRPr>
          </a:p>
          <a:p>
            <a:pPr marL="457200" marR="0" lvl="2" indent="0" algn="l" defTabSz="914400" rtl="0" eaLnBrk="1" fontAlgn="base" latinLnBrk="0" hangingPunct="1">
              <a:spcBef>
                <a:spcPts val="0"/>
              </a:spcBef>
              <a:spcAft>
                <a:spcPct val="0"/>
              </a:spcAft>
              <a:buClrTx/>
              <a:buSzTx/>
              <a:buFontTx/>
              <a:buNone/>
              <a:tabLst/>
              <a:defRPr/>
            </a:pPr>
            <a:r>
              <a:rPr lang="en-US" sz="1050" dirty="0" smtClean="0">
                <a:latin typeface="Arial" pitchFamily="-107" charset="0"/>
                <a:ea typeface="ＭＳ Ｐゴシック" pitchFamily="-107" charset="-128"/>
                <a:cs typeface="ＭＳ Ｐゴシック" pitchFamily="-107" charset="-128"/>
              </a:rPr>
              <a:t>Image from </a:t>
            </a:r>
            <a:r>
              <a:rPr lang="en-US" sz="1050" dirty="0" err="1" smtClean="0">
                <a:latin typeface="Arial" pitchFamily="-107" charset="0"/>
                <a:ea typeface="ＭＳ Ｐゴシック" pitchFamily="-107" charset="-128"/>
                <a:cs typeface="ＭＳ Ｐゴシック" pitchFamily="-107" charset="-128"/>
              </a:rPr>
              <a:t>Haselhorst</a:t>
            </a:r>
            <a:r>
              <a:rPr lang="en-US" sz="1050" dirty="0" smtClean="0">
                <a:latin typeface="Arial" pitchFamily="-107" charset="0"/>
                <a:ea typeface="ＭＳ Ｐゴシック" pitchFamily="-107" charset="-128"/>
                <a:cs typeface="ＭＳ Ｐゴシック" pitchFamily="-107" charset="-128"/>
              </a:rPr>
              <a:t>, C. 1980. National Park Service: Yellowstone Digital Slide File: </a:t>
            </a:r>
            <a:r>
              <a:rPr lang="en-US" sz="1050" dirty="0" err="1" smtClean="0">
                <a:latin typeface="Arial" pitchFamily="-107" charset="0"/>
                <a:ea typeface="ＭＳ Ｐゴシック" pitchFamily="-107" charset="-128"/>
                <a:cs typeface="ＭＳ Ｐゴシック" pitchFamily="-107" charset="-128"/>
              </a:rPr>
              <a:t>Volcanics</a:t>
            </a:r>
            <a:r>
              <a:rPr lang="en-US" sz="1050" dirty="0" smtClean="0">
                <a:latin typeface="Arial" pitchFamily="-107" charset="0"/>
                <a:ea typeface="ＭＳ Ｐゴシック" pitchFamily="-107" charset="-128"/>
                <a:cs typeface="ＭＳ Ｐゴシック" pitchFamily="-107" charset="-128"/>
              </a:rPr>
              <a:t>, Igneous:  10486.   http://www.nps.gov/features/yell/slidefile/geology/volcanicsigneous/Page-4.htm  Retrieved12 December 2011.</a:t>
            </a:r>
          </a:p>
          <a:p>
            <a:pPr marL="457200" marR="0" lvl="2" indent="0" algn="l" defTabSz="914400" rtl="0" eaLnBrk="1" fontAlgn="base" latinLnBrk="0" hangingPunct="1">
              <a:lnSpc>
                <a:spcPct val="80000"/>
              </a:lnSpc>
              <a:spcBef>
                <a:spcPts val="0"/>
              </a:spcBef>
              <a:spcAft>
                <a:spcPct val="0"/>
              </a:spcAft>
              <a:buClrTx/>
              <a:buSzTx/>
              <a:buFontTx/>
              <a:buNone/>
              <a:tabLst/>
              <a:defRPr/>
            </a:pPr>
            <a:endParaRPr lang="en-US" dirty="0" smtClean="0">
              <a:latin typeface="Arial" pitchFamily="-107" charset="0"/>
              <a:ea typeface="ＭＳ Ｐゴシック" pitchFamily="-107" charset="-128"/>
              <a:cs typeface="ＭＳ Ｐゴシック" pitchFamily="-107" charset="-128"/>
            </a:endParaRPr>
          </a:p>
          <a:p>
            <a:pPr lvl="1" eaLnBrk="1" hangingPunct="1">
              <a:lnSpc>
                <a:spcPct val="80000"/>
              </a:lnSpc>
            </a:pPr>
            <a:endParaRPr lang="en-US" sz="2400" dirty="0" smtClean="0">
              <a:solidFill>
                <a:srgbClr val="CC0000"/>
              </a:solidFill>
            </a:endParaRPr>
          </a:p>
          <a:p>
            <a:pPr eaLnBrk="1" hangingPunct="1"/>
            <a:r>
              <a:rPr lang="en-US" baseline="0" dirty="0" smtClean="0">
                <a:latin typeface="Arial" pitchFamily="-107" charset="0"/>
                <a:ea typeface="ＭＳ Ｐゴシック" pitchFamily="-107" charset="-128"/>
                <a:cs typeface="ＭＳ Ｐゴシック" pitchFamily="-107" charset="-128"/>
              </a:rPr>
              <a:t>  </a:t>
            </a:r>
            <a:endParaRPr lang="en-US" dirty="0">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486400" cy="5757478"/>
          </a:xfrm>
        </p:spPr>
        <p:txBody>
          <a:bodyPr>
            <a:normAutofit/>
          </a:bodyPr>
          <a:lstStyle/>
          <a:p>
            <a:pPr marL="457200" lvl="2" eaLnBrk="1" hangingPunct="1">
              <a:lnSpc>
                <a:spcPct val="110000"/>
              </a:lnSpc>
              <a:spcBef>
                <a:spcPts val="0"/>
              </a:spcBef>
            </a:pPr>
            <a:r>
              <a:rPr lang="en-US" sz="1050" dirty="0" smtClean="0">
                <a:latin typeface="Arial"/>
                <a:cs typeface="Arial"/>
              </a:rPr>
              <a:t>Lava oozes or flows when magma rises to the surface and extrudes from fissures or vents.  It is usually</a:t>
            </a:r>
            <a:r>
              <a:rPr lang="en-US" sz="1050" baseline="0" dirty="0" smtClean="0">
                <a:latin typeface="Arial"/>
                <a:cs typeface="Arial"/>
              </a:rPr>
              <a:t> accompanied </a:t>
            </a:r>
            <a:r>
              <a:rPr lang="en-US" sz="1050" dirty="0" smtClean="0">
                <a:latin typeface="Arial"/>
                <a:cs typeface="Arial"/>
              </a:rPr>
              <a:t>by shallow earthquakes and is followed by elevated gas levels and heat measurements.  </a:t>
            </a:r>
          </a:p>
          <a:p>
            <a:pPr marL="457200" lvl="2" eaLnBrk="1" hangingPunct="1">
              <a:lnSpc>
                <a:spcPct val="110000"/>
              </a:lnSpc>
              <a:spcBef>
                <a:spcPts val="0"/>
              </a:spcBef>
            </a:pPr>
            <a:endParaRPr lang="en-US" sz="1050" dirty="0" smtClean="0">
              <a:latin typeface="Arial"/>
              <a:cs typeface="Arial"/>
            </a:endParaRPr>
          </a:p>
          <a:p>
            <a:pPr marL="457200" lvl="2" eaLnBrk="1" hangingPunct="1">
              <a:lnSpc>
                <a:spcPct val="110000"/>
              </a:lnSpc>
              <a:spcBef>
                <a:spcPts val="0"/>
              </a:spcBef>
            </a:pPr>
            <a:r>
              <a:rPr lang="en-US" sz="1050" dirty="0" smtClean="0">
                <a:latin typeface="Arial"/>
                <a:cs typeface="Arial"/>
              </a:rPr>
              <a:t>In September of 2004, Mount St. Helens began erupting lava into its crater and slowly built</a:t>
            </a:r>
            <a:r>
              <a:rPr lang="en-US" sz="1050" baseline="0" dirty="0" smtClean="0">
                <a:latin typeface="Arial"/>
                <a:cs typeface="Arial"/>
              </a:rPr>
              <a:t> </a:t>
            </a:r>
            <a:r>
              <a:rPr lang="en-US" sz="1050" dirty="0" smtClean="0">
                <a:latin typeface="Arial"/>
                <a:cs typeface="Arial"/>
              </a:rPr>
              <a:t>a dome.  This image is of the lava dome</a:t>
            </a:r>
            <a:r>
              <a:rPr lang="en-US" sz="1050" baseline="0" dirty="0" smtClean="0">
                <a:latin typeface="Arial"/>
                <a:cs typeface="Arial"/>
              </a:rPr>
              <a:t> during an eruption of the volcano 24 Ma y2005.  </a:t>
            </a:r>
            <a:endParaRPr lang="en-US" sz="1050" dirty="0" smtClean="0">
              <a:latin typeface="Arial"/>
              <a:cs typeface="Arial"/>
            </a:endParaRPr>
          </a:p>
          <a:p>
            <a:pPr marL="457200" lvl="2" eaLnBrk="1" hangingPunct="1">
              <a:lnSpc>
                <a:spcPct val="110000"/>
              </a:lnSpc>
              <a:spcBef>
                <a:spcPts val="0"/>
              </a:spcBef>
            </a:pPr>
            <a:endParaRPr lang="en-US" sz="1050" dirty="0" smtClean="0">
              <a:latin typeface="Arial"/>
              <a:cs typeface="Arial"/>
            </a:endParaRPr>
          </a:p>
          <a:p>
            <a:pPr marL="457200" marR="0" lvl="2" indent="0" algn="l" defTabSz="914400" rtl="0" eaLnBrk="1" fontAlgn="base" latinLnBrk="0" hangingPunct="1">
              <a:lnSpc>
                <a:spcPct val="110000"/>
              </a:lnSpc>
              <a:spcBef>
                <a:spcPts val="0"/>
              </a:spcBef>
              <a:spcAft>
                <a:spcPct val="0"/>
              </a:spcAft>
              <a:buClrTx/>
              <a:buSzTx/>
              <a:buFontTx/>
              <a:buNone/>
              <a:tabLst/>
              <a:defRPr/>
            </a:pPr>
            <a:r>
              <a:rPr lang="en-US" sz="1050" dirty="0" smtClean="0">
                <a:latin typeface="Arial"/>
                <a:cs typeface="Arial"/>
              </a:rPr>
              <a:t>Image from USGS, Cascade Volcano Observatory. National Park Service: Yellowstone Digital Slide File: </a:t>
            </a:r>
            <a:r>
              <a:rPr lang="en-US" sz="1050" dirty="0" err="1" smtClean="0">
                <a:latin typeface="Arial"/>
                <a:cs typeface="Arial"/>
              </a:rPr>
              <a:t>Volcanics</a:t>
            </a:r>
            <a:r>
              <a:rPr lang="en-US" sz="1050" dirty="0" smtClean="0">
                <a:latin typeface="Arial"/>
                <a:cs typeface="Arial"/>
              </a:rPr>
              <a:t>, Igneous:</a:t>
            </a:r>
            <a:r>
              <a:rPr lang="en-US" sz="1050" baseline="0" dirty="0" smtClean="0">
                <a:latin typeface="Arial"/>
                <a:cs typeface="Arial"/>
              </a:rPr>
              <a:t>   18265d</a:t>
            </a:r>
            <a:r>
              <a:rPr lang="en-US" sz="1050" dirty="0" smtClean="0">
                <a:latin typeface="Arial"/>
                <a:cs typeface="Arial"/>
              </a:rPr>
              <a:t>. http://www.nps.gov/archive/yell/slidefile/geology/volcanicsigneous/Page-8.htm  Retrieved 13 December 2011.</a:t>
            </a:r>
          </a:p>
          <a:p>
            <a:pPr marL="0" lvl="1" eaLnBrk="1" hangingPunct="1">
              <a:lnSpc>
                <a:spcPct val="80000"/>
              </a:lnSpc>
              <a:spcBef>
                <a:spcPts val="0"/>
              </a:spcBef>
            </a:pPr>
            <a:endParaRPr lang="en-US" sz="2400" dirty="0" smtClean="0">
              <a:solidFill>
                <a:srgbClr val="CC0000"/>
              </a:solidFill>
            </a:endParaRPr>
          </a:p>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708769C6-A2F5-E046-92B5-8CA2E5520FEC}"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61B074B3-E6E9-F14E-8F8F-310B9E2820DC}" type="slidenum">
              <a:rPr lang="en-US">
                <a:latin typeface="Arial" pitchFamily="-107" charset="0"/>
                <a:ea typeface="ＭＳ Ｐゴシック" pitchFamily="-107" charset="-128"/>
                <a:cs typeface="ＭＳ Ｐゴシック" pitchFamily="-107" charset="-128"/>
              </a:rPr>
              <a:pPr/>
              <a:t>8</a:t>
            </a:fld>
            <a:endParaRPr lang="en-US">
              <a:latin typeface="Arial" pitchFamily="-107" charset="0"/>
              <a:ea typeface="ＭＳ Ｐゴシック" pitchFamily="-107" charset="-128"/>
              <a:cs typeface="ＭＳ Ｐゴシック" pitchFamily="-107" charset="-128"/>
            </a:endParaRPr>
          </a:p>
        </p:txBody>
      </p:sp>
      <p:sp>
        <p:nvSpPr>
          <p:cNvPr id="27651" name="Rectangle 2"/>
          <p:cNvSpPr>
            <a:spLocks noGrp="1" noRot="1" noChangeAspect="1" noChangeArrowheads="1" noTextEdit="1"/>
          </p:cNvSpPr>
          <p:nvPr>
            <p:ph type="sldImg"/>
          </p:nvPr>
        </p:nvSpPr>
        <p:spPr>
          <a:xfrm>
            <a:off x="1294060" y="1133475"/>
            <a:ext cx="4269880" cy="3200400"/>
          </a:xfrm>
          <a:ln/>
        </p:spPr>
      </p:sp>
      <p:sp>
        <p:nvSpPr>
          <p:cNvPr id="27652" name="Rectangle 3"/>
          <p:cNvSpPr>
            <a:spLocks noGrp="1" noChangeArrowheads="1"/>
          </p:cNvSpPr>
          <p:nvPr>
            <p:ph type="body" idx="1"/>
          </p:nvPr>
        </p:nvSpPr>
        <p:spPr>
          <a:xfrm>
            <a:off x="685800" y="4572000"/>
            <a:ext cx="5486400" cy="5757478"/>
          </a:xfrm>
          <a:noFill/>
          <a:ln/>
        </p:spPr>
        <p:txBody>
          <a:bodyPr/>
          <a:lstStyle/>
          <a:p>
            <a:pPr lvl="1" eaLnBrk="1" hangingPunct="1">
              <a:spcBef>
                <a:spcPts val="0"/>
              </a:spcBef>
            </a:pPr>
            <a:r>
              <a:rPr lang="en-US" sz="1050" dirty="0" err="1" smtClean="0">
                <a:solidFill>
                  <a:srgbClr val="000000"/>
                </a:solidFill>
                <a:latin typeface="Arial"/>
                <a:ea typeface="ＭＳ Ｐゴシック" pitchFamily="-107" charset="-128"/>
                <a:cs typeface="Arial"/>
              </a:rPr>
              <a:t>Pyroclastic</a:t>
            </a:r>
            <a:r>
              <a:rPr lang="en-US" sz="1050" dirty="0" smtClean="0">
                <a:solidFill>
                  <a:srgbClr val="000000"/>
                </a:solidFill>
                <a:latin typeface="Arial"/>
                <a:ea typeface="ＭＳ Ｐゴシック" pitchFamily="-107" charset="-128"/>
                <a:cs typeface="Arial"/>
              </a:rPr>
              <a:t> flows </a:t>
            </a:r>
            <a:r>
              <a:rPr lang="en-US" sz="1050" dirty="0" smtClean="0">
                <a:solidFill>
                  <a:srgbClr val="000000"/>
                </a:solidFill>
                <a:latin typeface="Arial"/>
                <a:ea typeface="ＭＳ Ｐゴシック" pitchFamily="-112" charset="-128"/>
                <a:cs typeface="Arial"/>
              </a:rPr>
              <a:t>o</a:t>
            </a:r>
            <a:r>
              <a:rPr lang="en-US" sz="1050" dirty="0" smtClean="0">
                <a:solidFill>
                  <a:srgbClr val="000000"/>
                </a:solidFill>
                <a:latin typeface="Arial"/>
                <a:cs typeface="Arial"/>
              </a:rPr>
              <a:t>ccur when superheated gases and solids flow down the flanks of a volcano--at </a:t>
            </a:r>
            <a:r>
              <a:rPr lang="en-US" sz="1050" baseline="0" dirty="0" smtClean="0">
                <a:solidFill>
                  <a:srgbClr val="000000"/>
                </a:solidFill>
                <a:latin typeface="Arial"/>
                <a:cs typeface="Arial"/>
              </a:rPr>
              <a:t>rates of tens to hundreds of kilometers per hour.</a:t>
            </a:r>
          </a:p>
          <a:p>
            <a:pPr lvl="1" eaLnBrk="1" hangingPunct="1">
              <a:spcBef>
                <a:spcPts val="0"/>
              </a:spcBef>
            </a:pPr>
            <a:endParaRPr lang="en-US" sz="1050" dirty="0" smtClean="0">
              <a:solidFill>
                <a:srgbClr val="000000"/>
              </a:solidFill>
              <a:latin typeface="Arial"/>
              <a:cs typeface="Arial"/>
            </a:endParaRPr>
          </a:p>
          <a:p>
            <a:pPr lvl="1" eaLnBrk="1" hangingPunct="1">
              <a:spcBef>
                <a:spcPts val="0"/>
              </a:spcBef>
            </a:pPr>
            <a:r>
              <a:rPr lang="en-US" sz="1050" dirty="0" smtClean="0">
                <a:solidFill>
                  <a:srgbClr val="000000"/>
                </a:solidFill>
                <a:latin typeface="Arial"/>
                <a:cs typeface="Arial"/>
              </a:rPr>
              <a:t>Earthquakes and elevated gas levels can precede them.   However,</a:t>
            </a:r>
            <a:r>
              <a:rPr lang="en-US" sz="1050" baseline="0" dirty="0" smtClean="0">
                <a:solidFill>
                  <a:srgbClr val="000000"/>
                </a:solidFill>
                <a:latin typeface="Arial"/>
                <a:cs typeface="Arial"/>
              </a:rPr>
              <a:t> </a:t>
            </a:r>
            <a:r>
              <a:rPr lang="en-US" sz="1050" dirty="0" smtClean="0">
                <a:solidFill>
                  <a:srgbClr val="000000"/>
                </a:solidFill>
                <a:latin typeface="Arial"/>
                <a:cs typeface="Arial"/>
              </a:rPr>
              <a:t> Mount St. </a:t>
            </a:r>
            <a:r>
              <a:rPr lang="en-US" sz="1050" dirty="0" err="1" smtClean="0">
                <a:solidFill>
                  <a:srgbClr val="000000"/>
                </a:solidFill>
                <a:latin typeface="Arial"/>
                <a:cs typeface="Arial"/>
              </a:rPr>
              <a:t>Helens’s</a:t>
            </a:r>
            <a:r>
              <a:rPr lang="en-US" sz="1050" dirty="0" smtClean="0">
                <a:solidFill>
                  <a:srgbClr val="000000"/>
                </a:solidFill>
                <a:latin typeface="Arial"/>
                <a:cs typeface="Arial"/>
              </a:rPr>
              <a:t> explosive</a:t>
            </a:r>
            <a:r>
              <a:rPr lang="en-US" sz="1050" baseline="0" dirty="0" smtClean="0">
                <a:solidFill>
                  <a:srgbClr val="000000"/>
                </a:solidFill>
                <a:latin typeface="Arial"/>
                <a:cs typeface="Arial"/>
              </a:rPr>
              <a:t> </a:t>
            </a:r>
            <a:r>
              <a:rPr lang="en-US" sz="1050" dirty="0" smtClean="0">
                <a:solidFill>
                  <a:srgbClr val="000000"/>
                </a:solidFill>
                <a:latin typeface="Arial"/>
                <a:cs typeface="Arial"/>
              </a:rPr>
              <a:t>eruption</a:t>
            </a:r>
            <a:r>
              <a:rPr lang="en-US" sz="1050" baseline="0" dirty="0" smtClean="0">
                <a:solidFill>
                  <a:srgbClr val="000000"/>
                </a:solidFill>
                <a:latin typeface="Arial"/>
                <a:cs typeface="Arial"/>
              </a:rPr>
              <a:t> of 18 May</a:t>
            </a:r>
            <a:r>
              <a:rPr lang="en-US" sz="1050" dirty="0" smtClean="0">
                <a:solidFill>
                  <a:srgbClr val="000000"/>
                </a:solidFill>
                <a:latin typeface="Arial"/>
                <a:cs typeface="Arial"/>
              </a:rPr>
              <a:t> </a:t>
            </a:r>
            <a:r>
              <a:rPr lang="en-US" sz="1050" baseline="0" dirty="0" smtClean="0">
                <a:solidFill>
                  <a:srgbClr val="000000"/>
                </a:solidFill>
                <a:latin typeface="Arial"/>
                <a:cs typeface="Arial"/>
              </a:rPr>
              <a:t>1980 was</a:t>
            </a:r>
            <a:r>
              <a:rPr lang="en-US" sz="1050" dirty="0" smtClean="0">
                <a:solidFill>
                  <a:srgbClr val="000000"/>
                </a:solidFill>
                <a:latin typeface="Arial"/>
                <a:cs typeface="Arial"/>
              </a:rPr>
              <a:t> started by a landslide — triggered</a:t>
            </a:r>
            <a:r>
              <a:rPr lang="en-US" sz="1050" baseline="0" dirty="0" smtClean="0">
                <a:solidFill>
                  <a:srgbClr val="000000"/>
                </a:solidFill>
                <a:latin typeface="Arial"/>
                <a:cs typeface="Arial"/>
              </a:rPr>
              <a:t> by</a:t>
            </a:r>
            <a:r>
              <a:rPr lang="en-US" sz="1050" dirty="0" smtClean="0">
                <a:solidFill>
                  <a:srgbClr val="000000"/>
                </a:solidFill>
                <a:latin typeface="Arial"/>
                <a:cs typeface="Arial"/>
              </a:rPr>
              <a:t> an</a:t>
            </a:r>
            <a:r>
              <a:rPr lang="en-US" sz="1050" baseline="0" dirty="0" smtClean="0">
                <a:solidFill>
                  <a:srgbClr val="000000"/>
                </a:solidFill>
                <a:latin typeface="Arial"/>
                <a:cs typeface="Arial"/>
              </a:rPr>
              <a:t> earthquake</a:t>
            </a:r>
            <a:r>
              <a:rPr lang="en-US" sz="1050" dirty="0" smtClean="0">
                <a:solidFill>
                  <a:srgbClr val="000000"/>
                </a:solidFill>
                <a:latin typeface="Arial"/>
                <a:cs typeface="Arial"/>
              </a:rPr>
              <a:t>.  The eruption</a:t>
            </a:r>
            <a:r>
              <a:rPr lang="en-US" sz="1050" baseline="0" dirty="0" smtClean="0">
                <a:solidFill>
                  <a:srgbClr val="000000"/>
                </a:solidFill>
                <a:latin typeface="Arial"/>
                <a:cs typeface="Arial"/>
              </a:rPr>
              <a:t> produced </a:t>
            </a:r>
            <a:r>
              <a:rPr lang="en-US" sz="1050" dirty="0" smtClean="0">
                <a:solidFill>
                  <a:srgbClr val="000000"/>
                </a:solidFill>
                <a:latin typeface="Arial"/>
                <a:cs typeface="Arial"/>
              </a:rPr>
              <a:t>17 or more </a:t>
            </a:r>
            <a:r>
              <a:rPr lang="en-US" sz="1050" dirty="0" err="1" smtClean="0">
                <a:solidFill>
                  <a:srgbClr val="000000"/>
                </a:solidFill>
                <a:latin typeface="Arial"/>
                <a:cs typeface="Arial"/>
              </a:rPr>
              <a:t>pyroclastic</a:t>
            </a:r>
            <a:r>
              <a:rPr lang="en-US" sz="1050" dirty="0" smtClean="0">
                <a:solidFill>
                  <a:srgbClr val="000000"/>
                </a:solidFill>
                <a:latin typeface="Arial"/>
                <a:cs typeface="Arial"/>
              </a:rPr>
              <a:t> flows.  The flows descended the north flank through</a:t>
            </a:r>
            <a:r>
              <a:rPr lang="en-US" sz="1050" baseline="0" dirty="0" smtClean="0">
                <a:solidFill>
                  <a:srgbClr val="000000"/>
                </a:solidFill>
                <a:latin typeface="Arial"/>
                <a:cs typeface="Arial"/>
              </a:rPr>
              <a:t> the breach caused by the explosion</a:t>
            </a:r>
            <a:r>
              <a:rPr lang="en-US" sz="1050" dirty="0" smtClean="0">
                <a:solidFill>
                  <a:srgbClr val="000000"/>
                </a:solidFill>
                <a:latin typeface="Arial"/>
                <a:cs typeface="Arial"/>
              </a:rPr>
              <a:t>, and they destroyed everything in their paths.</a:t>
            </a:r>
          </a:p>
          <a:p>
            <a:pPr lvl="1" eaLnBrk="1" hangingPunct="1">
              <a:spcBef>
                <a:spcPts val="0"/>
              </a:spcBef>
            </a:pPr>
            <a:endParaRPr lang="en-US" sz="1050" dirty="0" smtClean="0">
              <a:solidFill>
                <a:srgbClr val="000000"/>
              </a:solidFill>
              <a:latin typeface="Arial"/>
              <a:cs typeface="Arial"/>
            </a:endParaRPr>
          </a:p>
          <a:p>
            <a:pPr lvl="1" eaLnBrk="1" hangingPunct="1">
              <a:spcBef>
                <a:spcPts val="0"/>
              </a:spcBef>
            </a:pPr>
            <a:r>
              <a:rPr lang="en-US" sz="1050" dirty="0" smtClean="0">
                <a:solidFill>
                  <a:srgbClr val="000000"/>
                </a:solidFill>
                <a:latin typeface="Arial"/>
                <a:cs typeface="Arial"/>
              </a:rPr>
              <a:t>For more background</a:t>
            </a:r>
            <a:r>
              <a:rPr lang="en-US" sz="1050" baseline="0" dirty="0" smtClean="0">
                <a:solidFill>
                  <a:srgbClr val="000000"/>
                </a:solidFill>
                <a:latin typeface="Arial"/>
                <a:cs typeface="Arial"/>
              </a:rPr>
              <a:t> on </a:t>
            </a:r>
            <a:r>
              <a:rPr lang="en-US" sz="1050" baseline="0" dirty="0" err="1" smtClean="0">
                <a:solidFill>
                  <a:srgbClr val="000000"/>
                </a:solidFill>
                <a:latin typeface="Arial"/>
                <a:cs typeface="Arial"/>
              </a:rPr>
              <a:t>pyroclastic</a:t>
            </a:r>
            <a:r>
              <a:rPr lang="en-US" sz="1050" baseline="0" dirty="0" smtClean="0">
                <a:solidFill>
                  <a:srgbClr val="000000"/>
                </a:solidFill>
                <a:latin typeface="Arial"/>
                <a:cs typeface="Arial"/>
              </a:rPr>
              <a:t> flows click on the picture.</a:t>
            </a:r>
            <a:endParaRPr lang="en-US" sz="1050" dirty="0" smtClean="0">
              <a:solidFill>
                <a:srgbClr val="000000"/>
              </a:solidFill>
              <a:latin typeface="Arial"/>
              <a:cs typeface="Arial"/>
            </a:endParaRPr>
          </a:p>
          <a:p>
            <a:pPr eaLnBrk="1" hangingPunct="1">
              <a:spcBef>
                <a:spcPts val="0"/>
              </a:spcBef>
            </a:pPr>
            <a:endParaRPr lang="en-US" dirty="0" smtClean="0">
              <a:solidFill>
                <a:srgbClr val="000000"/>
              </a:solidFill>
              <a:latin typeface="Arial"/>
              <a:ea typeface="ＭＳ Ｐゴシック" pitchFamily="-107" charset="-128"/>
              <a:cs typeface="Arial"/>
            </a:endParaRPr>
          </a:p>
          <a:p>
            <a:pPr lvl="1" eaLnBrk="1" hangingPunct="1">
              <a:spcBef>
                <a:spcPts val="0"/>
              </a:spcBef>
            </a:pPr>
            <a:r>
              <a:rPr lang="en-US" sz="1050" baseline="0" dirty="0" smtClean="0">
                <a:solidFill>
                  <a:srgbClr val="000000"/>
                </a:solidFill>
                <a:latin typeface="Arial"/>
                <a:cs typeface="Arial"/>
              </a:rPr>
              <a:t>The photo on the left is of a </a:t>
            </a:r>
            <a:r>
              <a:rPr lang="en-US" sz="1050" baseline="0" dirty="0" err="1" smtClean="0">
                <a:solidFill>
                  <a:srgbClr val="000000"/>
                </a:solidFill>
                <a:latin typeface="Arial"/>
                <a:cs typeface="Arial"/>
              </a:rPr>
              <a:t>pyroclastic</a:t>
            </a:r>
            <a:r>
              <a:rPr lang="en-US" sz="1050" baseline="0" dirty="0" smtClean="0">
                <a:solidFill>
                  <a:srgbClr val="000000"/>
                </a:solidFill>
                <a:latin typeface="Arial"/>
                <a:cs typeface="Arial"/>
              </a:rPr>
              <a:t> flow</a:t>
            </a:r>
            <a:r>
              <a:rPr lang="en-US" sz="1050" dirty="0" smtClean="0">
                <a:solidFill>
                  <a:srgbClr val="000000"/>
                </a:solidFill>
                <a:latin typeface="Arial"/>
                <a:cs typeface="Arial"/>
              </a:rPr>
              <a:t> 7 August 1980 falling </a:t>
            </a:r>
            <a:r>
              <a:rPr lang="en-US" sz="1050" baseline="0" dirty="0" smtClean="0">
                <a:solidFill>
                  <a:srgbClr val="000000"/>
                </a:solidFill>
                <a:latin typeface="Arial"/>
                <a:cs typeface="Arial"/>
              </a:rPr>
              <a:t>down the flank of Mount St. Helens.  </a:t>
            </a:r>
            <a:r>
              <a:rPr lang="en-US" sz="1050" dirty="0" smtClean="0">
                <a:solidFill>
                  <a:srgbClr val="000000"/>
                </a:solidFill>
                <a:latin typeface="Arial"/>
                <a:cs typeface="Arial"/>
              </a:rPr>
              <a:t>The photo</a:t>
            </a:r>
            <a:r>
              <a:rPr lang="en-US" sz="1050" baseline="0" dirty="0" smtClean="0">
                <a:solidFill>
                  <a:srgbClr val="000000"/>
                </a:solidFill>
                <a:latin typeface="Arial"/>
                <a:cs typeface="Arial"/>
              </a:rPr>
              <a:t> </a:t>
            </a:r>
            <a:r>
              <a:rPr lang="en-US" sz="1050" dirty="0" smtClean="0">
                <a:solidFill>
                  <a:srgbClr val="000000"/>
                </a:solidFill>
                <a:latin typeface="Arial"/>
                <a:cs typeface="Arial"/>
              </a:rPr>
              <a:t>on the right is a </a:t>
            </a:r>
            <a:r>
              <a:rPr lang="en-US" sz="1050" dirty="0" err="1" smtClean="0">
                <a:solidFill>
                  <a:srgbClr val="000000"/>
                </a:solidFill>
                <a:latin typeface="Arial"/>
                <a:cs typeface="Arial"/>
              </a:rPr>
              <a:t>pyroclastic</a:t>
            </a:r>
            <a:r>
              <a:rPr lang="en-US" sz="1050" baseline="0" dirty="0" smtClean="0">
                <a:solidFill>
                  <a:srgbClr val="000000"/>
                </a:solidFill>
                <a:latin typeface="Arial"/>
                <a:cs typeface="Arial"/>
              </a:rPr>
              <a:t> flow deposit from an eruption 12 June</a:t>
            </a:r>
            <a:r>
              <a:rPr lang="en-US" sz="1050" dirty="0" smtClean="0">
                <a:solidFill>
                  <a:srgbClr val="000000"/>
                </a:solidFill>
                <a:latin typeface="Arial"/>
                <a:cs typeface="Arial"/>
              </a:rPr>
              <a:t> </a:t>
            </a:r>
            <a:r>
              <a:rPr lang="en-US" sz="1050" baseline="0" dirty="0" smtClean="0">
                <a:solidFill>
                  <a:srgbClr val="000000"/>
                </a:solidFill>
                <a:latin typeface="Arial"/>
                <a:cs typeface="Arial"/>
              </a:rPr>
              <a:t>1980. The tongue of debris is ½ mile long. </a:t>
            </a:r>
          </a:p>
          <a:p>
            <a:pPr marL="457200" marR="0" lvl="1" indent="0" algn="l" defTabSz="914400" rtl="0" eaLnBrk="1" fontAlgn="base" latinLnBrk="0" hangingPunct="1">
              <a:spcBef>
                <a:spcPts val="0"/>
              </a:spcBef>
              <a:spcAft>
                <a:spcPct val="0"/>
              </a:spcAft>
              <a:buClrTx/>
              <a:buSzTx/>
              <a:buFontTx/>
              <a:buNone/>
              <a:tabLst/>
              <a:defRPr/>
            </a:pPr>
            <a:endParaRPr lang="en-US" sz="1050" kern="1200" dirty="0" smtClean="0">
              <a:solidFill>
                <a:srgbClr val="000000"/>
              </a:solidFill>
              <a:latin typeface="Arial"/>
              <a:ea typeface="ＭＳ Ｐゴシック" pitchFamily="-112" charset="-128"/>
              <a:cs typeface="Arial"/>
            </a:endParaRPr>
          </a:p>
          <a:p>
            <a:pPr marL="457200" marR="0" lvl="1" indent="0" algn="l" defTabSz="914400" rtl="0" eaLnBrk="1" fontAlgn="base" latinLnBrk="0" hangingPunct="1">
              <a:spcBef>
                <a:spcPts val="0"/>
              </a:spcBef>
              <a:spcAft>
                <a:spcPct val="0"/>
              </a:spcAft>
              <a:buClrTx/>
              <a:buSzTx/>
              <a:buFontTx/>
              <a:buNone/>
              <a:tabLst/>
              <a:defRPr/>
            </a:pPr>
            <a:r>
              <a:rPr lang="en-US" sz="1050" kern="1200" dirty="0" err="1" smtClean="0">
                <a:solidFill>
                  <a:srgbClr val="000000"/>
                </a:solidFill>
                <a:latin typeface="Arial"/>
                <a:ea typeface="ＭＳ Ｐゴシック" pitchFamily="-112" charset="-128"/>
                <a:cs typeface="Arial"/>
              </a:rPr>
              <a:t>Lefthand</a:t>
            </a:r>
            <a:r>
              <a:rPr lang="en-US" sz="1050" kern="1200" dirty="0" smtClean="0">
                <a:solidFill>
                  <a:srgbClr val="000000"/>
                </a:solidFill>
                <a:latin typeface="Arial"/>
                <a:ea typeface="ＭＳ Ｐゴシック" pitchFamily="-112" charset="-128"/>
                <a:cs typeface="Arial"/>
              </a:rPr>
              <a:t> photo from USGS.  </a:t>
            </a:r>
            <a:r>
              <a:rPr lang="en-US" sz="1050" kern="1200" dirty="0" err="1" smtClean="0">
                <a:solidFill>
                  <a:srgbClr val="000000"/>
                </a:solidFill>
                <a:latin typeface="Arial"/>
                <a:ea typeface="ＭＳ Ｐゴシック" pitchFamily="-112" charset="-128"/>
                <a:cs typeface="Arial"/>
              </a:rPr>
              <a:t>Lipman</a:t>
            </a:r>
            <a:r>
              <a:rPr lang="en-US" sz="1050" kern="1200" dirty="0" smtClean="0">
                <a:solidFill>
                  <a:srgbClr val="000000"/>
                </a:solidFill>
                <a:latin typeface="Arial"/>
                <a:ea typeface="ＭＳ Ｐゴシック" pitchFamily="-112" charset="-128"/>
                <a:cs typeface="Arial"/>
              </a:rPr>
              <a:t>, P.  1980.  Cascade Volcano Observatory:  Digital Slide File: Mount St. Helens, Washington:  </a:t>
            </a:r>
            <a:r>
              <a:rPr lang="en-US" sz="1050" kern="1200" dirty="0" err="1" smtClean="0">
                <a:solidFill>
                  <a:srgbClr val="000000"/>
                </a:solidFill>
                <a:latin typeface="Arial"/>
                <a:ea typeface="ＭＳ Ｐゴシック" pitchFamily="-112" charset="-128"/>
                <a:cs typeface="Arial"/>
              </a:rPr>
              <a:t>Pyroclastic</a:t>
            </a:r>
            <a:r>
              <a:rPr lang="en-US" sz="1050" kern="1200" dirty="0" smtClean="0">
                <a:solidFill>
                  <a:srgbClr val="000000"/>
                </a:solidFill>
                <a:latin typeface="Arial"/>
                <a:ea typeface="ＭＳ Ｐゴシック" pitchFamily="-112" charset="-128"/>
                <a:cs typeface="Arial"/>
              </a:rPr>
              <a:t> Flow Images:</a:t>
            </a:r>
            <a:r>
              <a:rPr lang="en-US" sz="1050" kern="1200" baseline="0" dirty="0" smtClean="0">
                <a:solidFill>
                  <a:srgbClr val="000000"/>
                </a:solidFill>
                <a:latin typeface="Arial"/>
                <a:ea typeface="ＭＳ Ｐゴシック" pitchFamily="-112" charset="-128"/>
                <a:cs typeface="Arial"/>
              </a:rPr>
              <a:t> </a:t>
            </a:r>
            <a:r>
              <a:rPr lang="en-US" sz="1050" kern="1200" dirty="0" smtClean="0">
                <a:solidFill>
                  <a:srgbClr val="000000"/>
                </a:solidFill>
                <a:latin typeface="Arial"/>
                <a:ea typeface="ＭＳ Ｐゴシック" pitchFamily="-112" charset="-128"/>
                <a:cs typeface="Arial"/>
              </a:rPr>
              <a:t>1980-Current.  </a:t>
            </a:r>
            <a:r>
              <a:rPr lang="en-US" sz="1050" dirty="0" err="1" smtClean="0">
                <a:solidFill>
                  <a:srgbClr val="000000"/>
                </a:solidFill>
                <a:latin typeface="Arial"/>
                <a:cs typeface="Arial"/>
              </a:rPr>
              <a:t>http://vulcan.wr.usgs.gov/Volcanoes/MSH/Images/pyroclastic_flows.html</a:t>
            </a:r>
            <a:r>
              <a:rPr lang="en-US" sz="1050" dirty="0" smtClean="0">
                <a:solidFill>
                  <a:srgbClr val="000000"/>
                </a:solidFill>
                <a:latin typeface="Arial"/>
                <a:cs typeface="Arial"/>
              </a:rPr>
              <a:t>  Retrieved </a:t>
            </a:r>
            <a:r>
              <a:rPr lang="en-US" sz="1050" baseline="0" dirty="0" smtClean="0">
                <a:solidFill>
                  <a:srgbClr val="000000"/>
                </a:solidFill>
                <a:latin typeface="Arial"/>
                <a:cs typeface="Arial"/>
              </a:rPr>
              <a:t>13 December 2011.</a:t>
            </a:r>
          </a:p>
          <a:p>
            <a:pPr marL="457200" marR="0" lvl="1" indent="0" algn="l" defTabSz="914400" rtl="0" eaLnBrk="1" fontAlgn="base" latinLnBrk="0" hangingPunct="1">
              <a:spcBef>
                <a:spcPts val="0"/>
              </a:spcBef>
              <a:spcAft>
                <a:spcPct val="0"/>
              </a:spcAft>
              <a:buClrTx/>
              <a:buSzTx/>
              <a:buFontTx/>
              <a:buNone/>
              <a:tabLst/>
              <a:defRPr/>
            </a:pPr>
            <a:endParaRPr lang="en-US" sz="1050" dirty="0" smtClean="0">
              <a:solidFill>
                <a:srgbClr val="000000"/>
              </a:solidFill>
              <a:latin typeface="Arial"/>
              <a:cs typeface="Arial"/>
            </a:endParaRPr>
          </a:p>
          <a:p>
            <a:pPr marL="457200" marR="0" lvl="1" indent="0" algn="l" defTabSz="914400" rtl="0" eaLnBrk="1" fontAlgn="base" latinLnBrk="0" hangingPunct="1">
              <a:spcBef>
                <a:spcPts val="0"/>
              </a:spcBef>
              <a:spcAft>
                <a:spcPct val="0"/>
              </a:spcAft>
              <a:buClrTx/>
              <a:buSzTx/>
              <a:buFontTx/>
              <a:buNone/>
              <a:tabLst/>
              <a:defRPr/>
            </a:pPr>
            <a:r>
              <a:rPr lang="en-US" sz="1050" baseline="0" dirty="0" err="1" smtClean="0">
                <a:solidFill>
                  <a:srgbClr val="000000"/>
                </a:solidFill>
                <a:latin typeface="Arial"/>
                <a:cs typeface="Arial"/>
              </a:rPr>
              <a:t>Righthand</a:t>
            </a:r>
            <a:r>
              <a:rPr lang="en-US" sz="1050" baseline="0" dirty="0" smtClean="0">
                <a:solidFill>
                  <a:srgbClr val="000000"/>
                </a:solidFill>
                <a:latin typeface="Arial"/>
                <a:cs typeface="Arial"/>
              </a:rPr>
              <a:t> photo from USGS, Rowley, P.  1980.</a:t>
            </a:r>
            <a:r>
              <a:rPr lang="en-US" sz="1050" dirty="0" smtClean="0">
                <a:solidFill>
                  <a:srgbClr val="000000"/>
                </a:solidFill>
                <a:latin typeface="Arial"/>
                <a:cs typeface="Arial"/>
              </a:rPr>
              <a:t> </a:t>
            </a:r>
            <a:r>
              <a:rPr lang="en-US" sz="1050" kern="1200" dirty="0" smtClean="0">
                <a:solidFill>
                  <a:srgbClr val="000000"/>
                </a:solidFill>
                <a:latin typeface="Arial"/>
                <a:ea typeface="ＭＳ Ｐゴシック" pitchFamily="-112" charset="-128"/>
                <a:cs typeface="Arial"/>
              </a:rPr>
              <a:t>Cascade Volcano Observatory:  Digital Slide File: Mount St. Helens, Washington:  </a:t>
            </a:r>
            <a:r>
              <a:rPr lang="en-US" sz="1050" kern="1200" dirty="0" err="1" smtClean="0">
                <a:solidFill>
                  <a:srgbClr val="000000"/>
                </a:solidFill>
                <a:latin typeface="Arial"/>
                <a:ea typeface="ＭＳ Ｐゴシック" pitchFamily="-112" charset="-128"/>
                <a:cs typeface="Arial"/>
              </a:rPr>
              <a:t>Pyroclastic</a:t>
            </a:r>
            <a:r>
              <a:rPr lang="en-US" sz="1050" kern="1200" dirty="0" smtClean="0">
                <a:solidFill>
                  <a:srgbClr val="000000"/>
                </a:solidFill>
                <a:latin typeface="Arial"/>
                <a:ea typeface="ＭＳ Ｐゴシック" pitchFamily="-112" charset="-128"/>
                <a:cs typeface="Arial"/>
              </a:rPr>
              <a:t> Flow Images:</a:t>
            </a:r>
            <a:r>
              <a:rPr lang="en-US" sz="1050" kern="1200" baseline="0" dirty="0" smtClean="0">
                <a:solidFill>
                  <a:srgbClr val="000000"/>
                </a:solidFill>
                <a:latin typeface="Arial"/>
                <a:ea typeface="ＭＳ Ｐゴシック" pitchFamily="-112" charset="-128"/>
                <a:cs typeface="Arial"/>
              </a:rPr>
              <a:t> </a:t>
            </a:r>
            <a:r>
              <a:rPr lang="en-US" sz="1050" kern="1200" dirty="0" smtClean="0">
                <a:solidFill>
                  <a:srgbClr val="000000"/>
                </a:solidFill>
                <a:latin typeface="Arial"/>
                <a:ea typeface="ＭＳ Ｐゴシック" pitchFamily="-112" charset="-128"/>
                <a:cs typeface="Arial"/>
              </a:rPr>
              <a:t>1980-Current</a:t>
            </a:r>
            <a:r>
              <a:rPr lang="en-US" sz="1050" kern="1200" baseline="0" dirty="0" smtClean="0">
                <a:solidFill>
                  <a:srgbClr val="000000"/>
                </a:solidFill>
                <a:latin typeface="Arial"/>
                <a:ea typeface="ＭＳ Ｐゴシック" pitchFamily="-112" charset="-128"/>
                <a:cs typeface="Arial"/>
              </a:rPr>
              <a:t> </a:t>
            </a:r>
            <a:r>
              <a:rPr lang="en-US" sz="1050" dirty="0" smtClean="0">
                <a:solidFill>
                  <a:srgbClr val="000000"/>
                </a:solidFill>
                <a:latin typeface="Arial"/>
                <a:cs typeface="Arial"/>
              </a:rPr>
              <a:t> </a:t>
            </a:r>
            <a:r>
              <a:rPr lang="en-US" sz="1050" dirty="0" err="1" smtClean="0">
                <a:solidFill>
                  <a:srgbClr val="000000"/>
                </a:solidFill>
                <a:latin typeface="Arial"/>
                <a:cs typeface="Arial"/>
              </a:rPr>
              <a:t>http://vulcan.wr.usgs.gov/Volcanoes/MSH/Images/pyroclastic_flows.html</a:t>
            </a:r>
            <a:r>
              <a:rPr lang="en-US" sz="1050" dirty="0" smtClean="0">
                <a:solidFill>
                  <a:srgbClr val="000000"/>
                </a:solidFill>
                <a:latin typeface="Arial"/>
                <a:cs typeface="Arial"/>
              </a:rPr>
              <a:t>  Retrieved 13 December</a:t>
            </a:r>
            <a:r>
              <a:rPr lang="en-US" sz="1050" baseline="0" dirty="0" smtClean="0">
                <a:solidFill>
                  <a:srgbClr val="000000"/>
                </a:solidFill>
                <a:latin typeface="Arial"/>
                <a:cs typeface="Arial"/>
              </a:rPr>
              <a:t> 2011.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latin typeface="Tahoma" pitchFamily="-107" charset="0"/>
            </a:endParaRPr>
          </a:p>
          <a:p>
            <a:pPr eaLnBrk="1" hangingPunct="1"/>
            <a:endParaRPr lang="en-US" dirty="0">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61B074B3-E6E9-F14E-8F8F-310B9E2820DC}" type="slidenum">
              <a:rPr lang="en-US">
                <a:latin typeface="Arial" pitchFamily="-107" charset="0"/>
                <a:ea typeface="ＭＳ Ｐゴシック" pitchFamily="-107" charset="-128"/>
                <a:cs typeface="ＭＳ Ｐゴシック" pitchFamily="-107" charset="-128"/>
              </a:rPr>
              <a:pPr/>
              <a:t>9</a:t>
            </a:fld>
            <a:endParaRPr lang="en-US">
              <a:latin typeface="Arial" pitchFamily="-107" charset="0"/>
              <a:ea typeface="ＭＳ Ｐゴシック" pitchFamily="-107" charset="-128"/>
              <a:cs typeface="ＭＳ Ｐゴシック" pitchFamily="-107"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xfrm>
            <a:off x="685800" y="4572000"/>
            <a:ext cx="5486400" cy="5757478"/>
          </a:xfrm>
          <a:noFill/>
          <a:ln/>
        </p:spPr>
        <p:txBody>
          <a:bodyPr/>
          <a:lstStyle/>
          <a:p>
            <a:pPr marL="457200" marR="0" lvl="1" indent="0" algn="l" defTabSz="914400" rtl="0" eaLnBrk="1" fontAlgn="base" latinLnBrk="0" hangingPunct="1">
              <a:spcBef>
                <a:spcPts val="0"/>
              </a:spcBef>
              <a:spcAft>
                <a:spcPct val="0"/>
              </a:spcAft>
              <a:buClrTx/>
              <a:buSzTx/>
              <a:buFontTx/>
              <a:buNone/>
              <a:tabLst/>
              <a:defRPr/>
            </a:pPr>
            <a:r>
              <a:rPr lang="en-US" sz="1050" dirty="0" smtClean="0">
                <a:latin typeface="Arial"/>
                <a:ea typeface="ＭＳ Ｐゴシック" pitchFamily="-107" charset="-128"/>
                <a:cs typeface="Arial"/>
              </a:rPr>
              <a:t>Hydrothermal explosions</a:t>
            </a:r>
            <a:r>
              <a:rPr lang="en-US" sz="1050" baseline="0" dirty="0" smtClean="0">
                <a:latin typeface="Arial"/>
                <a:ea typeface="ＭＳ Ｐゴシック" pitchFamily="-107" charset="-128"/>
                <a:cs typeface="Arial"/>
              </a:rPr>
              <a:t> o</a:t>
            </a:r>
            <a:r>
              <a:rPr lang="en-US" sz="1050" dirty="0" smtClean="0">
                <a:latin typeface="Arial"/>
                <a:cs typeface="Arial"/>
              </a:rPr>
              <a:t>ccur when superheated, pressurized and trapped steam escapes, blowing a crater in the ground.  This</a:t>
            </a:r>
            <a:r>
              <a:rPr lang="en-US" sz="1050" baseline="0" dirty="0" smtClean="0">
                <a:latin typeface="Arial"/>
                <a:cs typeface="Arial"/>
              </a:rPr>
              <a:t> m</a:t>
            </a:r>
            <a:r>
              <a:rPr lang="en-US" sz="1050" dirty="0" smtClean="0">
                <a:latin typeface="Arial"/>
                <a:cs typeface="Arial"/>
              </a:rPr>
              <a:t>ay happen even when magma is not rising</a:t>
            </a:r>
            <a:r>
              <a:rPr lang="en-US" sz="1050" baseline="0" dirty="0" smtClean="0">
                <a:latin typeface="Arial"/>
                <a:cs typeface="Arial"/>
              </a:rPr>
              <a:t> (as it was with Mount St. Helens).</a:t>
            </a:r>
          </a:p>
          <a:p>
            <a:pPr marL="457200" marR="0" lvl="1" indent="0" algn="l" defTabSz="914400" rtl="0" eaLnBrk="1" fontAlgn="base" latinLnBrk="0" hangingPunct="1">
              <a:spcBef>
                <a:spcPts val="0"/>
              </a:spcBef>
              <a:spcAft>
                <a:spcPct val="0"/>
              </a:spcAft>
              <a:buClrTx/>
              <a:buSzTx/>
              <a:buFontTx/>
              <a:buNone/>
              <a:tabLst/>
              <a:defRPr/>
            </a:pPr>
            <a:endParaRPr lang="en-US" sz="1050" baseline="0" dirty="0" smtClean="0">
              <a:latin typeface="Arial"/>
              <a:cs typeface="Arial"/>
            </a:endParaRPr>
          </a:p>
          <a:p>
            <a:pPr lvl="1" eaLnBrk="1" hangingPunct="1">
              <a:spcBef>
                <a:spcPts val="0"/>
              </a:spcBef>
            </a:pPr>
            <a:r>
              <a:rPr lang="en-US" sz="1050" baseline="0" dirty="0" smtClean="0">
                <a:latin typeface="Arial"/>
                <a:cs typeface="Arial"/>
              </a:rPr>
              <a:t>The </a:t>
            </a:r>
            <a:r>
              <a:rPr lang="en-US" sz="1050" baseline="0" dirty="0" err="1" smtClean="0">
                <a:latin typeface="Arial"/>
                <a:cs typeface="Arial"/>
              </a:rPr>
              <a:t>lefthand</a:t>
            </a:r>
            <a:r>
              <a:rPr lang="en-US" sz="1050" baseline="0" dirty="0" smtClean="0">
                <a:latin typeface="Arial"/>
                <a:cs typeface="Arial"/>
              </a:rPr>
              <a:t> photo shows steam rising from Mount St. Helens 19 May 1982 from within the larger crater.  This steam plume might or might not have blown a crater like those seen in Yellowstone.    The </a:t>
            </a:r>
            <a:r>
              <a:rPr lang="en-US" sz="1050" baseline="0" dirty="0" err="1" smtClean="0">
                <a:latin typeface="Arial"/>
                <a:cs typeface="Arial"/>
              </a:rPr>
              <a:t>righthand</a:t>
            </a:r>
            <a:r>
              <a:rPr lang="en-US" sz="1050" baseline="0" dirty="0" smtClean="0">
                <a:latin typeface="Arial"/>
                <a:cs typeface="Arial"/>
              </a:rPr>
              <a:t> image is a postcard made from an 1888 photograph of </a:t>
            </a:r>
            <a:r>
              <a:rPr lang="en-US" sz="1050" kern="1200" baseline="0" dirty="0" smtClean="0">
                <a:solidFill>
                  <a:schemeClr val="tx1"/>
                </a:solidFill>
                <a:latin typeface="Arial"/>
                <a:ea typeface="ＭＳ Ｐゴシック" pitchFamily="-112" charset="-128"/>
                <a:cs typeface="Arial"/>
              </a:rPr>
              <a:t>Excelsior Geyser</a:t>
            </a:r>
            <a:r>
              <a:rPr lang="en-US" sz="1050" dirty="0" smtClean="0">
                <a:latin typeface="Arial"/>
                <a:cs typeface="Arial"/>
              </a:rPr>
              <a:t> in </a:t>
            </a:r>
            <a:r>
              <a:rPr lang="en-US" sz="1050" kern="1200" baseline="0" dirty="0" smtClean="0">
                <a:solidFill>
                  <a:schemeClr val="tx1"/>
                </a:solidFill>
                <a:latin typeface="Arial"/>
                <a:ea typeface="ＭＳ Ｐゴシック" pitchFamily="-112" charset="-128"/>
                <a:cs typeface="Arial"/>
              </a:rPr>
              <a:t>Yellowstone</a:t>
            </a:r>
            <a:r>
              <a:rPr lang="en-US" sz="1050" kern="1200" dirty="0" smtClean="0">
                <a:solidFill>
                  <a:schemeClr val="tx1"/>
                </a:solidFill>
                <a:latin typeface="Arial"/>
                <a:ea typeface="ＭＳ Ｐゴシック" pitchFamily="-112" charset="-128"/>
                <a:cs typeface="Arial"/>
              </a:rPr>
              <a:t> </a:t>
            </a:r>
            <a:r>
              <a:rPr lang="en-US" sz="1050" kern="1200" baseline="0" dirty="0" smtClean="0">
                <a:solidFill>
                  <a:schemeClr val="tx1"/>
                </a:solidFill>
                <a:latin typeface="Arial"/>
                <a:ea typeface="ＭＳ Ｐゴシック" pitchFamily="-112" charset="-128"/>
                <a:cs typeface="Arial"/>
              </a:rPr>
              <a:t>erupting in a hydrothermal explosion.</a:t>
            </a:r>
            <a:endParaRPr lang="en-US" sz="1050" dirty="0" smtClean="0">
              <a:latin typeface="Arial"/>
              <a:cs typeface="Arial"/>
            </a:endParaRPr>
          </a:p>
          <a:p>
            <a:pPr marL="0" marR="0" indent="0" algn="l" defTabSz="914400" rtl="0" eaLnBrk="1" fontAlgn="base" latinLnBrk="0" hangingPunct="1">
              <a:spcBef>
                <a:spcPts val="0"/>
              </a:spcBef>
              <a:spcAft>
                <a:spcPct val="0"/>
              </a:spcAft>
              <a:buClrTx/>
              <a:buSzTx/>
              <a:buFontTx/>
              <a:buNone/>
              <a:tabLst/>
              <a:defRPr/>
            </a:pPr>
            <a:endParaRPr lang="en-US" dirty="0" smtClean="0">
              <a:latin typeface="Arial"/>
              <a:cs typeface="Arial"/>
            </a:endParaRPr>
          </a:p>
          <a:p>
            <a:pPr lvl="1" eaLnBrk="1" hangingPunct="1">
              <a:spcBef>
                <a:spcPts val="0"/>
              </a:spcBef>
            </a:pPr>
            <a:r>
              <a:rPr lang="en-US" sz="1050" dirty="0" err="1" smtClean="0">
                <a:latin typeface="Arial"/>
                <a:cs typeface="Arial"/>
              </a:rPr>
              <a:t>Righthand</a:t>
            </a:r>
            <a:r>
              <a:rPr lang="en-US" sz="1050" dirty="0" smtClean="0">
                <a:latin typeface="Arial"/>
                <a:cs typeface="Arial"/>
              </a:rPr>
              <a:t> photo from USGS.</a:t>
            </a:r>
            <a:r>
              <a:rPr lang="en-US" sz="1050" baseline="0" dirty="0" smtClean="0">
                <a:latin typeface="Arial"/>
                <a:cs typeface="Arial"/>
              </a:rPr>
              <a:t>  </a:t>
            </a:r>
            <a:r>
              <a:rPr lang="en-US" sz="1050" dirty="0" err="1" smtClean="0">
                <a:latin typeface="Arial"/>
                <a:cs typeface="Arial"/>
              </a:rPr>
              <a:t>Topinka</a:t>
            </a:r>
            <a:r>
              <a:rPr lang="en-US" sz="1050" dirty="0" smtClean="0">
                <a:latin typeface="Arial"/>
                <a:cs typeface="Arial"/>
              </a:rPr>
              <a:t>, L.  1980.  </a:t>
            </a:r>
            <a:r>
              <a:rPr lang="en-US" sz="1050" kern="1200" dirty="0" smtClean="0">
                <a:solidFill>
                  <a:schemeClr val="tx1"/>
                </a:solidFill>
                <a:latin typeface="Arial"/>
                <a:ea typeface="ＭＳ Ｐゴシック" pitchFamily="-112" charset="-128"/>
                <a:cs typeface="Arial"/>
              </a:rPr>
              <a:t>Mount St. Helens, Washington:  Crater and Dome Images: 1980 – 2004.  </a:t>
            </a:r>
            <a:r>
              <a:rPr lang="en-US" sz="1050" dirty="0" smtClean="0">
                <a:latin typeface="Arial"/>
                <a:cs typeface="Arial"/>
              </a:rPr>
              <a:t>http://vulcan.wr.usgs.gov/Volcanoes/MSH/Images/MSH80/crater_and_dome.html  Retrieved13 December</a:t>
            </a:r>
            <a:r>
              <a:rPr lang="en-US" sz="1050" baseline="0" dirty="0" smtClean="0">
                <a:latin typeface="Arial"/>
                <a:cs typeface="Arial"/>
              </a:rPr>
              <a:t> 2011.</a:t>
            </a:r>
          </a:p>
          <a:p>
            <a:pPr lvl="1" eaLnBrk="1" hangingPunct="1">
              <a:spcBef>
                <a:spcPts val="0"/>
              </a:spcBef>
            </a:pPr>
            <a:endParaRPr lang="en-US" sz="1050" kern="1200" baseline="0" dirty="0" smtClean="0">
              <a:solidFill>
                <a:schemeClr val="tx1"/>
              </a:solidFill>
              <a:latin typeface="Arial"/>
              <a:ea typeface="ＭＳ Ｐゴシック" pitchFamily="-112" charset="-128"/>
              <a:cs typeface="Arial"/>
            </a:endParaRPr>
          </a:p>
          <a:p>
            <a:pPr lvl="1" eaLnBrk="1" hangingPunct="1">
              <a:spcBef>
                <a:spcPts val="0"/>
              </a:spcBef>
            </a:pPr>
            <a:r>
              <a:rPr lang="en-US" sz="1050" dirty="0" smtClean="0">
                <a:latin typeface="Arial"/>
                <a:cs typeface="Arial"/>
              </a:rPr>
              <a:t>Postcard from Haynes, KF.J. 1888.  Accessed from U.S. Geological Survey Fact Sheet 2005-3024.  2005.  “Steam Explosions, Earthquakes, and Volcanic Eruptions—What’s in Yellowstone’s Future?” http://pubs.usgs.gov/fs/2005/3024/  Retrieved 31 December 2011.</a:t>
            </a:r>
          </a:p>
          <a:p>
            <a:pPr marL="457200" marR="0" lvl="1" indent="0" algn="l" defTabSz="914400" rtl="0" eaLnBrk="1" fontAlgn="base" latinLnBrk="0" hangingPunct="1">
              <a:spcBef>
                <a:spcPts val="0"/>
              </a:spcBef>
              <a:spcAft>
                <a:spcPct val="0"/>
              </a:spcAft>
              <a:buClrTx/>
              <a:buSzTx/>
              <a:buFontTx/>
              <a:buNone/>
              <a:tabLst/>
              <a:defRPr/>
            </a:pPr>
            <a:endParaRPr lang="en-US" baseline="0" dirty="0" smtClean="0">
              <a:latin typeface="Arial"/>
              <a:cs typeface="Arial"/>
            </a:endParaRPr>
          </a:p>
          <a:p>
            <a:pPr marL="457200" marR="0" lvl="1" indent="0" algn="l" defTabSz="914400" rtl="0" eaLnBrk="1" fontAlgn="base" latinLnBrk="0" hangingPunct="1">
              <a:spcBef>
                <a:spcPts val="0"/>
              </a:spcBef>
              <a:spcAft>
                <a:spcPct val="0"/>
              </a:spcAft>
              <a:buClrTx/>
              <a:buSzTx/>
              <a:buFontTx/>
              <a:buNone/>
              <a:tabLst/>
              <a:defRPr/>
            </a:pPr>
            <a:endParaRPr lang="en-US" baseline="0" dirty="0" smtClean="0">
              <a:latin typeface="Arial"/>
              <a:cs typeface="Arial"/>
            </a:endParaRPr>
          </a:p>
          <a:p>
            <a:pPr marL="457200" marR="0" lvl="1" indent="0" algn="l" defTabSz="914400" rtl="0" eaLnBrk="1" fontAlgn="base" latinLnBrk="0" hangingPunct="1">
              <a:spcBef>
                <a:spcPts val="0"/>
              </a:spcBef>
              <a:spcAft>
                <a:spcPct val="0"/>
              </a:spcAft>
              <a:buClrTx/>
              <a:buSzTx/>
              <a:buFontTx/>
              <a:buNone/>
              <a:tabLst/>
              <a:defRPr/>
            </a:pPr>
            <a:r>
              <a:rPr lang="en-US" baseline="0" dirty="0" smtClean="0">
                <a:latin typeface="Arial"/>
                <a:cs typeface="Arial"/>
              </a:rPr>
              <a:t> </a:t>
            </a:r>
          </a:p>
          <a:p>
            <a:pPr marL="0" marR="0" indent="0" algn="l" defTabSz="914400" rtl="0" eaLnBrk="1" fontAlgn="base" latinLnBrk="0" hangingPunct="1">
              <a:spcBef>
                <a:spcPts val="0"/>
              </a:spcBef>
              <a:spcAft>
                <a:spcPct val="0"/>
              </a:spcAft>
              <a:buClrTx/>
              <a:buSzTx/>
              <a:buFontTx/>
              <a:buNone/>
              <a:tabLst/>
              <a:defRPr/>
            </a:pPr>
            <a:endParaRPr lang="en-US" dirty="0" smtClean="0">
              <a:latin typeface="Arial"/>
              <a:cs typeface="Arial"/>
            </a:endParaRPr>
          </a:p>
          <a:p>
            <a:pPr eaLnBrk="1" hangingPunct="1">
              <a:spcBef>
                <a:spcPts val="0"/>
              </a:spcBef>
            </a:pPr>
            <a:endParaRPr lang="en-US" dirty="0">
              <a:latin typeface="Arial"/>
              <a:ea typeface="ＭＳ Ｐゴシック" pitchFamily="-107" charset="-128"/>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master_page_image.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Subtitle 2"/>
          <p:cNvSpPr>
            <a:spLocks noGrp="1"/>
          </p:cNvSpPr>
          <p:nvPr>
            <p:ph type="subTitle" idx="1"/>
          </p:nvPr>
        </p:nvSpPr>
        <p:spPr>
          <a:xfrm>
            <a:off x="2962354" y="2012056"/>
            <a:ext cx="6181646" cy="580003"/>
          </a:xfrm>
        </p:spPr>
        <p:txBody>
          <a:bodyPr/>
          <a:lstStyle>
            <a:lvl1pPr marL="0" indent="0" algn="ctr">
              <a:buNone/>
              <a:defRPr>
                <a:solidFill>
                  <a:srgbClr val="C00000"/>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2954796" y="475437"/>
            <a:ext cx="6189203" cy="1512061"/>
          </a:xfrm>
        </p:spPr>
        <p:txBody>
          <a:bodyPr/>
          <a:lstStyle>
            <a:lvl1pPr algn="ctr">
              <a:defRPr>
                <a:solidFill>
                  <a:schemeClr val="tx1"/>
                </a:solidFill>
                <a:latin typeface="Georgia" pitchFamily="18" charset="0"/>
              </a:defRPr>
            </a:lvl1pPr>
          </a:lstStyle>
          <a:p>
            <a:r>
              <a:rPr lang="en-US" dirty="0"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380444-7A29-E949-AD83-E630D5E51C6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5A19FA-B19E-CD4D-8387-BD98B808F98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28875" y="-15875"/>
            <a:ext cx="6619875" cy="5159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31788" y="1190625"/>
            <a:ext cx="4235450" cy="5316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9638" y="1190625"/>
            <a:ext cx="4235450" cy="5316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p:txBody>
          <a:bodyPr/>
          <a:lstStyle>
            <a:lvl1pPr>
              <a:defRPr/>
            </a:lvl1pPr>
          </a:lstStyle>
          <a:p>
            <a:pPr>
              <a:defRPr/>
            </a:pPr>
            <a:fld id="{DB5CE14C-CE20-1146-ABA8-AF1D7A7F662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2F93ED-7EA5-624B-B2CE-94D301A0F28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A78F51-0554-3441-8AD2-DA8A7E20A5C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C756799-6864-CE41-B0E6-EA6D6E5E903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CDD896C1-1232-1146-A4E3-8FD97469596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89BC2D26-DBF4-D545-BE20-0AC862AD1F6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86342C90-0A2A-E249-B4C5-247B49EE8CD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B7F6D21-B486-A64D-9E8E-6B2E2447C57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0E08703-5D7F-5141-9D83-D0D732983F6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3" descr="UNV-PPT-Support-Green.jpg"/>
          <p:cNvPicPr>
            <a:picLocks noChangeAspect="1"/>
          </p:cNvPicPr>
          <p:nvPr/>
        </p:nvPicPr>
        <p:blipFill>
          <a:blip r:embed="rId14"/>
          <a:srcRect/>
          <a:stretch>
            <a:fillRect/>
          </a:stretch>
        </p:blipFill>
        <p:spPr bwMode="auto">
          <a:xfrm>
            <a:off x="0" y="0"/>
            <a:ext cx="9144000" cy="1027113"/>
          </a:xfrm>
          <a:prstGeom prst="rect">
            <a:avLst/>
          </a:prstGeom>
          <a:noFill/>
          <a:ln w="9525">
            <a:noFill/>
            <a:miter lim="800000"/>
            <a:headEnd/>
            <a:tailEnd/>
          </a:ln>
        </p:spPr>
      </p:pic>
      <p:sp>
        <p:nvSpPr>
          <p:cNvPr id="1027" name="Title Placeholder 1"/>
          <p:cNvSpPr>
            <a:spLocks noGrp="1"/>
          </p:cNvSpPr>
          <p:nvPr>
            <p:ph type="title"/>
          </p:nvPr>
        </p:nvSpPr>
        <p:spPr bwMode="auto">
          <a:xfrm>
            <a:off x="3309938" y="60325"/>
            <a:ext cx="5834062" cy="673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 click to edit title</a:t>
            </a:r>
          </a:p>
        </p:txBody>
      </p:sp>
      <p:sp>
        <p:nvSpPr>
          <p:cNvPr id="1028" name="Text Placeholder 2"/>
          <p:cNvSpPr>
            <a:spLocks noGrp="1"/>
          </p:cNvSpPr>
          <p:nvPr>
            <p:ph type="body" idx="1"/>
          </p:nvPr>
        </p:nvSpPr>
        <p:spPr bwMode="auto">
          <a:xfrm>
            <a:off x="457200" y="1073150"/>
            <a:ext cx="8229600" cy="53959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67488"/>
            <a:ext cx="2133600" cy="153987"/>
          </a:xfrm>
          <a:prstGeom prst="rect">
            <a:avLst/>
          </a:prstGeom>
        </p:spPr>
        <p:txBody>
          <a:bodyPr vert="horz" lIns="91440" tIns="45720" rIns="91440" bIns="45720" rtlCol="0" anchor="ctr"/>
          <a:lstStyle>
            <a:lvl1pPr algn="l">
              <a:defRPr sz="9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589713"/>
            <a:ext cx="2133600" cy="131762"/>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Arial" pitchFamily="-112" charset="0"/>
                <a:ea typeface="ＭＳ Ｐゴシック" pitchFamily="-112" charset="-128"/>
                <a:cs typeface="ＭＳ Ｐゴシック" pitchFamily="-112" charset="-128"/>
              </a:defRPr>
            </a:lvl1pPr>
          </a:lstStyle>
          <a:p>
            <a:pPr>
              <a:defRPr/>
            </a:pPr>
            <a:fld id="{7103FBB2-16FD-1946-AE2A-D591003CE6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Lst>
  <p:txStyles>
    <p:titleStyle>
      <a:lvl1pPr algn="r" rtl="0" eaLnBrk="0" fontAlgn="base" hangingPunct="0">
        <a:lnSpc>
          <a:spcPts val="3100"/>
        </a:lnSpc>
        <a:spcBef>
          <a:spcPct val="0"/>
        </a:spcBef>
        <a:spcAft>
          <a:spcPct val="0"/>
        </a:spcAft>
        <a:defRPr sz="3600" kern="1200">
          <a:solidFill>
            <a:schemeClr val="bg1"/>
          </a:solidFill>
          <a:latin typeface="Arial" pitchFamily="34" charset="0"/>
          <a:ea typeface="Arial" pitchFamily="-112" charset="0"/>
          <a:cs typeface="Arial" pitchFamily="34" charset="0"/>
        </a:defRPr>
      </a:lvl1pPr>
      <a:lvl2pPr algn="r" rtl="0" eaLnBrk="0" fontAlgn="base" hangingPunct="0">
        <a:lnSpc>
          <a:spcPts val="3100"/>
        </a:lnSpc>
        <a:spcBef>
          <a:spcPct val="0"/>
        </a:spcBef>
        <a:spcAft>
          <a:spcPct val="0"/>
        </a:spcAft>
        <a:defRPr sz="3600">
          <a:solidFill>
            <a:schemeClr val="bg1"/>
          </a:solidFill>
          <a:latin typeface="Arial" pitchFamily="34" charset="0"/>
          <a:ea typeface="Arial" pitchFamily="-112" charset="0"/>
          <a:cs typeface="Arial" pitchFamily="34" charset="0"/>
        </a:defRPr>
      </a:lvl2pPr>
      <a:lvl3pPr algn="r" rtl="0" eaLnBrk="0" fontAlgn="base" hangingPunct="0">
        <a:lnSpc>
          <a:spcPts val="3100"/>
        </a:lnSpc>
        <a:spcBef>
          <a:spcPct val="0"/>
        </a:spcBef>
        <a:spcAft>
          <a:spcPct val="0"/>
        </a:spcAft>
        <a:defRPr sz="3600">
          <a:solidFill>
            <a:schemeClr val="bg1"/>
          </a:solidFill>
          <a:latin typeface="Arial" pitchFamily="34" charset="0"/>
          <a:ea typeface="Arial" pitchFamily="-112" charset="0"/>
          <a:cs typeface="Arial" pitchFamily="34" charset="0"/>
        </a:defRPr>
      </a:lvl3pPr>
      <a:lvl4pPr algn="r" rtl="0" eaLnBrk="0" fontAlgn="base" hangingPunct="0">
        <a:lnSpc>
          <a:spcPts val="3100"/>
        </a:lnSpc>
        <a:spcBef>
          <a:spcPct val="0"/>
        </a:spcBef>
        <a:spcAft>
          <a:spcPct val="0"/>
        </a:spcAft>
        <a:defRPr sz="3600">
          <a:solidFill>
            <a:schemeClr val="bg1"/>
          </a:solidFill>
          <a:latin typeface="Arial" pitchFamily="34" charset="0"/>
          <a:ea typeface="Arial" pitchFamily="-112" charset="0"/>
          <a:cs typeface="Arial" pitchFamily="34" charset="0"/>
        </a:defRPr>
      </a:lvl4pPr>
      <a:lvl5pPr algn="r" rtl="0" eaLnBrk="0" fontAlgn="base" hangingPunct="0">
        <a:lnSpc>
          <a:spcPts val="3100"/>
        </a:lnSpc>
        <a:spcBef>
          <a:spcPct val="0"/>
        </a:spcBef>
        <a:spcAft>
          <a:spcPct val="0"/>
        </a:spcAft>
        <a:defRPr sz="3600">
          <a:solidFill>
            <a:schemeClr val="bg1"/>
          </a:solidFill>
          <a:latin typeface="Arial" pitchFamily="34" charset="0"/>
          <a:ea typeface="Arial" pitchFamily="-112" charset="0"/>
          <a:cs typeface="Arial" pitchFamily="34" charset="0"/>
        </a:defRPr>
      </a:lvl5pPr>
      <a:lvl6pPr marL="457200" algn="r" rtl="0" fontAlgn="base">
        <a:spcBef>
          <a:spcPct val="0"/>
        </a:spcBef>
        <a:spcAft>
          <a:spcPct val="0"/>
        </a:spcAft>
        <a:defRPr sz="2800">
          <a:solidFill>
            <a:schemeClr val="bg1"/>
          </a:solidFill>
          <a:latin typeface="Arial" pitchFamily="34" charset="0"/>
          <a:cs typeface="Arial" pitchFamily="34" charset="0"/>
        </a:defRPr>
      </a:lvl6pPr>
      <a:lvl7pPr marL="914400" algn="r" rtl="0" fontAlgn="base">
        <a:spcBef>
          <a:spcPct val="0"/>
        </a:spcBef>
        <a:spcAft>
          <a:spcPct val="0"/>
        </a:spcAft>
        <a:defRPr sz="2800">
          <a:solidFill>
            <a:schemeClr val="bg1"/>
          </a:solidFill>
          <a:latin typeface="Arial" pitchFamily="34" charset="0"/>
          <a:cs typeface="Arial" pitchFamily="34" charset="0"/>
        </a:defRPr>
      </a:lvl7pPr>
      <a:lvl8pPr marL="1371600" algn="r" rtl="0" fontAlgn="base">
        <a:spcBef>
          <a:spcPct val="0"/>
        </a:spcBef>
        <a:spcAft>
          <a:spcPct val="0"/>
        </a:spcAft>
        <a:defRPr sz="2800">
          <a:solidFill>
            <a:schemeClr val="bg1"/>
          </a:solidFill>
          <a:latin typeface="Arial" pitchFamily="34" charset="0"/>
          <a:cs typeface="Arial" pitchFamily="34" charset="0"/>
        </a:defRPr>
      </a:lvl8pPr>
      <a:lvl9pPr marL="1828800" algn="r" rtl="0" fontAlgn="base">
        <a:spcBef>
          <a:spcPct val="0"/>
        </a:spcBef>
        <a:spcAft>
          <a:spcPct val="0"/>
        </a:spcAft>
        <a:defRPr sz="28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itchFamily="-107"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pitchFamily="-107" charset="2"/>
        <a:buChar char="Ø"/>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Wingdings" pitchFamily="-107" charset="2"/>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vulcan.wr.usgs.gov/Imgs/Jpg/MSH/Seismicity/MSH80_seismogram_RAN_harmonic_tremor_04-02-80_med.jpg" TargetMode="External"/><Relationship Id="rId5" Type="http://schemas.openxmlformats.org/officeDocument/2006/relationships/image" Target="../media/image28.jpeg"/><Relationship Id="rId4" Type="http://schemas.openxmlformats.org/officeDocument/2006/relationships/hyperlink" Target="http://volcanoes.usgs.gov/Imgs/Jpg/Monitoring/Seis/30410135_023_large.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volcanoes.usgs.gov/Imgs/Jpg/Monitoring/Deformation/30210600_018_large.jp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hyperlink" Target="http://vulcan.wr.usgs.gov/Outreach/Publications/GIP19/framework.html" TargetMode="External"/><Relationship Id="rId7" Type="http://schemas.openxmlformats.org/officeDocument/2006/relationships/hyperlink" Target="http://pubs.usgs.gov/fs/fs100-03/"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vulcan.wr.usgs.gov/Hazards/RiskPosters/RiskPoster2.pdf" TargetMode="External"/><Relationship Id="rId5" Type="http://schemas.openxmlformats.org/officeDocument/2006/relationships/hyperlink" Target="http://vulcan.wr.usgs.gov/Monitoring/techniques.html" TargetMode="External"/><Relationship Id="rId4" Type="http://schemas.openxmlformats.org/officeDocument/2006/relationships/hyperlink" Target="http://www.volcano.si.edu/world/volcano.cfm?vnum=1201-05-&amp;volpage=va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pubs.usgs.gov/gip/msh/pyroclastic.html"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UNV-PPT-Cover04.jpg"/>
          <p:cNvPicPr>
            <a:picLocks noChangeAspect="1"/>
          </p:cNvPicPr>
          <p:nvPr/>
        </p:nvPicPr>
        <p:blipFill>
          <a:blip r:embed="rId3"/>
          <a:srcRect/>
          <a:stretch>
            <a:fillRect/>
          </a:stretch>
        </p:blipFill>
        <p:spPr bwMode="auto">
          <a:xfrm>
            <a:off x="9525" y="0"/>
            <a:ext cx="9144000" cy="6858000"/>
          </a:xfrm>
          <a:prstGeom prst="rect">
            <a:avLst/>
          </a:prstGeom>
          <a:noFill/>
          <a:ln w="9525">
            <a:noFill/>
            <a:miter lim="800000"/>
            <a:headEnd/>
            <a:tailEnd/>
          </a:ln>
        </p:spPr>
      </p:pic>
      <p:sp>
        <p:nvSpPr>
          <p:cNvPr id="15363" name="Title 3"/>
          <p:cNvSpPr>
            <a:spLocks noGrp="1"/>
          </p:cNvSpPr>
          <p:nvPr>
            <p:ph type="ctrTitle"/>
          </p:nvPr>
        </p:nvSpPr>
        <p:spPr>
          <a:xfrm>
            <a:off x="1752600" y="762000"/>
            <a:ext cx="7010400" cy="2438400"/>
          </a:xfrm>
        </p:spPr>
        <p:txBody>
          <a:bodyPr/>
          <a:lstStyle/>
          <a:p>
            <a:pPr algn="r"/>
            <a:r>
              <a:rPr lang="en-US" b="1" dirty="0">
                <a:solidFill>
                  <a:schemeClr val="bg1"/>
                </a:solidFill>
                <a:latin typeface="Calibri" pitchFamily="-107" charset="0"/>
                <a:ea typeface="Arial" pitchFamily="-107" charset="0"/>
                <a:cs typeface="Arial" pitchFamily="-107" charset="0"/>
              </a:rPr>
              <a:t>The Science of Prediction</a:t>
            </a:r>
            <a:r>
              <a:rPr lang="en-US" dirty="0">
                <a:solidFill>
                  <a:schemeClr val="bg1"/>
                </a:solidFill>
                <a:latin typeface="Calibri" pitchFamily="-107" charset="0"/>
                <a:ea typeface="Arial" pitchFamily="-107" charset="0"/>
                <a:cs typeface="Arial" pitchFamily="-107" charset="0"/>
              </a:rPr>
              <a:t/>
            </a:r>
            <a:br>
              <a:rPr lang="en-US" dirty="0">
                <a:solidFill>
                  <a:schemeClr val="bg1"/>
                </a:solidFill>
                <a:latin typeface="Calibri" pitchFamily="-107" charset="0"/>
                <a:ea typeface="Arial" pitchFamily="-107" charset="0"/>
                <a:cs typeface="Arial" pitchFamily="-107" charset="0"/>
              </a:rPr>
            </a:br>
            <a:r>
              <a:rPr lang="en-US" dirty="0">
                <a:solidFill>
                  <a:schemeClr val="bg1"/>
                </a:solidFill>
                <a:latin typeface="Calibri" pitchFamily="-107" charset="0"/>
                <a:ea typeface="Arial" pitchFamily="-107" charset="0"/>
                <a:cs typeface="Arial" pitchFamily="-107" charset="0"/>
              </a:rPr>
              <a:t>Monitoring Volcanic Activity</a:t>
            </a:r>
          </a:p>
        </p:txBody>
      </p:sp>
      <p:sp>
        <p:nvSpPr>
          <p:cNvPr id="15364" name="Rectangle 4"/>
          <p:cNvSpPr>
            <a:spLocks noChangeArrowheads="1"/>
          </p:cNvSpPr>
          <p:nvPr/>
        </p:nvSpPr>
        <p:spPr bwMode="auto">
          <a:xfrm>
            <a:off x="3121025" y="6488113"/>
            <a:ext cx="6022975" cy="369887"/>
          </a:xfrm>
          <a:prstGeom prst="rect">
            <a:avLst/>
          </a:prstGeom>
          <a:noFill/>
          <a:ln w="9525">
            <a:noFill/>
            <a:miter lim="800000"/>
            <a:headEnd/>
            <a:tailEnd/>
          </a:ln>
        </p:spPr>
        <p:txBody>
          <a:bodyPr>
            <a:prstTxWarp prst="textNoShape">
              <a:avLst/>
            </a:prstTxWarp>
            <a:spAutoFit/>
          </a:bodyPr>
          <a:lstStyle/>
          <a:p>
            <a:r>
              <a:rPr lang="en-US">
                <a:solidFill>
                  <a:srgbClr val="FFFFFF"/>
                </a:solidFill>
              </a:rPr>
              <a:t>www.unavco.org/cws/modules/cws/modules/yellowstone/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Volcanic Gases</a:t>
            </a:r>
          </a:p>
        </p:txBody>
      </p:sp>
      <p:sp>
        <p:nvSpPr>
          <p:cNvPr id="28675" name="Rectangle 3"/>
          <p:cNvSpPr>
            <a:spLocks noGrp="1" noChangeArrowheads="1"/>
          </p:cNvSpPr>
          <p:nvPr>
            <p:ph type="body" idx="1"/>
          </p:nvPr>
        </p:nvSpPr>
        <p:spPr>
          <a:xfrm>
            <a:off x="4848222" y="1773017"/>
            <a:ext cx="2844349" cy="1057715"/>
          </a:xfrm>
        </p:spPr>
        <p:txBody>
          <a:bodyPr/>
          <a:lstStyle/>
          <a:p>
            <a:pPr eaLnBrk="1" hangingPunct="1">
              <a:lnSpc>
                <a:spcPct val="90000"/>
              </a:lnSpc>
              <a:buNone/>
            </a:pPr>
            <a:r>
              <a:rPr lang="en-US" dirty="0" smtClean="0">
                <a:solidFill>
                  <a:srgbClr val="0000FF"/>
                </a:solidFill>
                <a:ea typeface="ＭＳ Ｐゴシック" pitchFamily="-107" charset="-128"/>
                <a:cs typeface="ＭＳ Ｐゴシック" pitchFamily="-107" charset="-128"/>
              </a:rPr>
              <a:t>Gas emissions </a:t>
            </a:r>
            <a:endParaRPr lang="en-US" dirty="0">
              <a:solidFill>
                <a:srgbClr val="0000FF"/>
              </a:solidFill>
              <a:ea typeface="ＭＳ Ｐゴシック" pitchFamily="-107" charset="-128"/>
              <a:cs typeface="ＭＳ Ｐゴシック" pitchFamily="-107" charset="-128"/>
            </a:endParaRPr>
          </a:p>
        </p:txBody>
      </p:sp>
      <p:pic>
        <p:nvPicPr>
          <p:cNvPr id="28676" name="Picture 4"/>
          <p:cNvPicPr>
            <a:picLocks noChangeAspect="1" noChangeArrowheads="1"/>
          </p:cNvPicPr>
          <p:nvPr/>
        </p:nvPicPr>
        <p:blipFill>
          <a:blip r:embed="rId3"/>
          <a:srcRect l="73500" t="34666" r="12250" b="8667"/>
          <a:stretch>
            <a:fillRect/>
          </a:stretch>
        </p:blipFill>
        <p:spPr bwMode="auto">
          <a:xfrm>
            <a:off x="594572" y="927963"/>
            <a:ext cx="3977427" cy="5932934"/>
          </a:xfrm>
          <a:prstGeom prst="rect">
            <a:avLst/>
          </a:prstGeom>
          <a:noFill/>
          <a:ln w="9525">
            <a:solidFill>
              <a:srgbClr val="4F81BD"/>
            </a:solidFill>
            <a:miter lim="800000"/>
            <a:headEnd/>
            <a:tailEnd/>
          </a:ln>
        </p:spPr>
      </p:pic>
      <p:pic>
        <p:nvPicPr>
          <p:cNvPr id="7" name="Picture 6"/>
          <p:cNvPicPr>
            <a:picLocks noChangeAspect="1"/>
          </p:cNvPicPr>
          <p:nvPr/>
        </p:nvPicPr>
        <p:blipFill>
          <a:blip r:embed="rId4"/>
          <a:stretch>
            <a:fillRect/>
          </a:stretch>
        </p:blipFill>
        <p:spPr>
          <a:xfrm>
            <a:off x="5339514" y="3383311"/>
            <a:ext cx="3201741" cy="2525818"/>
          </a:xfrm>
          <a:prstGeom prst="rect">
            <a:avLst/>
          </a:prstGeom>
          <a:ln w="38100" cap="flat" cmpd="sng" algn="ctr">
            <a:solidFill>
              <a:srgbClr val="4F81BD"/>
            </a:solidFill>
            <a:prstDash val="solid"/>
            <a:round/>
            <a:headEnd type="none" w="med" len="med"/>
            <a:tailEnd type="none" w="med" len="med"/>
          </a:ln>
        </p:spPr>
      </p:pic>
      <p:sp>
        <p:nvSpPr>
          <p:cNvPr id="9" name="Rectangle 8"/>
          <p:cNvSpPr/>
          <p:nvPr/>
        </p:nvSpPr>
        <p:spPr>
          <a:xfrm>
            <a:off x="6287264" y="6013591"/>
            <a:ext cx="2340304" cy="430887"/>
          </a:xfrm>
          <a:prstGeom prst="rect">
            <a:avLst/>
          </a:prstGeom>
        </p:spPr>
        <p:txBody>
          <a:bodyPr wrap="none">
            <a:spAutoFit/>
          </a:bodyPr>
          <a:lstStyle/>
          <a:p>
            <a:pPr eaLnBrk="1" hangingPunct="1">
              <a:lnSpc>
                <a:spcPct val="90000"/>
              </a:lnSpc>
              <a:buNone/>
            </a:pPr>
            <a:r>
              <a:rPr lang="en-US" sz="2400" dirty="0" smtClean="0">
                <a:solidFill>
                  <a:srgbClr val="0000FF"/>
                </a:solidFill>
              </a:rPr>
              <a:t>Vesicular basalt</a:t>
            </a:r>
            <a:endParaRPr lang="en-US" sz="2400" dirty="0">
              <a:solidFill>
                <a:srgbClr val="0000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Volcanic Gases</a:t>
            </a:r>
          </a:p>
        </p:txBody>
      </p:sp>
      <p:pic>
        <p:nvPicPr>
          <p:cNvPr id="30724" name="Picture 4"/>
          <p:cNvPicPr>
            <a:picLocks noChangeAspect="1" noChangeArrowheads="1"/>
          </p:cNvPicPr>
          <p:nvPr/>
        </p:nvPicPr>
        <p:blipFill>
          <a:blip r:embed="rId3"/>
          <a:srcRect/>
          <a:stretch>
            <a:fillRect/>
          </a:stretch>
        </p:blipFill>
        <p:spPr bwMode="auto">
          <a:xfrm>
            <a:off x="685530" y="1368094"/>
            <a:ext cx="7839200" cy="4906305"/>
          </a:xfrm>
          <a:prstGeom prst="rect">
            <a:avLst/>
          </a:prstGeom>
          <a:noFill/>
          <a:ln w="38100" cap="flat" cmpd="sng" algn="ctr">
            <a:solidFill>
              <a:srgbClr val="4F81BD"/>
            </a:solidFill>
            <a:prstDash val="solid"/>
            <a:miter lim="800000"/>
            <a:headEnd type="none" w="med" len="med"/>
            <a:tailEnd type="none" w="med" len="med"/>
          </a:ln>
        </p:spPr>
      </p:pic>
      <p:sp>
        <p:nvSpPr>
          <p:cNvPr id="30726" name="Text Box 6"/>
          <p:cNvSpPr txBox="1">
            <a:spLocks noChangeArrowheads="1"/>
          </p:cNvSpPr>
          <p:nvPr/>
        </p:nvSpPr>
        <p:spPr bwMode="auto">
          <a:xfrm>
            <a:off x="5484525" y="1517576"/>
            <a:ext cx="2895600" cy="584776"/>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dirty="0" smtClean="0">
                <a:solidFill>
                  <a:srgbClr val="FFFFFF"/>
                </a:solidFill>
                <a:latin typeface="Calibri"/>
                <a:cs typeface="Calibri"/>
              </a:rPr>
              <a:t>Steam plume</a:t>
            </a:r>
            <a:endParaRPr lang="en-US" sz="3200" dirty="0">
              <a:solidFill>
                <a:srgbClr val="FFFFFF"/>
              </a:solidFill>
              <a:latin typeface="Calibri"/>
              <a:cs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3"/>
          <a:srcRect/>
          <a:stretch>
            <a:fillRect/>
          </a:stretch>
        </p:blipFill>
        <p:spPr bwMode="auto">
          <a:xfrm>
            <a:off x="664293" y="1281158"/>
            <a:ext cx="8081219" cy="5050762"/>
          </a:xfrm>
          <a:prstGeom prst="rect">
            <a:avLst/>
          </a:prstGeom>
          <a:noFill/>
          <a:ln w="38100" cap="flat" cmpd="sng" algn="ctr">
            <a:solidFill>
              <a:srgbClr val="4F81BD"/>
            </a:solidFill>
            <a:prstDash val="solid"/>
            <a:miter lim="800000"/>
            <a:headEnd type="none" w="med" len="med"/>
            <a:tailEnd type="none" w="med" len="med"/>
          </a:ln>
        </p:spPr>
      </p:pic>
      <p:sp>
        <p:nvSpPr>
          <p:cNvPr id="31747"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Volcanic Gases</a:t>
            </a:r>
          </a:p>
        </p:txBody>
      </p:sp>
      <p:sp>
        <p:nvSpPr>
          <p:cNvPr id="31748" name="Rectangle 3"/>
          <p:cNvSpPr>
            <a:spLocks noGrp="1" noChangeArrowheads="1"/>
          </p:cNvSpPr>
          <p:nvPr>
            <p:ph type="body" idx="1"/>
          </p:nvPr>
        </p:nvSpPr>
        <p:spPr>
          <a:xfrm>
            <a:off x="4572000" y="5353732"/>
            <a:ext cx="4060372" cy="851125"/>
          </a:xfrm>
        </p:spPr>
        <p:txBody>
          <a:bodyPr/>
          <a:lstStyle/>
          <a:p>
            <a:pPr eaLnBrk="1" hangingPunct="1">
              <a:lnSpc>
                <a:spcPct val="90000"/>
              </a:lnSpc>
              <a:buNone/>
            </a:pPr>
            <a:r>
              <a:rPr lang="en-US" dirty="0" smtClean="0">
                <a:solidFill>
                  <a:srgbClr val="FFFFFF"/>
                </a:solidFill>
              </a:rPr>
              <a:t>Collecting gas samples</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Volcanic Gases</a:t>
            </a:r>
          </a:p>
        </p:txBody>
      </p:sp>
      <p:sp>
        <p:nvSpPr>
          <p:cNvPr id="32771" name="Rectangle 3"/>
          <p:cNvSpPr>
            <a:spLocks noGrp="1" noChangeArrowheads="1"/>
          </p:cNvSpPr>
          <p:nvPr>
            <p:ph type="body" idx="1"/>
          </p:nvPr>
        </p:nvSpPr>
        <p:spPr>
          <a:xfrm>
            <a:off x="5711371" y="1957728"/>
            <a:ext cx="3432629" cy="688293"/>
          </a:xfrm>
        </p:spPr>
        <p:txBody>
          <a:bodyPr/>
          <a:lstStyle/>
          <a:p>
            <a:pPr eaLnBrk="1" hangingPunct="1">
              <a:lnSpc>
                <a:spcPct val="90000"/>
              </a:lnSpc>
            </a:pPr>
            <a:r>
              <a:rPr lang="en-US" dirty="0" smtClean="0">
                <a:solidFill>
                  <a:srgbClr val="0000FF"/>
                </a:solidFill>
                <a:ea typeface="ＭＳ Ｐゴシック" pitchFamily="-107" charset="-128"/>
                <a:cs typeface="ＭＳ Ｐゴシック" pitchFamily="-107" charset="-128"/>
              </a:rPr>
              <a:t>Death by gases</a:t>
            </a:r>
          </a:p>
        </p:txBody>
      </p:sp>
      <p:pic>
        <p:nvPicPr>
          <p:cNvPr id="32772" name="Picture 4"/>
          <p:cNvPicPr>
            <a:picLocks noChangeAspect="1" noChangeArrowheads="1"/>
          </p:cNvPicPr>
          <p:nvPr/>
        </p:nvPicPr>
        <p:blipFill>
          <a:blip r:embed="rId3"/>
          <a:srcRect/>
          <a:stretch>
            <a:fillRect/>
          </a:stretch>
        </p:blipFill>
        <p:spPr bwMode="auto">
          <a:xfrm>
            <a:off x="734053" y="1052286"/>
            <a:ext cx="5245380" cy="5166145"/>
          </a:xfrm>
          <a:prstGeom prst="rect">
            <a:avLst/>
          </a:prstGeom>
          <a:noFill/>
          <a:ln w="38100" cap="flat" cmpd="sng" algn="ctr">
            <a:solidFill>
              <a:srgbClr val="4F81BD"/>
            </a:solid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Volcanic Gases</a:t>
            </a:r>
          </a:p>
        </p:txBody>
      </p:sp>
      <p:sp>
        <p:nvSpPr>
          <p:cNvPr id="33795" name="AutoShape 3"/>
          <p:cNvSpPr>
            <a:spLocks noGrp="1" noChangeAspect="1" noChangeArrowheads="1"/>
          </p:cNvSpPr>
          <p:nvPr>
            <p:ph type="body" idx="1"/>
          </p:nvPr>
        </p:nvSpPr>
        <p:spPr>
          <a:xfrm>
            <a:off x="1329645" y="1175658"/>
            <a:ext cx="7578498" cy="820057"/>
          </a:xfrm>
        </p:spPr>
        <p:txBody>
          <a:bodyPr/>
          <a:lstStyle/>
          <a:p>
            <a:pPr eaLnBrk="1" hangingPunct="1">
              <a:lnSpc>
                <a:spcPct val="90000"/>
              </a:lnSpc>
              <a:buNone/>
            </a:pPr>
            <a:r>
              <a:rPr lang="en-US" dirty="0" smtClean="0">
                <a:solidFill>
                  <a:srgbClr val="0000FF"/>
                </a:solidFill>
              </a:rPr>
              <a:t>Rate of SO</a:t>
            </a:r>
            <a:r>
              <a:rPr lang="en-US" sz="2800" baseline="-25000" dirty="0" smtClean="0">
                <a:solidFill>
                  <a:srgbClr val="0000FF"/>
                </a:solidFill>
              </a:rPr>
              <a:t>2</a:t>
            </a:r>
            <a:r>
              <a:rPr lang="en-US" dirty="0" smtClean="0">
                <a:solidFill>
                  <a:srgbClr val="0000FF"/>
                </a:solidFill>
              </a:rPr>
              <a:t> emission, Mount St. Helens</a:t>
            </a:r>
            <a:endParaRPr lang="en-US" dirty="0">
              <a:solidFill>
                <a:srgbClr val="0000FF"/>
              </a:solidFill>
            </a:endParaRPr>
          </a:p>
        </p:txBody>
      </p:sp>
      <p:pic>
        <p:nvPicPr>
          <p:cNvPr id="33796" name="Picture 6"/>
          <p:cNvPicPr>
            <a:picLocks noChangeAspect="1" noChangeArrowheads="1"/>
          </p:cNvPicPr>
          <p:nvPr/>
        </p:nvPicPr>
        <p:blipFill>
          <a:blip r:embed="rId3"/>
          <a:srcRect/>
          <a:stretch>
            <a:fillRect/>
          </a:stretch>
        </p:blipFill>
        <p:spPr bwMode="auto">
          <a:xfrm>
            <a:off x="306160" y="2301875"/>
            <a:ext cx="8531680" cy="4265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176463" y="60325"/>
            <a:ext cx="6967537" cy="673100"/>
          </a:xfrm>
        </p:spPr>
        <p:txBody>
          <a:bodyPr/>
          <a:lstStyle/>
          <a:p>
            <a:pPr eaLnBrk="1" hangingPunct="1"/>
            <a:r>
              <a:rPr lang="en-US" dirty="0">
                <a:latin typeface="Arial" pitchFamily="-107" charset="0"/>
                <a:ea typeface="Arial" pitchFamily="-107" charset="0"/>
                <a:cs typeface="Arial" pitchFamily="-107" charset="0"/>
              </a:rPr>
              <a:t>Heat and Hydrothermal Activity</a:t>
            </a:r>
          </a:p>
        </p:txBody>
      </p:sp>
      <p:sp>
        <p:nvSpPr>
          <p:cNvPr id="34819" name="Rectangle 3"/>
          <p:cNvSpPr>
            <a:spLocks noGrp="1" noChangeArrowheads="1"/>
          </p:cNvSpPr>
          <p:nvPr>
            <p:ph type="body" idx="1"/>
          </p:nvPr>
        </p:nvSpPr>
        <p:spPr>
          <a:xfrm>
            <a:off x="457200" y="923925"/>
            <a:ext cx="3962400" cy="5727700"/>
          </a:xfrm>
        </p:spPr>
        <p:txBody>
          <a:bodyPr/>
          <a:lstStyle/>
          <a:p>
            <a:pPr eaLnBrk="1" hangingPunct="1">
              <a:lnSpc>
                <a:spcPct val="80000"/>
              </a:lnSpc>
              <a:buFontTx/>
              <a:buNone/>
            </a:pPr>
            <a:endParaRPr lang="en-US" sz="1800" dirty="0" smtClean="0">
              <a:solidFill>
                <a:srgbClr val="3366FF"/>
              </a:solidFill>
              <a:ea typeface="ＭＳ Ｐゴシック" pitchFamily="-107" charset="-128"/>
              <a:cs typeface="ＭＳ Ｐゴシック" pitchFamily="-107" charset="-128"/>
            </a:endParaRPr>
          </a:p>
          <a:p>
            <a:pPr eaLnBrk="1" hangingPunct="1">
              <a:lnSpc>
                <a:spcPct val="80000"/>
              </a:lnSpc>
            </a:pPr>
            <a:endParaRPr lang="en-US" sz="1800" dirty="0">
              <a:solidFill>
                <a:srgbClr val="3366FF"/>
              </a:solidFill>
              <a:ea typeface="ＭＳ Ｐゴシック" pitchFamily="-107" charset="-128"/>
              <a:cs typeface="ＭＳ Ｐゴシック" pitchFamily="-107" charset="-128"/>
            </a:endParaRPr>
          </a:p>
        </p:txBody>
      </p:sp>
      <p:pic>
        <p:nvPicPr>
          <p:cNvPr id="34820" name="Picture 4"/>
          <p:cNvPicPr>
            <a:picLocks noChangeAspect="1" noChangeArrowheads="1"/>
          </p:cNvPicPr>
          <p:nvPr/>
        </p:nvPicPr>
        <p:blipFill>
          <a:blip r:embed="rId3"/>
          <a:srcRect/>
          <a:stretch>
            <a:fillRect/>
          </a:stretch>
        </p:blipFill>
        <p:spPr bwMode="auto">
          <a:xfrm>
            <a:off x="828930" y="1088571"/>
            <a:ext cx="5654874" cy="5196982"/>
          </a:xfrm>
          <a:prstGeom prst="rect">
            <a:avLst/>
          </a:prstGeom>
          <a:noFill/>
          <a:ln w="38100" cap="flat" cmpd="sng" algn="ctr">
            <a:solidFill>
              <a:srgbClr val="4F81BD"/>
            </a:solidFill>
            <a:prstDash val="solid"/>
            <a:miter lim="800000"/>
            <a:headEnd type="none" w="med" len="med"/>
            <a:tailEnd type="none" w="med" len="med"/>
          </a:ln>
        </p:spPr>
      </p:pic>
      <p:sp>
        <p:nvSpPr>
          <p:cNvPr id="34821" name="Text Box 5"/>
          <p:cNvSpPr txBox="1">
            <a:spLocks noChangeArrowheads="1"/>
          </p:cNvSpPr>
          <p:nvPr/>
        </p:nvSpPr>
        <p:spPr bwMode="auto">
          <a:xfrm>
            <a:off x="5515429" y="2926896"/>
            <a:ext cx="3810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b="1" dirty="0" smtClean="0">
                <a:solidFill>
                  <a:srgbClr val="3366FF"/>
                </a:solidFill>
              </a:rPr>
              <a:t>5</a:t>
            </a:r>
            <a:endParaRPr lang="en-US" b="1" dirty="0">
              <a:solidFill>
                <a:srgbClr val="3366FF"/>
              </a:solidFill>
            </a:endParaRPr>
          </a:p>
        </p:txBody>
      </p:sp>
      <p:sp>
        <p:nvSpPr>
          <p:cNvPr id="34822" name="Rectangle 6"/>
          <p:cNvSpPr>
            <a:spLocks noChangeArrowheads="1"/>
          </p:cNvSpPr>
          <p:nvPr/>
        </p:nvSpPr>
        <p:spPr bwMode="auto">
          <a:xfrm>
            <a:off x="5486400" y="3962400"/>
            <a:ext cx="184150" cy="366713"/>
          </a:xfrm>
          <a:prstGeom prst="rect">
            <a:avLst/>
          </a:prstGeom>
          <a:noFill/>
          <a:ln w="9525">
            <a:noFill/>
            <a:miter lim="800000"/>
            <a:headEnd/>
            <a:tailEnd/>
          </a:ln>
        </p:spPr>
        <p:txBody>
          <a:bodyPr wrap="none">
            <a:prstTxWarp prst="textNoShape">
              <a:avLst/>
            </a:prstTxWarp>
            <a:spAutoFit/>
          </a:bodyPr>
          <a:lstStyle/>
          <a:p>
            <a:pPr>
              <a:spcBef>
                <a:spcPct val="50000"/>
              </a:spcBef>
            </a:pPr>
            <a:endParaRPr lang="en-US" b="1">
              <a:solidFill>
                <a:srgbClr val="3366FF"/>
              </a:solidFill>
            </a:endParaRPr>
          </a:p>
        </p:txBody>
      </p:sp>
      <p:sp>
        <p:nvSpPr>
          <p:cNvPr id="34823" name="Rectangle 7"/>
          <p:cNvSpPr>
            <a:spLocks noChangeArrowheads="1"/>
          </p:cNvSpPr>
          <p:nvPr/>
        </p:nvSpPr>
        <p:spPr bwMode="auto">
          <a:xfrm>
            <a:off x="2373085" y="4985656"/>
            <a:ext cx="311150" cy="366713"/>
          </a:xfrm>
          <a:prstGeom prst="rect">
            <a:avLst/>
          </a:prstGeom>
          <a:noFill/>
          <a:ln w="9525">
            <a:noFill/>
            <a:miter lim="800000"/>
            <a:headEnd/>
            <a:tailEnd/>
          </a:ln>
        </p:spPr>
        <p:txBody>
          <a:bodyPr wrap="none">
            <a:prstTxWarp prst="textNoShape">
              <a:avLst/>
            </a:prstTxWarp>
            <a:spAutoFit/>
          </a:bodyPr>
          <a:lstStyle/>
          <a:p>
            <a:pPr>
              <a:spcBef>
                <a:spcPct val="50000"/>
              </a:spcBef>
            </a:pPr>
            <a:r>
              <a:rPr lang="en-US" b="1" dirty="0">
                <a:solidFill>
                  <a:srgbClr val="3366FF"/>
                </a:solidFill>
              </a:rPr>
              <a:t>2</a:t>
            </a:r>
          </a:p>
        </p:txBody>
      </p:sp>
      <p:sp>
        <p:nvSpPr>
          <p:cNvPr id="34824" name="Rectangle 8"/>
          <p:cNvSpPr>
            <a:spLocks noChangeArrowheads="1"/>
          </p:cNvSpPr>
          <p:nvPr/>
        </p:nvSpPr>
        <p:spPr bwMode="auto">
          <a:xfrm>
            <a:off x="2921000" y="3947885"/>
            <a:ext cx="311150" cy="366713"/>
          </a:xfrm>
          <a:prstGeom prst="rect">
            <a:avLst/>
          </a:prstGeom>
          <a:noFill/>
          <a:ln w="9525">
            <a:noFill/>
            <a:miter lim="800000"/>
            <a:headEnd/>
            <a:tailEnd/>
          </a:ln>
        </p:spPr>
        <p:txBody>
          <a:bodyPr wrap="none">
            <a:prstTxWarp prst="textNoShape">
              <a:avLst/>
            </a:prstTxWarp>
            <a:spAutoFit/>
          </a:bodyPr>
          <a:lstStyle/>
          <a:p>
            <a:pPr>
              <a:spcBef>
                <a:spcPct val="50000"/>
              </a:spcBef>
            </a:pPr>
            <a:r>
              <a:rPr lang="en-US" b="1" dirty="0">
                <a:solidFill>
                  <a:srgbClr val="3366FF"/>
                </a:solidFill>
              </a:rPr>
              <a:t>3</a:t>
            </a:r>
          </a:p>
        </p:txBody>
      </p:sp>
      <p:sp>
        <p:nvSpPr>
          <p:cNvPr id="34825" name="Rectangle 9"/>
          <p:cNvSpPr>
            <a:spLocks noChangeArrowheads="1"/>
          </p:cNvSpPr>
          <p:nvPr/>
        </p:nvSpPr>
        <p:spPr bwMode="auto">
          <a:xfrm>
            <a:off x="3407228" y="2301875"/>
            <a:ext cx="313044" cy="369332"/>
          </a:xfrm>
          <a:prstGeom prst="rect">
            <a:avLst/>
          </a:prstGeom>
          <a:noFill/>
          <a:ln w="9525">
            <a:noFill/>
            <a:miter lim="800000"/>
            <a:headEnd/>
            <a:tailEnd/>
          </a:ln>
        </p:spPr>
        <p:txBody>
          <a:bodyPr wrap="none">
            <a:prstTxWarp prst="textNoShape">
              <a:avLst/>
            </a:prstTxWarp>
            <a:spAutoFit/>
          </a:bodyPr>
          <a:lstStyle/>
          <a:p>
            <a:pPr>
              <a:spcBef>
                <a:spcPct val="50000"/>
              </a:spcBef>
            </a:pPr>
            <a:r>
              <a:rPr lang="en-US" b="1" dirty="0" smtClean="0">
                <a:solidFill>
                  <a:srgbClr val="3366FF"/>
                </a:solidFill>
              </a:rPr>
              <a:t>4</a:t>
            </a:r>
            <a:endParaRPr lang="en-US" b="1" dirty="0">
              <a:solidFill>
                <a:srgbClr val="3366FF"/>
              </a:solidFill>
            </a:endParaRPr>
          </a:p>
        </p:txBody>
      </p:sp>
      <p:sp>
        <p:nvSpPr>
          <p:cNvPr id="12" name="Rectangle 11"/>
          <p:cNvSpPr/>
          <p:nvPr/>
        </p:nvSpPr>
        <p:spPr>
          <a:xfrm>
            <a:off x="1385621" y="2117209"/>
            <a:ext cx="313044" cy="369332"/>
          </a:xfrm>
          <a:prstGeom prst="rect">
            <a:avLst/>
          </a:prstGeom>
        </p:spPr>
        <p:txBody>
          <a:bodyPr wrap="none">
            <a:spAutoFit/>
          </a:bodyPr>
          <a:lstStyle/>
          <a:p>
            <a:r>
              <a:rPr lang="en-US" b="1" dirty="0" smtClean="0">
                <a:solidFill>
                  <a:srgbClr val="3366FF"/>
                </a:solidFill>
              </a:rPr>
              <a:t>1</a:t>
            </a:r>
            <a:endParaRPr lang="en-US" dirty="0">
              <a:solidFill>
                <a:srgbClr val="3366FF"/>
              </a:solidFill>
            </a:endParaRPr>
          </a:p>
        </p:txBody>
      </p:sp>
      <p:sp>
        <p:nvSpPr>
          <p:cNvPr id="13" name="Rectangle 12"/>
          <p:cNvSpPr/>
          <p:nvPr/>
        </p:nvSpPr>
        <p:spPr>
          <a:xfrm>
            <a:off x="2736256" y="2203097"/>
            <a:ext cx="313044" cy="369332"/>
          </a:xfrm>
          <a:prstGeom prst="rect">
            <a:avLst/>
          </a:prstGeom>
        </p:spPr>
        <p:txBody>
          <a:bodyPr wrap="none">
            <a:spAutoFit/>
          </a:bodyPr>
          <a:lstStyle/>
          <a:p>
            <a:r>
              <a:rPr lang="en-US" b="1" dirty="0" smtClean="0">
                <a:solidFill>
                  <a:srgbClr val="3366FF"/>
                </a:solidFill>
              </a:rPr>
              <a:t>1</a:t>
            </a:r>
            <a:endParaRPr lang="en-US" dirty="0">
              <a:solidFill>
                <a:srgbClr val="3366FF"/>
              </a:solidFill>
            </a:endParaRPr>
          </a:p>
        </p:txBody>
      </p:sp>
      <p:sp>
        <p:nvSpPr>
          <p:cNvPr id="14" name="TextBox 13"/>
          <p:cNvSpPr txBox="1"/>
          <p:nvPr/>
        </p:nvSpPr>
        <p:spPr>
          <a:xfrm>
            <a:off x="6712931" y="1470878"/>
            <a:ext cx="2176397" cy="1754327"/>
          </a:xfrm>
          <a:prstGeom prst="rect">
            <a:avLst/>
          </a:prstGeom>
          <a:noFill/>
        </p:spPr>
        <p:txBody>
          <a:bodyPr wrap="none" rtlCol="0">
            <a:spAutoFit/>
          </a:bodyPr>
          <a:lstStyle/>
          <a:p>
            <a:endParaRPr lang="en-US" sz="2400" dirty="0" smtClean="0">
              <a:solidFill>
                <a:srgbClr val="0000FF"/>
              </a:solidFill>
            </a:endParaRPr>
          </a:p>
          <a:p>
            <a:r>
              <a:rPr lang="en-US" sz="2800" dirty="0" smtClean="0">
                <a:solidFill>
                  <a:srgbClr val="0000FF"/>
                </a:solidFill>
                <a:latin typeface="Calibri"/>
                <a:cs typeface="Calibri"/>
              </a:rPr>
              <a:t>Plumbing of</a:t>
            </a:r>
          </a:p>
          <a:p>
            <a:r>
              <a:rPr lang="en-US" sz="2800" dirty="0" smtClean="0">
                <a:solidFill>
                  <a:srgbClr val="0000FF"/>
                </a:solidFill>
                <a:latin typeface="Calibri"/>
                <a:cs typeface="Calibri"/>
              </a:rPr>
              <a:t>hydrothermal </a:t>
            </a:r>
          </a:p>
          <a:p>
            <a:r>
              <a:rPr lang="en-US" sz="2800" dirty="0" smtClean="0">
                <a:solidFill>
                  <a:srgbClr val="0000FF"/>
                </a:solidFill>
                <a:latin typeface="Calibri"/>
                <a:cs typeface="Calibri"/>
              </a:rPr>
              <a:t>systems  </a:t>
            </a:r>
            <a:endParaRPr lang="en-US" sz="2800" dirty="0">
              <a:solidFill>
                <a:srgbClr val="0000FF"/>
              </a:solidFill>
              <a:latin typeface="Calibri"/>
              <a:cs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613025" y="60325"/>
            <a:ext cx="6530975" cy="673100"/>
          </a:xfrm>
        </p:spPr>
        <p:txBody>
          <a:bodyPr/>
          <a:lstStyle/>
          <a:p>
            <a:pPr eaLnBrk="1" hangingPunct="1"/>
            <a:r>
              <a:rPr lang="en-US">
                <a:latin typeface="Arial" pitchFamily="-107" charset="0"/>
                <a:ea typeface="Arial" pitchFamily="-107" charset="0"/>
                <a:cs typeface="Arial" pitchFamily="-107" charset="0"/>
              </a:rPr>
              <a:t>Heat and Hydrothermal Activity</a:t>
            </a:r>
          </a:p>
        </p:txBody>
      </p:sp>
      <p:sp>
        <p:nvSpPr>
          <p:cNvPr id="36870" name="Text Box 6"/>
          <p:cNvSpPr txBox="1">
            <a:spLocks noChangeArrowheads="1"/>
          </p:cNvSpPr>
          <p:nvPr/>
        </p:nvSpPr>
        <p:spPr bwMode="auto">
          <a:xfrm>
            <a:off x="1816534" y="5663922"/>
            <a:ext cx="6799679"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1600" b="1" dirty="0">
                <a:solidFill>
                  <a:schemeClr val="bg1"/>
                </a:solidFill>
              </a:rPr>
              <a:t>FLIR image of Mt. St. Helens’ new dome June 26</a:t>
            </a:r>
            <a:r>
              <a:rPr lang="en-US" sz="1600" b="1" baseline="30000" dirty="0">
                <a:solidFill>
                  <a:schemeClr val="bg1"/>
                </a:solidFill>
              </a:rPr>
              <a:t>th</a:t>
            </a:r>
            <a:r>
              <a:rPr lang="en-US" sz="1600" b="1" dirty="0">
                <a:solidFill>
                  <a:schemeClr val="bg1"/>
                </a:solidFill>
              </a:rPr>
              <a:t> 2007</a:t>
            </a:r>
          </a:p>
        </p:txBody>
      </p:sp>
      <p:pic>
        <p:nvPicPr>
          <p:cNvPr id="7" name="Picture 6"/>
          <p:cNvPicPr>
            <a:picLocks noChangeAspect="1"/>
          </p:cNvPicPr>
          <p:nvPr/>
        </p:nvPicPr>
        <p:blipFill>
          <a:blip r:embed="rId3"/>
          <a:stretch>
            <a:fillRect/>
          </a:stretch>
        </p:blipFill>
        <p:spPr>
          <a:xfrm>
            <a:off x="574282" y="998315"/>
            <a:ext cx="8176080" cy="5437093"/>
          </a:xfrm>
          <a:prstGeom prst="rect">
            <a:avLst/>
          </a:prstGeom>
          <a:ln w="38100" cap="flat" cmpd="sng" algn="ctr">
            <a:solidFill>
              <a:srgbClr val="4F81BD"/>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dirty="0">
                <a:latin typeface="Arial" pitchFamily="-107" charset="0"/>
                <a:ea typeface="Arial" pitchFamily="-107" charset="0"/>
                <a:cs typeface="Arial" pitchFamily="-107" charset="0"/>
              </a:rPr>
              <a:t>Earthquakes</a:t>
            </a:r>
          </a:p>
        </p:txBody>
      </p:sp>
      <p:sp>
        <p:nvSpPr>
          <p:cNvPr id="18435" name="Rectangle 3"/>
          <p:cNvSpPr>
            <a:spLocks noGrp="1" noChangeArrowheads="1"/>
          </p:cNvSpPr>
          <p:nvPr>
            <p:ph type="body" idx="1"/>
          </p:nvPr>
        </p:nvSpPr>
        <p:spPr>
          <a:xfrm>
            <a:off x="806912" y="967933"/>
            <a:ext cx="7530176" cy="954109"/>
          </a:xfrm>
        </p:spPr>
        <p:txBody>
          <a:bodyPr/>
          <a:lstStyle/>
          <a:p>
            <a:pPr eaLnBrk="1" hangingPunct="1">
              <a:lnSpc>
                <a:spcPct val="80000"/>
              </a:lnSpc>
              <a:buNone/>
              <a:defRPr/>
            </a:pPr>
            <a:r>
              <a:rPr lang="en-US" dirty="0" smtClean="0">
                <a:solidFill>
                  <a:srgbClr val="0000FF"/>
                </a:solidFill>
              </a:rPr>
              <a:t>Formation of earthquakes by rising magma</a:t>
            </a:r>
            <a:endParaRPr lang="en-US" dirty="0">
              <a:solidFill>
                <a:srgbClr val="0000FF"/>
              </a:solidFill>
            </a:endParaRPr>
          </a:p>
        </p:txBody>
      </p:sp>
      <p:sp>
        <p:nvSpPr>
          <p:cNvPr id="37892" name="Text Box 32"/>
          <p:cNvSpPr txBox="1">
            <a:spLocks noChangeArrowheads="1"/>
          </p:cNvSpPr>
          <p:nvPr/>
        </p:nvSpPr>
        <p:spPr bwMode="auto">
          <a:xfrm>
            <a:off x="651472" y="4969658"/>
            <a:ext cx="1981200" cy="1015663"/>
          </a:xfrm>
          <a:prstGeom prst="rect">
            <a:avLst/>
          </a:prstGeom>
          <a:noFill/>
          <a:ln w="9525">
            <a:noFill/>
            <a:miter lim="800000"/>
            <a:headEnd/>
            <a:tailEnd/>
          </a:ln>
        </p:spPr>
        <p:txBody>
          <a:bodyPr>
            <a:prstTxWarp prst="textNoShape">
              <a:avLst/>
            </a:prstTxWarp>
            <a:spAutoFit/>
          </a:bodyPr>
          <a:lstStyle/>
          <a:p>
            <a:r>
              <a:rPr lang="en-US" sz="2000" dirty="0">
                <a:solidFill>
                  <a:srgbClr val="0000FF"/>
                </a:solidFill>
                <a:latin typeface="Calibri"/>
                <a:cs typeface="Calibri"/>
              </a:rPr>
              <a:t>Magma rises into reservoir </a:t>
            </a:r>
          </a:p>
          <a:p>
            <a:r>
              <a:rPr lang="en-US" sz="2000" dirty="0">
                <a:solidFill>
                  <a:srgbClr val="0000FF"/>
                </a:solidFill>
                <a:latin typeface="Calibri"/>
                <a:cs typeface="Calibri"/>
              </a:rPr>
              <a:t>beneath volcano</a:t>
            </a:r>
          </a:p>
        </p:txBody>
      </p:sp>
      <p:pic>
        <p:nvPicPr>
          <p:cNvPr id="37893" name="Picture 34" descr="Diagram showing magma filling the reservoir beneath a volcano"/>
          <p:cNvPicPr>
            <a:picLocks noChangeAspect="1" noChangeArrowheads="1"/>
          </p:cNvPicPr>
          <p:nvPr/>
        </p:nvPicPr>
        <p:blipFill>
          <a:blip r:embed="rId3"/>
          <a:srcRect/>
          <a:stretch>
            <a:fillRect/>
          </a:stretch>
        </p:blipFill>
        <p:spPr bwMode="auto">
          <a:xfrm>
            <a:off x="443433" y="1764655"/>
            <a:ext cx="2349069" cy="2885999"/>
          </a:xfrm>
          <a:prstGeom prst="rect">
            <a:avLst/>
          </a:prstGeom>
          <a:noFill/>
          <a:ln w="38100" cap="flat" cmpd="sng" algn="ctr">
            <a:solidFill>
              <a:srgbClr val="4F81BD"/>
            </a:solidFill>
            <a:prstDash val="solid"/>
            <a:miter lim="800000"/>
            <a:headEnd type="none" w="med" len="med"/>
            <a:tailEnd type="none" w="med" len="med"/>
          </a:ln>
        </p:spPr>
      </p:pic>
      <p:pic>
        <p:nvPicPr>
          <p:cNvPr id="37894" name="Picture 36" descr="Diagram showing magma exerting pressure"/>
          <p:cNvPicPr>
            <a:picLocks noChangeAspect="1" noChangeArrowheads="1"/>
          </p:cNvPicPr>
          <p:nvPr/>
        </p:nvPicPr>
        <p:blipFill>
          <a:blip r:embed="rId4"/>
          <a:srcRect/>
          <a:stretch>
            <a:fillRect/>
          </a:stretch>
        </p:blipFill>
        <p:spPr bwMode="auto">
          <a:xfrm>
            <a:off x="3338169" y="1764655"/>
            <a:ext cx="2377006" cy="2920321"/>
          </a:xfrm>
          <a:prstGeom prst="rect">
            <a:avLst/>
          </a:prstGeom>
          <a:noFill/>
          <a:ln w="38100" cap="flat" cmpd="sng" algn="ctr">
            <a:solidFill>
              <a:srgbClr val="4F81BD"/>
            </a:solidFill>
            <a:prstDash val="solid"/>
            <a:miter lim="800000"/>
            <a:headEnd type="none" w="med" len="med"/>
            <a:tailEnd type="none" w="med" len="med"/>
          </a:ln>
        </p:spPr>
      </p:pic>
      <p:pic>
        <p:nvPicPr>
          <p:cNvPr id="37895" name="Picture 38" descr="Diagram showing rocks breaking and causing earthquakes"/>
          <p:cNvPicPr>
            <a:picLocks noChangeAspect="1" noChangeArrowheads="1"/>
          </p:cNvPicPr>
          <p:nvPr/>
        </p:nvPicPr>
        <p:blipFill>
          <a:blip r:embed="rId5"/>
          <a:srcRect/>
          <a:stretch>
            <a:fillRect/>
          </a:stretch>
        </p:blipFill>
        <p:spPr bwMode="auto">
          <a:xfrm>
            <a:off x="6260843" y="1764655"/>
            <a:ext cx="2349069" cy="2885999"/>
          </a:xfrm>
          <a:prstGeom prst="rect">
            <a:avLst/>
          </a:prstGeom>
          <a:noFill/>
          <a:ln w="38100" cap="flat" cmpd="sng" algn="ctr">
            <a:solidFill>
              <a:srgbClr val="4F81BD"/>
            </a:solidFill>
            <a:prstDash val="solid"/>
            <a:miter lim="800000"/>
            <a:headEnd type="none" w="med" len="med"/>
            <a:tailEnd type="none" w="med" len="med"/>
          </a:ln>
        </p:spPr>
      </p:pic>
      <p:sp>
        <p:nvSpPr>
          <p:cNvPr id="37896" name="Rectangle 56"/>
          <p:cNvSpPr>
            <a:spLocks noChangeArrowheads="1"/>
          </p:cNvSpPr>
          <p:nvPr/>
        </p:nvSpPr>
        <p:spPr bwMode="auto">
          <a:xfrm>
            <a:off x="3591236" y="4969658"/>
            <a:ext cx="1895475" cy="1323439"/>
          </a:xfrm>
          <a:prstGeom prst="rect">
            <a:avLst/>
          </a:prstGeom>
          <a:noFill/>
          <a:ln w="9525">
            <a:noFill/>
            <a:miter lim="800000"/>
            <a:headEnd/>
            <a:tailEnd/>
          </a:ln>
        </p:spPr>
        <p:txBody>
          <a:bodyPr>
            <a:prstTxWarp prst="textNoShape">
              <a:avLst/>
            </a:prstTxWarp>
            <a:spAutoFit/>
          </a:bodyPr>
          <a:lstStyle/>
          <a:p>
            <a:r>
              <a:rPr lang="en-US" sz="2000" dirty="0">
                <a:solidFill>
                  <a:srgbClr val="0000FF"/>
                </a:solidFill>
                <a:latin typeface="Calibri"/>
                <a:cs typeface="Calibri"/>
              </a:rPr>
              <a:t>Rising magma and volcanic gases exert pressure</a:t>
            </a:r>
          </a:p>
        </p:txBody>
      </p:sp>
      <p:sp>
        <p:nvSpPr>
          <p:cNvPr id="37897" name="Rectangle 57"/>
          <p:cNvSpPr>
            <a:spLocks noChangeArrowheads="1"/>
          </p:cNvSpPr>
          <p:nvPr/>
        </p:nvSpPr>
        <p:spPr bwMode="auto">
          <a:xfrm>
            <a:off x="6445275" y="4969658"/>
            <a:ext cx="1924050" cy="1323439"/>
          </a:xfrm>
          <a:prstGeom prst="rect">
            <a:avLst/>
          </a:prstGeom>
          <a:noFill/>
          <a:ln w="9525">
            <a:noFill/>
            <a:miter lim="800000"/>
            <a:headEnd/>
            <a:tailEnd/>
          </a:ln>
        </p:spPr>
        <p:txBody>
          <a:bodyPr>
            <a:prstTxWarp prst="textNoShape">
              <a:avLst/>
            </a:prstTxWarp>
            <a:spAutoFit/>
          </a:bodyPr>
          <a:lstStyle/>
          <a:p>
            <a:r>
              <a:rPr lang="en-US" sz="2000" dirty="0">
                <a:solidFill>
                  <a:srgbClr val="0000FF"/>
                </a:solidFill>
                <a:latin typeface="Calibri"/>
                <a:cs typeface="Calibri"/>
              </a:rPr>
              <a:t>High pressure causes</a:t>
            </a:r>
            <a:r>
              <a:rPr lang="en-US" sz="2000" dirty="0" smtClean="0">
                <a:solidFill>
                  <a:srgbClr val="0000FF"/>
                </a:solidFill>
                <a:latin typeface="Calibri"/>
                <a:cs typeface="Calibri"/>
              </a:rPr>
              <a:t> breaks rocks, </a:t>
            </a:r>
            <a:r>
              <a:rPr lang="en-US" sz="2000" dirty="0">
                <a:solidFill>
                  <a:srgbClr val="0000FF"/>
                </a:solidFill>
                <a:latin typeface="Calibri"/>
                <a:cs typeface="Calibri"/>
              </a:rPr>
              <a:t>triggering earthquakes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dirty="0">
                <a:latin typeface="Arial" pitchFamily="-107" charset="0"/>
                <a:ea typeface="Arial" pitchFamily="-107" charset="0"/>
                <a:cs typeface="Arial" pitchFamily="-107" charset="0"/>
              </a:rPr>
              <a:t>Earthquakes</a:t>
            </a:r>
          </a:p>
        </p:txBody>
      </p:sp>
      <p:sp>
        <p:nvSpPr>
          <p:cNvPr id="39939" name="Rectangle 3"/>
          <p:cNvSpPr>
            <a:spLocks noGrp="1" noChangeArrowheads="1"/>
          </p:cNvSpPr>
          <p:nvPr>
            <p:ph type="body" idx="1"/>
          </p:nvPr>
        </p:nvSpPr>
        <p:spPr>
          <a:xfrm>
            <a:off x="5333641" y="2301875"/>
            <a:ext cx="3810359" cy="888425"/>
          </a:xfrm>
        </p:spPr>
        <p:txBody>
          <a:bodyPr/>
          <a:lstStyle/>
          <a:p>
            <a:pPr eaLnBrk="1" hangingPunct="1">
              <a:lnSpc>
                <a:spcPct val="80000"/>
              </a:lnSpc>
              <a:spcBef>
                <a:spcPts val="1200"/>
              </a:spcBef>
              <a:buNone/>
            </a:pPr>
            <a:r>
              <a:rPr lang="en-US" sz="2800" dirty="0" smtClean="0">
                <a:solidFill>
                  <a:srgbClr val="0000FF"/>
                </a:solidFill>
                <a:ea typeface="ＭＳ Ｐゴシック" pitchFamily="-107" charset="-128"/>
                <a:cs typeface="ＭＳ Ｐゴシック" pitchFamily="-107" charset="-128"/>
              </a:rPr>
              <a:t>Detecting earthquakes</a:t>
            </a:r>
            <a:endParaRPr lang="en-US" sz="2800" dirty="0">
              <a:solidFill>
                <a:srgbClr val="0000FF"/>
              </a:solidFill>
              <a:ea typeface="ＭＳ Ｐゴシック" pitchFamily="-107" charset="-128"/>
              <a:cs typeface="ＭＳ Ｐゴシック" pitchFamily="-107" charset="-128"/>
            </a:endParaRPr>
          </a:p>
        </p:txBody>
      </p:sp>
      <p:pic>
        <p:nvPicPr>
          <p:cNvPr id="8" name="Picture 7"/>
          <p:cNvPicPr>
            <a:picLocks noChangeAspect="1"/>
          </p:cNvPicPr>
          <p:nvPr/>
        </p:nvPicPr>
        <p:blipFill>
          <a:blip r:embed="rId3"/>
          <a:stretch>
            <a:fillRect/>
          </a:stretch>
        </p:blipFill>
        <p:spPr>
          <a:xfrm>
            <a:off x="316102" y="1493057"/>
            <a:ext cx="4255898" cy="4888621"/>
          </a:xfrm>
          <a:prstGeom prst="rect">
            <a:avLst/>
          </a:prstGeom>
          <a:ln w="38100" cap="flat" cmpd="sng" algn="ctr">
            <a:solidFill>
              <a:srgbClr val="4F81BD"/>
            </a:solidFill>
            <a:prstDash val="solid"/>
            <a:round/>
            <a:headEnd type="none" w="med" len="med"/>
            <a:tailEnd type="none" w="med" len="med"/>
          </a:ln>
        </p:spPr>
      </p:pic>
      <p:pic>
        <p:nvPicPr>
          <p:cNvPr id="39941" name="Picture 5" descr="Portable seismograph">
            <a:hlinkClick r:id="rId4"/>
          </p:cNvPr>
          <p:cNvPicPr>
            <a:picLocks noChangeAspect="1" noChangeArrowheads="1"/>
          </p:cNvPicPr>
          <p:nvPr/>
        </p:nvPicPr>
        <p:blipFill>
          <a:blip r:embed="rId5"/>
          <a:srcRect/>
          <a:stretch>
            <a:fillRect/>
          </a:stretch>
        </p:blipFill>
        <p:spPr bwMode="auto">
          <a:xfrm>
            <a:off x="5156932" y="3832396"/>
            <a:ext cx="3619869" cy="2265264"/>
          </a:xfrm>
          <a:prstGeom prst="rect">
            <a:avLst/>
          </a:prstGeom>
          <a:noFill/>
          <a:ln w="38100" cap="flat" cmpd="sng" algn="ctr">
            <a:solidFill>
              <a:srgbClr val="4F81BD"/>
            </a:solidFill>
            <a:prstDash val="solid"/>
            <a:miter lim="800000"/>
            <a:headEnd type="none" w="med" len="med"/>
            <a:tailEnd type="none" w="med" len="med"/>
          </a:ln>
        </p:spPr>
      </p:pic>
      <p:sp>
        <p:nvSpPr>
          <p:cNvPr id="7" name="TextBox 6">
            <a:hlinkClick r:id="rId6" tooltip="Click on the harmonic tremor to see one from Mount St. Helens."/>
          </p:cNvPr>
          <p:cNvSpPr txBox="1"/>
          <p:nvPr/>
        </p:nvSpPr>
        <p:spPr>
          <a:xfrm>
            <a:off x="250635" y="4762790"/>
            <a:ext cx="4578266" cy="1838270"/>
          </a:xfrm>
          <a:prstGeom prst="rect">
            <a:avLst/>
          </a:prstGeom>
          <a:no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Earthquakes</a:t>
            </a:r>
          </a:p>
        </p:txBody>
      </p:sp>
      <p:pic>
        <p:nvPicPr>
          <p:cNvPr id="40964" name="Picture 5"/>
          <p:cNvPicPr>
            <a:picLocks noChangeAspect="1" noChangeArrowheads="1"/>
          </p:cNvPicPr>
          <p:nvPr/>
        </p:nvPicPr>
        <p:blipFill>
          <a:blip r:embed="rId3"/>
          <a:srcRect/>
          <a:stretch>
            <a:fillRect/>
          </a:stretch>
        </p:blipFill>
        <p:spPr bwMode="auto">
          <a:xfrm>
            <a:off x="1576352" y="867415"/>
            <a:ext cx="5560441" cy="5648796"/>
          </a:xfrm>
          <a:prstGeom prst="rect">
            <a:avLst/>
          </a:prstGeom>
          <a:noFill/>
          <a:ln w="38100" cap="flat" cmpd="sng" algn="ctr">
            <a:solidFill>
              <a:srgbClr val="4F81BD"/>
            </a:solid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744788" y="0"/>
            <a:ext cx="6399212" cy="673100"/>
          </a:xfrm>
        </p:spPr>
        <p:txBody>
          <a:bodyPr/>
          <a:lstStyle/>
          <a:p>
            <a:pPr>
              <a:defRPr/>
            </a:pPr>
            <a:r>
              <a:rPr lang="en-US" kern="0" dirty="0" smtClean="0">
                <a:solidFill>
                  <a:srgbClr val="FFFFFF"/>
                </a:solidFill>
              </a:rPr>
              <a:t>Signs of Volcanic Activity</a:t>
            </a:r>
            <a:endParaRPr lang="en-US" dirty="0"/>
          </a:p>
        </p:txBody>
      </p:sp>
      <p:sp>
        <p:nvSpPr>
          <p:cNvPr id="14" name="Content Placeholder 13"/>
          <p:cNvSpPr>
            <a:spLocks noGrp="1"/>
          </p:cNvSpPr>
          <p:nvPr>
            <p:ph idx="1"/>
          </p:nvPr>
        </p:nvSpPr>
        <p:spPr>
          <a:xfrm>
            <a:off x="5808133" y="1371600"/>
            <a:ext cx="3335867" cy="3634845"/>
          </a:xfrm>
        </p:spPr>
        <p:txBody>
          <a:bodyPr/>
          <a:lstStyle/>
          <a:p>
            <a:pPr lvl="1">
              <a:spcBef>
                <a:spcPct val="40000"/>
              </a:spcBef>
              <a:buClr>
                <a:schemeClr val="tx1"/>
              </a:buClr>
              <a:buFontTx/>
              <a:buChar char="•"/>
              <a:defRPr/>
            </a:pPr>
            <a:r>
              <a:rPr lang="en-US" sz="2600" kern="0" dirty="0" smtClean="0">
                <a:solidFill>
                  <a:srgbClr val="0000FF"/>
                </a:solidFill>
              </a:rPr>
              <a:t>Eruption history</a:t>
            </a:r>
          </a:p>
          <a:p>
            <a:pPr lvl="1">
              <a:spcBef>
                <a:spcPct val="40000"/>
              </a:spcBef>
              <a:buClr>
                <a:schemeClr val="tx1"/>
              </a:buClr>
              <a:buFontTx/>
              <a:buChar char="•"/>
              <a:defRPr/>
            </a:pPr>
            <a:r>
              <a:rPr lang="en-US" sz="2600" kern="0" dirty="0" smtClean="0">
                <a:solidFill>
                  <a:srgbClr val="0000FF"/>
                </a:solidFill>
              </a:rPr>
              <a:t>Volcanic gas emission</a:t>
            </a:r>
          </a:p>
          <a:p>
            <a:pPr lvl="1">
              <a:spcBef>
                <a:spcPct val="40000"/>
              </a:spcBef>
              <a:buClr>
                <a:schemeClr val="tx1"/>
              </a:buClr>
              <a:buFontTx/>
              <a:buChar char="•"/>
              <a:defRPr/>
            </a:pPr>
            <a:r>
              <a:rPr lang="en-US" sz="2600" kern="0" dirty="0" smtClean="0">
                <a:solidFill>
                  <a:srgbClr val="0000FF"/>
                </a:solidFill>
              </a:rPr>
              <a:t>Heat and hydrothermal activity</a:t>
            </a:r>
          </a:p>
          <a:p>
            <a:pPr lvl="1">
              <a:spcBef>
                <a:spcPct val="40000"/>
              </a:spcBef>
              <a:buClr>
                <a:schemeClr val="tx1"/>
              </a:buClr>
              <a:buFontTx/>
              <a:buChar char="•"/>
              <a:defRPr/>
            </a:pPr>
            <a:r>
              <a:rPr lang="en-US" sz="2600" kern="0" dirty="0" smtClean="0">
                <a:solidFill>
                  <a:srgbClr val="0000FF"/>
                </a:solidFill>
              </a:rPr>
              <a:t>Earthquakes</a:t>
            </a:r>
          </a:p>
          <a:p>
            <a:pPr lvl="1">
              <a:spcBef>
                <a:spcPct val="40000"/>
              </a:spcBef>
              <a:buClr>
                <a:schemeClr val="tx1"/>
              </a:buClr>
              <a:buFontTx/>
              <a:buChar char="•"/>
              <a:defRPr/>
            </a:pPr>
            <a:r>
              <a:rPr lang="en-US" sz="2600" kern="0" dirty="0" smtClean="0">
                <a:solidFill>
                  <a:srgbClr val="0000FF"/>
                </a:solidFill>
              </a:rPr>
              <a:t>Ground deformation</a:t>
            </a:r>
          </a:p>
          <a:p>
            <a:pPr>
              <a:buFont typeface="Arial" pitchFamily="-108" charset="0"/>
              <a:buChar char="•"/>
              <a:defRPr/>
            </a:pPr>
            <a:endParaRPr lang="en-US" dirty="0" smtClean="0"/>
          </a:p>
          <a:p>
            <a:pPr>
              <a:buFont typeface="Arial" pitchFamily="-108" charset="0"/>
              <a:buChar char="•"/>
              <a:defRPr/>
            </a:pPr>
            <a:endParaRPr lang="en-US" dirty="0"/>
          </a:p>
        </p:txBody>
      </p:sp>
      <p:pic>
        <p:nvPicPr>
          <p:cNvPr id="4" name="Picture 3"/>
          <p:cNvPicPr>
            <a:picLocks noChangeAspect="1"/>
          </p:cNvPicPr>
          <p:nvPr/>
        </p:nvPicPr>
        <p:blipFill>
          <a:blip r:embed="rId3"/>
          <a:stretch>
            <a:fillRect/>
          </a:stretch>
        </p:blipFill>
        <p:spPr>
          <a:xfrm>
            <a:off x="278874" y="1347021"/>
            <a:ext cx="5734774" cy="442724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Earthquakes</a:t>
            </a:r>
          </a:p>
        </p:txBody>
      </p:sp>
      <p:sp>
        <p:nvSpPr>
          <p:cNvPr id="41987" name="Rectangle 3"/>
          <p:cNvSpPr>
            <a:spLocks noGrp="1" noChangeArrowheads="1"/>
          </p:cNvSpPr>
          <p:nvPr>
            <p:ph type="body" idx="1"/>
          </p:nvPr>
        </p:nvSpPr>
        <p:spPr>
          <a:xfrm>
            <a:off x="2628900" y="5923069"/>
            <a:ext cx="4656224" cy="673856"/>
          </a:xfrm>
        </p:spPr>
        <p:txBody>
          <a:bodyPr/>
          <a:lstStyle/>
          <a:p>
            <a:pPr eaLnBrk="1" hangingPunct="1">
              <a:lnSpc>
                <a:spcPct val="80000"/>
              </a:lnSpc>
              <a:spcBef>
                <a:spcPts val="1200"/>
              </a:spcBef>
              <a:buNone/>
            </a:pPr>
            <a:r>
              <a:rPr lang="en-US" sz="2800" dirty="0" smtClean="0">
                <a:solidFill>
                  <a:srgbClr val="0000FF"/>
                </a:solidFill>
                <a:ea typeface="ＭＳ Ｐゴシック" pitchFamily="-107" charset="-128"/>
                <a:cs typeface="ＭＳ Ｐゴシック" pitchFamily="-107" charset="-128"/>
              </a:rPr>
              <a:t>Mount St. Helens earthquakes</a:t>
            </a:r>
            <a:endParaRPr lang="en-US" sz="2800" dirty="0">
              <a:solidFill>
                <a:srgbClr val="0000FF"/>
              </a:solidFill>
              <a:ea typeface="ＭＳ Ｐゴシック" pitchFamily="-107" charset="-128"/>
              <a:cs typeface="ＭＳ Ｐゴシック" pitchFamily="-107" charset="-128"/>
            </a:endParaRPr>
          </a:p>
        </p:txBody>
      </p:sp>
      <p:pic>
        <p:nvPicPr>
          <p:cNvPr id="41988" name="Picture 4"/>
          <p:cNvPicPr>
            <a:picLocks noChangeAspect="1" noChangeArrowheads="1"/>
          </p:cNvPicPr>
          <p:nvPr/>
        </p:nvPicPr>
        <p:blipFill>
          <a:blip r:embed="rId3"/>
          <a:srcRect/>
          <a:stretch>
            <a:fillRect/>
          </a:stretch>
        </p:blipFill>
        <p:spPr bwMode="auto">
          <a:xfrm>
            <a:off x="655072" y="953853"/>
            <a:ext cx="7833856" cy="48214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Ground Deformation</a:t>
            </a:r>
          </a:p>
        </p:txBody>
      </p:sp>
      <p:sp>
        <p:nvSpPr>
          <p:cNvPr id="43012" name="Rectangle 4"/>
          <p:cNvSpPr>
            <a:spLocks noChangeArrowheads="1"/>
          </p:cNvSpPr>
          <p:nvPr/>
        </p:nvSpPr>
        <p:spPr bwMode="auto">
          <a:xfrm>
            <a:off x="6420907" y="3359020"/>
            <a:ext cx="2723093" cy="2062103"/>
          </a:xfrm>
          <a:prstGeom prst="rect">
            <a:avLst/>
          </a:prstGeom>
          <a:noFill/>
          <a:ln w="9525">
            <a:noFill/>
            <a:miter lim="800000"/>
            <a:headEnd/>
            <a:tailEnd/>
          </a:ln>
        </p:spPr>
        <p:txBody>
          <a:bodyPr wrap="square" anchor="ctr">
            <a:prstTxWarp prst="textNoShape">
              <a:avLst/>
            </a:prstTxWarp>
            <a:spAutoFit/>
          </a:bodyPr>
          <a:lstStyle/>
          <a:p>
            <a:r>
              <a:rPr lang="en-US" sz="3200" dirty="0" smtClean="0">
                <a:solidFill>
                  <a:srgbClr val="0000FF"/>
                </a:solidFill>
                <a:latin typeface="Calibri"/>
                <a:cs typeface="Calibri"/>
              </a:rPr>
              <a:t>Satellite measurement of ground deformation</a:t>
            </a:r>
            <a:endParaRPr lang="en-US" sz="3200" dirty="0">
              <a:solidFill>
                <a:srgbClr val="0000FF"/>
              </a:solidFill>
              <a:latin typeface="Calibri"/>
              <a:cs typeface="Calibri"/>
            </a:endParaRPr>
          </a:p>
        </p:txBody>
      </p:sp>
      <p:pic>
        <p:nvPicPr>
          <p:cNvPr id="6" name="Picture 5"/>
          <p:cNvPicPr>
            <a:picLocks noChangeAspect="1"/>
          </p:cNvPicPr>
          <p:nvPr/>
        </p:nvPicPr>
        <p:blipFill>
          <a:blip r:embed="rId3"/>
          <a:stretch>
            <a:fillRect/>
          </a:stretch>
        </p:blipFill>
        <p:spPr>
          <a:xfrm>
            <a:off x="300762" y="1140703"/>
            <a:ext cx="5694671" cy="544921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pPr eaLnBrk="1" hangingPunct="1"/>
            <a:r>
              <a:rPr lang="en-US" dirty="0">
                <a:latin typeface="Arial" pitchFamily="-107" charset="0"/>
                <a:ea typeface="Arial" pitchFamily="-107" charset="0"/>
                <a:cs typeface="Arial" pitchFamily="-107" charset="0"/>
              </a:rPr>
              <a:t>Ground Deformation</a:t>
            </a:r>
          </a:p>
        </p:txBody>
      </p:sp>
      <p:sp>
        <p:nvSpPr>
          <p:cNvPr id="45061" name="Rectangle 4"/>
          <p:cNvSpPr>
            <a:spLocks noChangeArrowheads="1"/>
          </p:cNvSpPr>
          <p:nvPr/>
        </p:nvSpPr>
        <p:spPr bwMode="auto">
          <a:xfrm>
            <a:off x="5486400" y="958841"/>
            <a:ext cx="3124200" cy="2339102"/>
          </a:xfrm>
          <a:prstGeom prst="rect">
            <a:avLst/>
          </a:prstGeom>
          <a:noFill/>
          <a:ln w="9525">
            <a:noFill/>
            <a:miter lim="800000"/>
            <a:headEnd/>
            <a:tailEnd/>
          </a:ln>
        </p:spPr>
        <p:txBody>
          <a:bodyPr wrap="square" anchor="ctr">
            <a:prstTxWarp prst="textNoShape">
              <a:avLst/>
            </a:prstTxWarp>
            <a:spAutoFit/>
          </a:bodyPr>
          <a:lstStyle/>
          <a:p>
            <a:r>
              <a:rPr lang="en-US" dirty="0" smtClean="0"/>
              <a:t> </a:t>
            </a:r>
            <a:r>
              <a:rPr lang="en-US" dirty="0"/>
              <a:t>                  </a:t>
            </a:r>
            <a:br>
              <a:rPr lang="en-US" dirty="0"/>
            </a:br>
            <a:endParaRPr lang="en-US" dirty="0"/>
          </a:p>
          <a:p>
            <a:endParaRPr lang="en-US" dirty="0"/>
          </a:p>
          <a:p>
            <a:endParaRPr lang="en-US" dirty="0"/>
          </a:p>
          <a:p>
            <a:endParaRPr lang="en-US" dirty="0"/>
          </a:p>
          <a:p>
            <a:endParaRPr lang="en-US" dirty="0"/>
          </a:p>
          <a:p>
            <a:endParaRPr lang="en-US" dirty="0" smtClean="0"/>
          </a:p>
          <a:p>
            <a:r>
              <a:rPr lang="en-US" sz="1000" b="1" dirty="0" smtClean="0"/>
              <a:t/>
            </a:r>
            <a:br>
              <a:rPr lang="en-US" sz="1000" b="1" dirty="0" smtClean="0"/>
            </a:br>
            <a:endParaRPr lang="en-US" sz="1000" b="1" dirty="0"/>
          </a:p>
        </p:txBody>
      </p:sp>
      <p:pic>
        <p:nvPicPr>
          <p:cNvPr id="45062" name="Picture 5" descr="Tiltmeter site at base of dome (note steam on flank of dome on right), Mount St. Helens">
            <a:hlinkClick r:id="rId3"/>
          </p:cNvPr>
          <p:cNvPicPr>
            <a:picLocks noChangeAspect="1" noChangeArrowheads="1"/>
          </p:cNvPicPr>
          <p:nvPr/>
        </p:nvPicPr>
        <p:blipFill>
          <a:blip r:embed="rId4"/>
          <a:srcRect/>
          <a:stretch>
            <a:fillRect/>
          </a:stretch>
        </p:blipFill>
        <p:spPr bwMode="auto">
          <a:xfrm>
            <a:off x="382171" y="3142689"/>
            <a:ext cx="5499397" cy="3441051"/>
          </a:xfrm>
          <a:prstGeom prst="rect">
            <a:avLst/>
          </a:prstGeom>
          <a:noFill/>
          <a:ln w="38100" cap="flat" cmpd="sng" algn="ctr">
            <a:solidFill>
              <a:srgbClr val="4F81BD"/>
            </a:solidFill>
            <a:prstDash val="solid"/>
            <a:miter lim="800000"/>
            <a:headEnd type="none" w="med" len="med"/>
            <a:tailEnd type="none" w="med" len="med"/>
          </a:ln>
        </p:spPr>
      </p:pic>
      <p:sp>
        <p:nvSpPr>
          <p:cNvPr id="11" name="TextBox 10"/>
          <p:cNvSpPr txBox="1"/>
          <p:nvPr/>
        </p:nvSpPr>
        <p:spPr>
          <a:xfrm>
            <a:off x="1079538" y="1224657"/>
            <a:ext cx="3243997" cy="1077218"/>
          </a:xfrm>
          <a:prstGeom prst="rect">
            <a:avLst/>
          </a:prstGeom>
          <a:noFill/>
        </p:spPr>
        <p:txBody>
          <a:bodyPr wrap="none" rtlCol="0">
            <a:spAutoFit/>
          </a:bodyPr>
          <a:lstStyle/>
          <a:p>
            <a:r>
              <a:rPr lang="en-US" sz="3200" dirty="0" smtClean="0">
                <a:solidFill>
                  <a:srgbClr val="0000FF"/>
                </a:solidFill>
                <a:latin typeface="Calibri"/>
                <a:cs typeface="Calibri"/>
              </a:rPr>
              <a:t>Measuring ground </a:t>
            </a:r>
          </a:p>
          <a:p>
            <a:r>
              <a:rPr lang="en-US" sz="3200" dirty="0" smtClean="0">
                <a:solidFill>
                  <a:srgbClr val="0000FF"/>
                </a:solidFill>
                <a:latin typeface="Calibri"/>
                <a:cs typeface="Calibri"/>
              </a:rPr>
              <a:t>deformation</a:t>
            </a:r>
            <a:endParaRPr lang="en-US" sz="3200" dirty="0">
              <a:solidFill>
                <a:srgbClr val="0000FF"/>
              </a:solidFill>
              <a:latin typeface="Calibri"/>
              <a:cs typeface="Calibri"/>
            </a:endParaRPr>
          </a:p>
        </p:txBody>
      </p:sp>
      <p:pic>
        <p:nvPicPr>
          <p:cNvPr id="8" name="Picture 7"/>
          <p:cNvPicPr>
            <a:picLocks noChangeAspect="1"/>
          </p:cNvPicPr>
          <p:nvPr/>
        </p:nvPicPr>
        <p:blipFill>
          <a:blip r:embed="rId5"/>
          <a:stretch>
            <a:fillRect/>
          </a:stretch>
        </p:blipFill>
        <p:spPr>
          <a:xfrm>
            <a:off x="4364472" y="967558"/>
            <a:ext cx="4157118" cy="3117839"/>
          </a:xfrm>
          <a:prstGeom prst="rect">
            <a:avLst/>
          </a:prstGeom>
          <a:ln w="38100" cap="flat" cmpd="sng" algn="ctr">
            <a:solidFill>
              <a:srgbClr val="4F81BD"/>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5"/>
          <p:cNvPicPr>
            <a:picLocks noChangeAspect="1" noChangeArrowheads="1"/>
          </p:cNvPicPr>
          <p:nvPr/>
        </p:nvPicPr>
        <p:blipFill>
          <a:blip r:embed="rId3"/>
          <a:srcRect/>
          <a:stretch>
            <a:fillRect/>
          </a:stretch>
        </p:blipFill>
        <p:spPr bwMode="auto">
          <a:xfrm>
            <a:off x="1215446" y="1048932"/>
            <a:ext cx="6713107" cy="4950512"/>
          </a:xfrm>
          <a:prstGeom prst="rect">
            <a:avLst/>
          </a:prstGeom>
          <a:noFill/>
          <a:ln w="9525">
            <a:noFill/>
            <a:miter lim="800000"/>
            <a:headEnd/>
            <a:tailEnd/>
          </a:ln>
        </p:spPr>
      </p:pic>
      <p:sp>
        <p:nvSpPr>
          <p:cNvPr id="46082" name="Rectangle 2"/>
          <p:cNvSpPr>
            <a:spLocks noGrp="1" noChangeArrowheads="1"/>
          </p:cNvSpPr>
          <p:nvPr>
            <p:ph type="title"/>
          </p:nvPr>
        </p:nvSpPr>
        <p:spPr/>
        <p:txBody>
          <a:bodyPr/>
          <a:lstStyle/>
          <a:p>
            <a:pPr eaLnBrk="1" hangingPunct="1"/>
            <a:r>
              <a:rPr lang="en-US" dirty="0">
                <a:latin typeface="Arial" pitchFamily="-107" charset="0"/>
                <a:ea typeface="Arial" pitchFamily="-107" charset="0"/>
                <a:cs typeface="Arial" pitchFamily="-107" charset="0"/>
              </a:rPr>
              <a:t>Ground Deformation</a:t>
            </a:r>
          </a:p>
        </p:txBody>
      </p:sp>
      <p:sp>
        <p:nvSpPr>
          <p:cNvPr id="46083" name="Rectangle 3"/>
          <p:cNvSpPr>
            <a:spLocks noGrp="1" noChangeArrowheads="1"/>
          </p:cNvSpPr>
          <p:nvPr>
            <p:ph type="body" idx="1"/>
          </p:nvPr>
        </p:nvSpPr>
        <p:spPr>
          <a:xfrm>
            <a:off x="2181416" y="6093051"/>
            <a:ext cx="5449527" cy="514276"/>
          </a:xfrm>
        </p:spPr>
        <p:txBody>
          <a:bodyPr/>
          <a:lstStyle/>
          <a:p>
            <a:pPr eaLnBrk="1" hangingPunct="1">
              <a:lnSpc>
                <a:spcPct val="90000"/>
              </a:lnSpc>
              <a:buNone/>
            </a:pPr>
            <a:r>
              <a:rPr lang="en-US" sz="2800" dirty="0" smtClean="0">
                <a:solidFill>
                  <a:srgbClr val="0000FF"/>
                </a:solidFill>
                <a:ea typeface="ＭＳ Ｐゴシック" pitchFamily="-107" charset="-128"/>
                <a:cs typeface="ＭＳ Ｐゴシック" pitchFamily="-107" charset="-128"/>
              </a:rPr>
              <a:t>Deformation at Mount St. Helens</a:t>
            </a:r>
            <a:endParaRPr lang="en-US" sz="2800" dirty="0">
              <a:solidFill>
                <a:srgbClr val="0000FF"/>
              </a:solidFill>
              <a:ea typeface="ＭＳ Ｐゴシック" pitchFamily="-107" charset="-128"/>
              <a:cs typeface="ＭＳ Ｐゴシック" pitchFamily="-107" charset="-128"/>
            </a:endParaRPr>
          </a:p>
        </p:txBody>
      </p:sp>
      <p:sp>
        <p:nvSpPr>
          <p:cNvPr id="46085" name="Rectangle 7"/>
          <p:cNvSpPr>
            <a:spLocks noChangeArrowheads="1"/>
          </p:cNvSpPr>
          <p:nvPr/>
        </p:nvSpPr>
        <p:spPr bwMode="auto">
          <a:xfrm>
            <a:off x="5486400" y="5334000"/>
            <a:ext cx="2590800" cy="246221"/>
          </a:xfrm>
          <a:prstGeom prst="rect">
            <a:avLst/>
          </a:prstGeom>
          <a:noFill/>
          <a:ln w="9525">
            <a:noFill/>
            <a:miter lim="800000"/>
            <a:headEnd/>
            <a:tailEnd/>
          </a:ln>
        </p:spPr>
        <p:txBody>
          <a:bodyPr>
            <a:prstTxWarp prst="textNoShape">
              <a:avLst/>
            </a:prstTxWarp>
            <a:spAutoFit/>
          </a:bodyPr>
          <a:lstStyle/>
          <a:p>
            <a:pPr>
              <a:spcBef>
                <a:spcPct val="20000"/>
              </a:spcBef>
            </a:pPr>
            <a:endParaRPr lang="en-US" sz="1000" dirty="0"/>
          </a:p>
        </p:txBody>
      </p:sp>
      <p:pic>
        <p:nvPicPr>
          <p:cNvPr id="6" name="Picture 3" descr="mayonmogi"/>
          <p:cNvPicPr>
            <a:picLocks noChangeAspect="1" noChangeArrowheads="1"/>
          </p:cNvPicPr>
          <p:nvPr/>
        </p:nvPicPr>
        <p:blipFill>
          <a:blip r:embed="rId4"/>
          <a:srcRect/>
          <a:stretch>
            <a:fillRect/>
          </a:stretch>
        </p:blipFill>
        <p:spPr bwMode="auto">
          <a:xfrm>
            <a:off x="2266672" y="2301875"/>
            <a:ext cx="2044250" cy="1495178"/>
          </a:xfrm>
          <a:prstGeom prst="rect">
            <a:avLst/>
          </a:prstGeom>
          <a:noFill/>
          <a:ln w="9525" cap="flat" cmpd="sng" algn="ctr">
            <a:solidFill>
              <a:srgbClr val="4F81BD"/>
            </a:solid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The Science of Prediction</a:t>
            </a:r>
          </a:p>
        </p:txBody>
      </p:sp>
      <p:pic>
        <p:nvPicPr>
          <p:cNvPr id="9" name="Picture 8"/>
          <p:cNvPicPr>
            <a:picLocks noChangeAspect="1"/>
          </p:cNvPicPr>
          <p:nvPr/>
        </p:nvPicPr>
        <p:blipFill>
          <a:blip r:embed="rId3"/>
          <a:stretch>
            <a:fillRect/>
          </a:stretch>
        </p:blipFill>
        <p:spPr>
          <a:xfrm>
            <a:off x="434086" y="1111935"/>
            <a:ext cx="6441453" cy="4369452"/>
          </a:xfrm>
          <a:prstGeom prst="rect">
            <a:avLst/>
          </a:prstGeom>
          <a:ln w="38100" cap="flat" cmpd="sng" algn="ctr">
            <a:solidFill>
              <a:srgbClr val="4F81BD"/>
            </a:solidFill>
            <a:prstDash val="solid"/>
            <a:round/>
            <a:headEnd type="none" w="med" len="med"/>
            <a:tailEnd type="none" w="med" len="med"/>
          </a:ln>
        </p:spPr>
      </p:pic>
      <p:pic>
        <p:nvPicPr>
          <p:cNvPr id="47119" name="Picture 6" descr="standardicons.png"/>
          <p:cNvPicPr>
            <a:picLocks noChangeAspect="1"/>
          </p:cNvPicPr>
          <p:nvPr/>
        </p:nvPicPr>
        <p:blipFill>
          <a:blip r:embed="rId4"/>
          <a:srcRect/>
          <a:stretch>
            <a:fillRect/>
          </a:stretch>
        </p:blipFill>
        <p:spPr bwMode="auto">
          <a:xfrm>
            <a:off x="5814732" y="4464853"/>
            <a:ext cx="2894834" cy="2140526"/>
          </a:xfrm>
          <a:prstGeom prst="rect">
            <a:avLst/>
          </a:prstGeom>
          <a:noFill/>
          <a:ln w="38100" cap="flat" cmpd="sng" algn="ctr">
            <a:solidFill>
              <a:srgbClr val="4F81BD"/>
            </a:solid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Sources</a:t>
            </a:r>
          </a:p>
        </p:txBody>
      </p:sp>
      <p:sp>
        <p:nvSpPr>
          <p:cNvPr id="48131" name="Rectangle 3"/>
          <p:cNvSpPr>
            <a:spLocks noGrp="1" noChangeArrowheads="1"/>
          </p:cNvSpPr>
          <p:nvPr>
            <p:ph type="body" idx="1"/>
          </p:nvPr>
        </p:nvSpPr>
        <p:spPr/>
        <p:txBody>
          <a:bodyPr/>
          <a:lstStyle/>
          <a:p>
            <a:pPr eaLnBrk="1" hangingPunct="1">
              <a:spcBef>
                <a:spcPct val="0"/>
              </a:spcBef>
              <a:buNone/>
            </a:pPr>
            <a:r>
              <a:rPr lang="en-US" sz="1200" dirty="0" err="1">
                <a:ea typeface="ＭＳ Ｐゴシック" pitchFamily="-107" charset="-128"/>
                <a:cs typeface="ＭＳ Ｐゴシック" pitchFamily="-107" charset="-128"/>
              </a:rPr>
              <a:t>Driedger</a:t>
            </a:r>
            <a:r>
              <a:rPr lang="en-US" sz="1200" dirty="0">
                <a:ea typeface="ＭＳ Ｐゴシック" pitchFamily="-107" charset="-128"/>
                <a:cs typeface="ＭＳ Ｐゴシック" pitchFamily="-107" charset="-128"/>
              </a:rPr>
              <a:t>, C., Doherty, A., and Dixon, C</a:t>
            </a:r>
            <a:r>
              <a:rPr lang="en-US" sz="1200" dirty="0" smtClean="0">
                <a:ea typeface="ＭＳ Ｐゴシック" pitchFamily="-107" charset="-128"/>
                <a:cs typeface="ＭＳ Ｐゴシック" pitchFamily="-107" charset="-128"/>
              </a:rPr>
              <a:t>.  2005.  </a:t>
            </a:r>
            <a:r>
              <a:rPr lang="en-US" sz="1200" dirty="0">
                <a:ea typeface="ＭＳ Ｐゴシック" pitchFamily="-107" charset="-128"/>
                <a:cs typeface="ＭＳ Ｐゴシック" pitchFamily="-107" charset="-128"/>
                <a:hlinkClick r:id="rId3"/>
              </a:rPr>
              <a:t>“Living with a Volcano in your Backyard -- An Educator's Guide with Emphasis on Mount Rainier”</a:t>
            </a:r>
            <a:r>
              <a:rPr lang="en-US" sz="1200" dirty="0">
                <a:ea typeface="ＭＳ Ｐゴシック" pitchFamily="-107" charset="-128"/>
                <a:cs typeface="ＭＳ Ｐゴシック" pitchFamily="-107" charset="-128"/>
              </a:rPr>
              <a:t>. U.S. Geological Survey and National Park Service, General Interest Publication 19. http://vulcan.wr.usgs.gov/Outreach/Publications/GIP19/framework.</a:t>
            </a:r>
            <a:r>
              <a:rPr lang="en-US" sz="1200" dirty="0" smtClean="0">
                <a:ea typeface="ＭＳ Ｐゴシック" pitchFamily="-107" charset="-128"/>
                <a:cs typeface="ＭＳ Ｐゴシック" pitchFamily="-107" charset="-128"/>
              </a:rPr>
              <a:t>html.</a:t>
            </a:r>
          </a:p>
          <a:p>
            <a:pPr eaLnBrk="1" hangingPunct="1">
              <a:spcBef>
                <a:spcPct val="0"/>
              </a:spcBef>
              <a:buNone/>
            </a:pPr>
            <a:endParaRPr lang="en-US" sz="1200" dirty="0">
              <a:ea typeface="ＭＳ Ｐゴシック" pitchFamily="-107" charset="-128"/>
              <a:cs typeface="ＭＳ Ｐゴシック" pitchFamily="-107" charset="-128"/>
            </a:endParaRPr>
          </a:p>
          <a:p>
            <a:pPr eaLnBrk="1" hangingPunct="1">
              <a:buNone/>
            </a:pPr>
            <a:r>
              <a:rPr lang="en-US" sz="1200" dirty="0">
                <a:ea typeface="ＭＳ Ｐゴシック" pitchFamily="-107" charset="-128"/>
                <a:cs typeface="ＭＳ Ｐゴシック" pitchFamily="-107" charset="-128"/>
              </a:rPr>
              <a:t>Smithsonian National Museum of Natural History (</a:t>
            </a:r>
            <a:r>
              <a:rPr lang="en-US" sz="1200" dirty="0" err="1">
                <a:ea typeface="ＭＳ Ｐゴシック" pitchFamily="-107" charset="-128"/>
                <a:cs typeface="ＭＳ Ｐゴシック" pitchFamily="-107" charset="-128"/>
              </a:rPr>
              <a:t>n.d</a:t>
            </a:r>
            <a:r>
              <a:rPr lang="en-US" sz="1200" dirty="0">
                <a:ea typeface="ＭＳ Ｐゴシック" pitchFamily="-107" charset="-128"/>
                <a:cs typeface="ＭＳ Ｐゴシック" pitchFamily="-107" charset="-128"/>
              </a:rPr>
              <a:t>.</a:t>
            </a:r>
            <a:r>
              <a:rPr lang="en-US" sz="1200" dirty="0" smtClean="0">
                <a:ea typeface="ＭＳ Ｐゴシック" pitchFamily="-107" charset="-128"/>
                <a:cs typeface="ＭＳ Ｐゴシック" pitchFamily="-107" charset="-128"/>
              </a:rPr>
              <a:t>)  </a:t>
            </a:r>
            <a:r>
              <a:rPr lang="en-US" sz="1200" dirty="0" smtClean="0">
                <a:ea typeface="ＭＳ Ｐゴシック" pitchFamily="-107" charset="-128"/>
                <a:cs typeface="ＭＳ Ｐゴシック" pitchFamily="-107" charset="-128"/>
                <a:hlinkClick r:id="rId4"/>
              </a:rPr>
              <a:t>Global Volcanism Program: St. Helens Index of Monthly Reports </a:t>
            </a:r>
            <a:r>
              <a:rPr lang="en-US" sz="1200" dirty="0" smtClean="0">
                <a:ea typeface="ＭＳ Ｐゴシック" pitchFamily="-107" charset="-128"/>
                <a:cs typeface="ＭＳ Ｐゴシック" pitchFamily="-107" charset="-128"/>
              </a:rPr>
              <a:t>  http</a:t>
            </a:r>
            <a:r>
              <a:rPr lang="en-US" sz="1200" dirty="0">
                <a:ea typeface="ＭＳ Ｐゴシック" pitchFamily="-107" charset="-128"/>
                <a:cs typeface="ＭＳ Ｐゴシック" pitchFamily="-107" charset="-128"/>
              </a:rPr>
              <a:t>://www.volcano.si.edu/world/volcano.cfm?vnum=1201-05-&amp;volpage=var#sean_0509</a:t>
            </a:r>
          </a:p>
          <a:p>
            <a:pPr eaLnBrk="1" hangingPunct="1">
              <a:buNone/>
            </a:pPr>
            <a:endParaRPr lang="en-US" sz="1200" dirty="0">
              <a:ea typeface="ＭＳ Ｐゴシック" pitchFamily="-107" charset="-128"/>
              <a:cs typeface="ＭＳ Ｐゴシック" pitchFamily="-107" charset="-128"/>
            </a:endParaRPr>
          </a:p>
          <a:p>
            <a:pPr eaLnBrk="1" hangingPunct="1">
              <a:buNone/>
            </a:pPr>
            <a:r>
              <a:rPr lang="en-US" sz="1200" dirty="0" smtClean="0">
                <a:ea typeface="ＭＳ Ｐゴシック" pitchFamily="-107" charset="-128"/>
                <a:cs typeface="ＭＳ Ｐゴシック" pitchFamily="-107" charset="-128"/>
              </a:rPr>
              <a:t>USGS.  2007.   </a:t>
            </a:r>
            <a:r>
              <a:rPr lang="en-US" sz="1200" dirty="0" smtClean="0">
                <a:ea typeface="ＭＳ Ｐゴシック" pitchFamily="-107" charset="-128"/>
                <a:cs typeface="ＭＳ Ｐゴシック" pitchFamily="-107" charset="-128"/>
                <a:hlinkClick r:id="rId5"/>
              </a:rPr>
              <a:t>Volcano and Hydrologic Monitoring Techniques </a:t>
            </a:r>
            <a:r>
              <a:rPr lang="en-US" sz="1200" dirty="0" smtClean="0">
                <a:ea typeface="ＭＳ Ｐゴシック" pitchFamily="-107" charset="-128"/>
                <a:cs typeface="ＭＳ Ｐゴシック" pitchFamily="-107" charset="-128"/>
              </a:rPr>
              <a:t>  </a:t>
            </a:r>
            <a:r>
              <a:rPr lang="en-US" sz="1200" u="sng" dirty="0" err="1" smtClean="0">
                <a:ea typeface="ＭＳ Ｐゴシック" pitchFamily="-107" charset="-128"/>
                <a:cs typeface="ＭＳ Ｐゴシック" pitchFamily="-107" charset="-128"/>
              </a:rPr>
              <a:t>http</a:t>
            </a:r>
            <a:r>
              <a:rPr lang="en-US" sz="1200" u="sng" dirty="0" err="1">
                <a:ea typeface="ＭＳ Ｐゴシック" pitchFamily="-107" charset="-128"/>
                <a:cs typeface="ＭＳ Ｐゴシック" pitchFamily="-107" charset="-128"/>
              </a:rPr>
              <a:t>://vulcan.wr.usgs.gov/Monitoring/techniques.html#seismic_monitoring</a:t>
            </a:r>
            <a:endParaRPr lang="en-US" sz="1200" u="sng" dirty="0">
              <a:ea typeface="ＭＳ Ｐゴシック" pitchFamily="-107" charset="-128"/>
              <a:cs typeface="ＭＳ Ｐゴシック" pitchFamily="-107" charset="-128"/>
            </a:endParaRPr>
          </a:p>
          <a:p>
            <a:pPr eaLnBrk="1" hangingPunct="1">
              <a:buNone/>
            </a:pPr>
            <a:endParaRPr lang="en-US" sz="1200" dirty="0">
              <a:ea typeface="ＭＳ Ｐゴシック" pitchFamily="-107" charset="-128"/>
              <a:cs typeface="ＭＳ Ｐゴシック" pitchFamily="-107" charset="-128"/>
            </a:endParaRPr>
          </a:p>
          <a:p>
            <a:pPr>
              <a:buNone/>
            </a:pPr>
            <a:r>
              <a:rPr lang="en-US" sz="1200" dirty="0" smtClean="0">
                <a:ea typeface="ＭＳ Ｐゴシック" pitchFamily="-107" charset="-128"/>
                <a:cs typeface="ＭＳ Ｐゴシック" pitchFamily="-107" charset="-128"/>
              </a:rPr>
              <a:t>USGS.  2002.  </a:t>
            </a:r>
            <a:r>
              <a:rPr lang="en-US" sz="1200" u="sng" dirty="0" smtClean="0">
                <a:ea typeface="ＭＳ Ｐゴシック" pitchFamily="-107" charset="-128"/>
                <a:cs typeface="ＭＳ Ｐゴシック" pitchFamily="-107" charset="-128"/>
              </a:rPr>
              <a:t> </a:t>
            </a:r>
            <a:r>
              <a:rPr lang="en-US" sz="1200" dirty="0">
                <a:ea typeface="ＭＳ Ｐゴシック" pitchFamily="-107" charset="-128"/>
                <a:cs typeface="ＭＳ Ｐゴシック" pitchFamily="-107" charset="-128"/>
              </a:rPr>
              <a:t>Volcano Hazards Program:</a:t>
            </a:r>
            <a:r>
              <a:rPr lang="en-US" sz="1200" dirty="0" smtClean="0">
                <a:ea typeface="ＭＳ Ｐゴシック" pitchFamily="-107" charset="-128"/>
                <a:cs typeface="ＭＳ Ｐゴシック" pitchFamily="-107" charset="-128"/>
              </a:rPr>
              <a:t>  </a:t>
            </a:r>
            <a:r>
              <a:rPr lang="en-US" sz="1200" dirty="0" smtClean="0">
                <a:ea typeface="ＭＳ Ｐゴシック" pitchFamily="-107" charset="-128"/>
                <a:cs typeface="ＭＳ Ｐゴシック" pitchFamily="-107" charset="-128"/>
                <a:hlinkClick r:id="rId6" action="ppaction://hlinkfile"/>
              </a:rPr>
              <a:t>“Strategy </a:t>
            </a:r>
            <a:r>
              <a:rPr lang="en-US" sz="1200" dirty="0">
                <a:ea typeface="ＭＳ Ｐゴシック" pitchFamily="-107" charset="-128"/>
                <a:cs typeface="ＭＳ Ｐゴシック" pitchFamily="-107" charset="-128"/>
                <a:hlinkClick r:id="rId6" action="ppaction://hlinkfile"/>
              </a:rPr>
              <a:t>for</a:t>
            </a:r>
            <a:r>
              <a:rPr lang="en-US" sz="1200" dirty="0" smtClean="0">
                <a:ea typeface="ＭＳ Ｐゴシック" pitchFamily="-107" charset="-128"/>
                <a:cs typeface="ＭＳ Ｐゴシック" pitchFamily="-107" charset="-128"/>
                <a:hlinkClick r:id="rId6" action="ppaction://hlinkfile"/>
              </a:rPr>
              <a:t> Reducing </a:t>
            </a:r>
            <a:r>
              <a:rPr lang="en-US" sz="1200" dirty="0">
                <a:ea typeface="ＭＳ Ｐゴシック" pitchFamily="-107" charset="-128"/>
                <a:cs typeface="ＭＳ Ｐゴシック" pitchFamily="-107" charset="-128"/>
                <a:hlinkClick r:id="rId6" action="ppaction://hlinkfile"/>
              </a:rPr>
              <a:t>V</a:t>
            </a:r>
            <a:r>
              <a:rPr lang="en-US" sz="1200" dirty="0" smtClean="0">
                <a:ea typeface="ＭＳ Ｐゴシック" pitchFamily="-107" charset="-128"/>
                <a:cs typeface="ＭＳ Ｐゴシック" pitchFamily="-107" charset="-128"/>
                <a:hlinkClick r:id="rId6" action="ppaction://hlinkfile"/>
              </a:rPr>
              <a:t>olcanic Risk”.</a:t>
            </a:r>
            <a:r>
              <a:rPr lang="en-US" sz="1200" dirty="0" smtClean="0"/>
              <a:t>  vulcan.wr.usgs.gov/Hazards/RiskPosters/RiskPoster2.</a:t>
            </a:r>
            <a:r>
              <a:rPr lang="en-US" sz="1200" smtClean="0"/>
              <a:t>pdf</a:t>
            </a:r>
          </a:p>
          <a:p>
            <a:pPr eaLnBrk="1" hangingPunct="1">
              <a:buNone/>
            </a:pPr>
            <a:endParaRPr lang="en-US" sz="1200" smtClean="0">
              <a:ea typeface="ＭＳ Ｐゴシック" pitchFamily="-107" charset="-128"/>
              <a:cs typeface="ＭＳ Ｐゴシック" pitchFamily="-107" charset="-128"/>
            </a:endParaRPr>
          </a:p>
          <a:p>
            <a:pPr eaLnBrk="1" hangingPunct="1">
              <a:buNone/>
            </a:pPr>
            <a:r>
              <a:rPr lang="en-US" sz="1200" dirty="0" smtClean="0">
                <a:ea typeface="ＭＳ Ｐゴシック" pitchFamily="-107" charset="-128"/>
                <a:cs typeface="ＭＳ Ｐゴシック" pitchFamily="-107" charset="-128"/>
              </a:rPr>
              <a:t>USGS.  2004. Fact Sheet 100-03:  “</a:t>
            </a:r>
            <a:r>
              <a:rPr lang="en-US" sz="1200" u="sng" dirty="0" smtClean="0">
                <a:ea typeface="ＭＳ Ｐゴシック" pitchFamily="-107" charset="-128"/>
                <a:cs typeface="ＭＳ Ｐゴシック" pitchFamily="-107" charset="-128"/>
                <a:hlinkClick r:id="rId7"/>
              </a:rPr>
              <a:t>Tracking Changes in Yellowstone's Restless Volcanic System</a:t>
            </a:r>
            <a:r>
              <a:rPr lang="en-US" sz="1200" u="sng" dirty="0" smtClean="0">
                <a:ea typeface="ＭＳ Ｐゴシック" pitchFamily="-107" charset="-128"/>
                <a:cs typeface="ＭＳ Ｐゴシック" pitchFamily="-107" charset="-128"/>
              </a:rPr>
              <a:t>”   </a:t>
            </a:r>
            <a:r>
              <a:rPr lang="en-US" sz="1200" dirty="0" smtClean="0">
                <a:latin typeface="Lucida Grande"/>
                <a:ea typeface="Lucida Grande"/>
                <a:cs typeface="Lucida Grande"/>
              </a:rPr>
              <a:t>http://pubs.usgs.gov/fs/fs100-03/</a:t>
            </a:r>
            <a:endParaRPr lang="en-US" sz="1200" dirty="0" smtClean="0">
              <a:ea typeface="ＭＳ Ｐゴシック" pitchFamily="-107" charset="-128"/>
              <a:cs typeface="ＭＳ Ｐゴシック" pitchFamily="-107" charset="-128"/>
            </a:endParaRPr>
          </a:p>
          <a:p>
            <a:pPr eaLnBrk="1" hangingPunct="1">
              <a:buNone/>
            </a:pPr>
            <a:endParaRPr lang="en-US" sz="1200" dirty="0" smtClean="0">
              <a:solidFill>
                <a:srgbClr val="008000"/>
              </a:solidFill>
              <a:ea typeface="ＭＳ Ｐゴシック" pitchFamily="-107" charset="-128"/>
              <a:cs typeface="ＭＳ Ｐゴシック" pitchFamily="-107" charset="-128"/>
            </a:endParaRPr>
          </a:p>
          <a:p>
            <a:pPr eaLnBrk="1" hangingPunct="1">
              <a:buFontTx/>
              <a:buNone/>
            </a:pPr>
            <a:endParaRPr lang="en-US" sz="1200" dirty="0" smtClean="0">
              <a:ea typeface="ＭＳ Ｐゴシック" pitchFamily="-107" charset="-128"/>
              <a:cs typeface="ＭＳ Ｐゴシック" pitchFamily="-107" charset="-128"/>
            </a:endParaRPr>
          </a:p>
          <a:p>
            <a:pPr eaLnBrk="1" hangingPunct="1"/>
            <a:endParaRPr lang="en-US" sz="1200" dirty="0">
              <a:ea typeface="ＭＳ Ｐゴシック" pitchFamily="-107" charset="-128"/>
              <a:cs typeface="ＭＳ Ｐゴシック" pitchFamily="-107"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3"/>
          <a:srcRect/>
          <a:stretch>
            <a:fillRect/>
          </a:stretch>
        </p:blipFill>
        <p:spPr bwMode="auto">
          <a:xfrm>
            <a:off x="577694" y="900864"/>
            <a:ext cx="7988612" cy="4546262"/>
          </a:xfrm>
          <a:prstGeom prst="rect">
            <a:avLst/>
          </a:prstGeom>
          <a:noFill/>
          <a:ln w="38100" cap="flat" cmpd="sng" algn="ctr">
            <a:solidFill>
              <a:srgbClr val="0000FF"/>
            </a:solidFill>
            <a:prstDash val="solid"/>
            <a:miter lim="800000"/>
            <a:headEnd type="none" w="med" len="med"/>
            <a:tailEnd type="none" w="med" len="med"/>
          </a:ln>
        </p:spPr>
      </p:pic>
      <p:sp>
        <p:nvSpPr>
          <p:cNvPr id="7" name="Title 6"/>
          <p:cNvSpPr>
            <a:spLocks noGrp="1"/>
          </p:cNvSpPr>
          <p:nvPr>
            <p:ph type="title"/>
          </p:nvPr>
        </p:nvSpPr>
        <p:spPr/>
        <p:txBody>
          <a:bodyPr/>
          <a:lstStyle/>
          <a:p>
            <a:pPr>
              <a:defRPr/>
            </a:pPr>
            <a:r>
              <a:rPr lang="en-US" kern="0" dirty="0" smtClean="0">
                <a:solidFill>
                  <a:srgbClr val="FFFFFF"/>
                </a:solidFill>
              </a:rPr>
              <a:t>Monitoring</a:t>
            </a:r>
            <a:endParaRPr lang="en-US" dirty="0"/>
          </a:p>
        </p:txBody>
      </p:sp>
      <p:sp>
        <p:nvSpPr>
          <p:cNvPr id="19461" name="Content Placeholder 5"/>
          <p:cNvSpPr>
            <a:spLocks noGrp="1"/>
          </p:cNvSpPr>
          <p:nvPr>
            <p:ph idx="1"/>
          </p:nvPr>
        </p:nvSpPr>
        <p:spPr>
          <a:xfrm>
            <a:off x="806329" y="5563563"/>
            <a:ext cx="7531341" cy="957539"/>
          </a:xfrm>
        </p:spPr>
        <p:txBody>
          <a:bodyPr/>
          <a:lstStyle/>
          <a:p>
            <a:pPr marL="0" indent="0">
              <a:lnSpc>
                <a:spcPct val="80000"/>
              </a:lnSpc>
              <a:spcAft>
                <a:spcPts val="1200"/>
              </a:spcAft>
              <a:buNone/>
            </a:pPr>
            <a:r>
              <a:rPr lang="en-US" dirty="0" smtClean="0">
                <a:solidFill>
                  <a:srgbClr val="0000FF"/>
                </a:solidFill>
                <a:ea typeface="ＭＳ Ｐゴシック" pitchFamily="-107" charset="-128"/>
                <a:cs typeface="ＭＳ Ｐゴシック" pitchFamily="-107" charset="-128"/>
              </a:rPr>
              <a:t>Scientists use tools, many of which can be set up and left, to monitor volcanoes.</a:t>
            </a:r>
          </a:p>
          <a:p>
            <a:endParaRPr lang="en-US" dirty="0" smtClean="0">
              <a:ea typeface="ＭＳ Ｐゴシック" pitchFamily="-107" charset="-128"/>
              <a:cs typeface="ＭＳ Ｐゴシック" pitchFamily="-107"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a:latin typeface="Arial" pitchFamily="-107" charset="0"/>
                <a:ea typeface="Arial" pitchFamily="-107" charset="0"/>
                <a:cs typeface="Arial" pitchFamily="-107" charset="0"/>
              </a:rPr>
              <a:t>Monitoring</a:t>
            </a:r>
          </a:p>
        </p:txBody>
      </p:sp>
      <p:sp>
        <p:nvSpPr>
          <p:cNvPr id="21507" name="Rectangle 3"/>
          <p:cNvSpPr>
            <a:spLocks noGrp="1" noChangeArrowheads="1"/>
          </p:cNvSpPr>
          <p:nvPr>
            <p:ph type="body" idx="1"/>
          </p:nvPr>
        </p:nvSpPr>
        <p:spPr>
          <a:xfrm>
            <a:off x="4855923" y="1634397"/>
            <a:ext cx="2640492" cy="3589205"/>
          </a:xfrm>
        </p:spPr>
        <p:txBody>
          <a:bodyPr/>
          <a:lstStyle/>
          <a:p>
            <a:pPr marL="0" indent="0" eaLnBrk="1" hangingPunct="1">
              <a:buNone/>
            </a:pPr>
            <a:r>
              <a:rPr lang="en-US" sz="2800" dirty="0" smtClean="0">
                <a:solidFill>
                  <a:srgbClr val="0000FF"/>
                </a:solidFill>
                <a:ea typeface="ＭＳ Ｐゴシック" pitchFamily="-107" charset="-128"/>
                <a:cs typeface="ＭＳ Ｐゴシック" pitchFamily="-107" charset="-128"/>
              </a:rPr>
              <a:t>Instruments radio their data </a:t>
            </a:r>
            <a:r>
              <a:rPr lang="en-US" sz="2800" dirty="0">
                <a:solidFill>
                  <a:srgbClr val="0000FF"/>
                </a:solidFill>
                <a:ea typeface="ＭＳ Ｐゴシック" pitchFamily="-107" charset="-128"/>
                <a:cs typeface="ＭＳ Ｐゴシック" pitchFamily="-107" charset="-128"/>
              </a:rPr>
              <a:t>to a field</a:t>
            </a:r>
            <a:r>
              <a:rPr lang="en-US" sz="2800" dirty="0" smtClean="0">
                <a:solidFill>
                  <a:srgbClr val="0000FF"/>
                </a:solidFill>
                <a:ea typeface="ＭＳ Ｐゴシック" pitchFamily="-107" charset="-128"/>
                <a:cs typeface="ＭＳ Ｐゴシック" pitchFamily="-107" charset="-128"/>
              </a:rPr>
              <a:t> station or volcano observatory.</a:t>
            </a:r>
          </a:p>
          <a:p>
            <a:pPr marL="0" indent="0" eaLnBrk="1" hangingPunct="1">
              <a:buNone/>
            </a:pPr>
            <a:endParaRPr lang="en-US" sz="2800" dirty="0" smtClean="0">
              <a:ea typeface="ＭＳ Ｐゴシック" pitchFamily="-107" charset="-128"/>
              <a:cs typeface="ＭＳ Ｐゴシック" pitchFamily="-107" charset="-128"/>
            </a:endParaRPr>
          </a:p>
        </p:txBody>
      </p:sp>
      <p:pic>
        <p:nvPicPr>
          <p:cNvPr id="8" name="Picture 7"/>
          <p:cNvPicPr>
            <a:picLocks noChangeAspect="1"/>
          </p:cNvPicPr>
          <p:nvPr/>
        </p:nvPicPr>
        <p:blipFill>
          <a:blip r:embed="rId3"/>
          <a:stretch>
            <a:fillRect/>
          </a:stretch>
        </p:blipFill>
        <p:spPr>
          <a:xfrm>
            <a:off x="1014922" y="858626"/>
            <a:ext cx="3557078" cy="5691325"/>
          </a:xfrm>
          <a:prstGeom prst="rect">
            <a:avLst/>
          </a:prstGeom>
          <a:ln w="25400" cap="flat" cmpd="sng" algn="ctr">
            <a:solidFill>
              <a:srgbClr val="0000FF"/>
            </a:solidFill>
            <a:prstDash val="solid"/>
            <a:round/>
            <a:headEnd type="none" w="med" len="med"/>
            <a:tailEnd type="none" w="med" len="med"/>
          </a:ln>
        </p:spPr>
      </p:pic>
      <p:pic>
        <p:nvPicPr>
          <p:cNvPr id="9" name="Picture 8"/>
          <p:cNvPicPr>
            <a:picLocks noChangeAspect="1"/>
          </p:cNvPicPr>
          <p:nvPr/>
        </p:nvPicPr>
        <p:blipFill>
          <a:blip r:embed="rId4"/>
          <a:stretch>
            <a:fillRect/>
          </a:stretch>
        </p:blipFill>
        <p:spPr>
          <a:xfrm>
            <a:off x="6445900" y="4348979"/>
            <a:ext cx="2350161" cy="219641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83873" y="60325"/>
            <a:ext cx="6960127" cy="673100"/>
          </a:xfrm>
        </p:spPr>
        <p:txBody>
          <a:bodyPr/>
          <a:lstStyle/>
          <a:p>
            <a:pPr eaLnBrk="1" hangingPunct="1"/>
            <a:r>
              <a:rPr lang="en-US" dirty="0" smtClean="0">
                <a:latin typeface="Arial" pitchFamily="-107" charset="0"/>
                <a:ea typeface="Arial" pitchFamily="-107" charset="0"/>
                <a:cs typeface="Arial" pitchFamily="-107" charset="0"/>
              </a:rPr>
              <a:t>Monitoring Mount  St. Helens</a:t>
            </a:r>
            <a:endParaRPr lang="en-US" dirty="0">
              <a:latin typeface="Arial" pitchFamily="-107" charset="0"/>
              <a:ea typeface="Arial" pitchFamily="-107" charset="0"/>
              <a:cs typeface="Arial" pitchFamily="-107" charset="0"/>
            </a:endParaRPr>
          </a:p>
        </p:txBody>
      </p:sp>
      <p:pic>
        <p:nvPicPr>
          <p:cNvPr id="22532" name="Picture 4"/>
          <p:cNvPicPr>
            <a:picLocks noChangeAspect="1" noChangeArrowheads="1"/>
          </p:cNvPicPr>
          <p:nvPr/>
        </p:nvPicPr>
        <p:blipFill>
          <a:blip r:embed="rId3">
            <a:lum contrast="6000"/>
          </a:blip>
          <a:srcRect/>
          <a:stretch>
            <a:fillRect/>
          </a:stretch>
        </p:blipFill>
        <p:spPr bwMode="auto">
          <a:xfrm>
            <a:off x="390116" y="861622"/>
            <a:ext cx="5399089" cy="4631361"/>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a:off x="5581173" y="1840914"/>
            <a:ext cx="3036293" cy="4584802"/>
          </a:xfrm>
          <a:prstGeom prst="rect">
            <a:avLst/>
          </a:prstGeom>
          <a:ln w="38100" cap="flat" cmpd="sng" algn="ctr">
            <a:solidFill>
              <a:srgbClr val="0000FF"/>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latin typeface="Arial" pitchFamily="-107" charset="0"/>
                <a:ea typeface="Arial" pitchFamily="-107" charset="0"/>
                <a:cs typeface="Arial" pitchFamily="-107" charset="0"/>
              </a:rPr>
              <a:t>Eruption History</a:t>
            </a:r>
            <a:endParaRPr lang="en-US" dirty="0">
              <a:latin typeface="Arial" pitchFamily="-107" charset="0"/>
              <a:ea typeface="Arial" pitchFamily="-107" charset="0"/>
              <a:cs typeface="Arial" pitchFamily="-107" charset="0"/>
            </a:endParaRPr>
          </a:p>
        </p:txBody>
      </p:sp>
      <p:sp>
        <p:nvSpPr>
          <p:cNvPr id="23555" name="Rectangle 3"/>
          <p:cNvSpPr>
            <a:spLocks noGrp="1" noChangeArrowheads="1"/>
          </p:cNvSpPr>
          <p:nvPr>
            <p:ph type="body" idx="1"/>
          </p:nvPr>
        </p:nvSpPr>
        <p:spPr>
          <a:xfrm>
            <a:off x="5088249" y="1907796"/>
            <a:ext cx="3817615" cy="1236583"/>
          </a:xfrm>
        </p:spPr>
        <p:txBody>
          <a:bodyPr/>
          <a:lstStyle/>
          <a:p>
            <a:pPr eaLnBrk="1" hangingPunct="1">
              <a:lnSpc>
                <a:spcPct val="80000"/>
              </a:lnSpc>
              <a:buNone/>
            </a:pPr>
            <a:r>
              <a:rPr lang="en-US" sz="2800" dirty="0">
                <a:solidFill>
                  <a:srgbClr val="0000FF"/>
                </a:solidFill>
                <a:ea typeface="ＭＳ Ｐゴシック" pitchFamily="-107" charset="-128"/>
                <a:cs typeface="ＭＳ Ｐゴシック" pitchFamily="-107" charset="-128"/>
              </a:rPr>
              <a:t>“</a:t>
            </a:r>
            <a:r>
              <a:rPr lang="en-US" dirty="0">
                <a:solidFill>
                  <a:srgbClr val="0000FF"/>
                </a:solidFill>
                <a:ea typeface="ＭＳ Ｐゴシック" pitchFamily="-107" charset="-128"/>
                <a:cs typeface="ＭＳ Ｐゴシック" pitchFamily="-107" charset="-128"/>
              </a:rPr>
              <a:t>The Past is the Key to the Present</a:t>
            </a:r>
            <a:r>
              <a:rPr lang="en-US" dirty="0" smtClean="0">
                <a:solidFill>
                  <a:srgbClr val="0000FF"/>
                </a:solidFill>
                <a:ea typeface="ＭＳ Ｐゴシック" pitchFamily="-107" charset="-128"/>
                <a:cs typeface="ＭＳ Ｐゴシック" pitchFamily="-107" charset="-128"/>
              </a:rPr>
              <a:t>”</a:t>
            </a:r>
          </a:p>
          <a:p>
            <a:pPr eaLnBrk="1" hangingPunct="1">
              <a:lnSpc>
                <a:spcPct val="80000"/>
              </a:lnSpc>
            </a:pPr>
            <a:endParaRPr lang="en-US" sz="2800" dirty="0">
              <a:ea typeface="ＭＳ Ｐゴシック" pitchFamily="-107" charset="-128"/>
              <a:cs typeface="ＭＳ Ｐゴシック" pitchFamily="-107" charset="-128"/>
            </a:endParaRPr>
          </a:p>
        </p:txBody>
      </p:sp>
      <p:pic>
        <p:nvPicPr>
          <p:cNvPr id="23556" name="Picture 4"/>
          <p:cNvPicPr>
            <a:picLocks noChangeAspect="1" noChangeArrowheads="1"/>
          </p:cNvPicPr>
          <p:nvPr/>
        </p:nvPicPr>
        <p:blipFill>
          <a:blip r:embed="rId3"/>
          <a:srcRect/>
          <a:stretch>
            <a:fillRect/>
          </a:stretch>
        </p:blipFill>
        <p:spPr bwMode="auto">
          <a:xfrm>
            <a:off x="382171" y="991331"/>
            <a:ext cx="4558648" cy="5546985"/>
          </a:xfrm>
          <a:prstGeom prst="rect">
            <a:avLst/>
          </a:prstGeom>
          <a:noFill/>
          <a:ln w="38100" cap="flat" cmpd="sng" algn="ctr">
            <a:solidFill>
              <a:srgbClr val="0000FF"/>
            </a:solidFill>
            <a:prstDash val="solid"/>
            <a:miter lim="800000"/>
            <a:headEnd type="none" w="med" len="med"/>
            <a:tailEnd type="none" w="med" len="med"/>
          </a:ln>
        </p:spPr>
      </p:pic>
      <p:sp>
        <p:nvSpPr>
          <p:cNvPr id="6" name="TextBox 5"/>
          <p:cNvSpPr txBox="1"/>
          <p:nvPr/>
        </p:nvSpPr>
        <p:spPr>
          <a:xfrm>
            <a:off x="937585" y="5891122"/>
            <a:ext cx="4241806" cy="738664"/>
          </a:xfrm>
          <a:prstGeom prst="rect">
            <a:avLst/>
          </a:prstGeom>
          <a:noFill/>
        </p:spPr>
        <p:txBody>
          <a:bodyPr wrap="square" rtlCol="0">
            <a:spAutoFit/>
          </a:bodyPr>
          <a:lstStyle/>
          <a:p>
            <a:r>
              <a:rPr lang="en-US" sz="2400" dirty="0">
                <a:solidFill>
                  <a:schemeClr val="bg1"/>
                </a:solidFill>
                <a:latin typeface="Calibri"/>
                <a:cs typeface="Calibri"/>
              </a:rPr>
              <a:t>Ash,</a:t>
            </a:r>
            <a:r>
              <a:rPr lang="en-US" sz="2400" dirty="0" smtClean="0">
                <a:solidFill>
                  <a:schemeClr val="bg1"/>
                </a:solidFill>
                <a:latin typeface="Calibri"/>
                <a:cs typeface="Calibri"/>
              </a:rPr>
              <a:t> gas </a:t>
            </a:r>
            <a:r>
              <a:rPr lang="en-US" sz="2400" dirty="0">
                <a:solidFill>
                  <a:schemeClr val="bg1"/>
                </a:solidFill>
                <a:latin typeface="Calibri"/>
                <a:cs typeface="Calibri"/>
              </a:rPr>
              <a:t>and</a:t>
            </a:r>
            <a:r>
              <a:rPr lang="en-US" sz="2400" dirty="0" smtClean="0">
                <a:solidFill>
                  <a:schemeClr val="bg1"/>
                </a:solidFill>
                <a:latin typeface="Calibri"/>
                <a:cs typeface="Calibri"/>
              </a:rPr>
              <a:t> steam </a:t>
            </a:r>
            <a:r>
              <a:rPr lang="en-US" sz="2400" dirty="0">
                <a:solidFill>
                  <a:schemeClr val="bg1"/>
                </a:solidFill>
                <a:latin typeface="Calibri"/>
                <a:cs typeface="Calibri"/>
              </a:rPr>
              <a:t>e</a:t>
            </a:r>
            <a:r>
              <a:rPr lang="en-US" sz="2400" dirty="0" smtClean="0">
                <a:solidFill>
                  <a:schemeClr val="bg1"/>
                </a:solidFill>
                <a:latin typeface="Calibri"/>
                <a:cs typeface="Calibri"/>
              </a:rPr>
              <a:t>ruptions</a:t>
            </a:r>
            <a:endParaRPr lang="en-US" sz="2400" dirty="0">
              <a:solidFill>
                <a:schemeClr val="bg1"/>
              </a:solidFill>
              <a:latin typeface="Calibri"/>
              <a:cs typeface="Calibri"/>
            </a:endParaRPr>
          </a:p>
          <a:p>
            <a:endParaRPr lang="en-US"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smtClean="0">
                <a:latin typeface="Arial" pitchFamily="-107" charset="0"/>
                <a:ea typeface="Arial" pitchFamily="-107" charset="0"/>
                <a:cs typeface="Arial" pitchFamily="-107" charset="0"/>
              </a:rPr>
              <a:t>Eruption History</a:t>
            </a:r>
            <a:endParaRPr lang="en-US" dirty="0">
              <a:latin typeface="Arial" pitchFamily="-107" charset="0"/>
              <a:ea typeface="Arial" pitchFamily="-107" charset="0"/>
              <a:cs typeface="Arial" pitchFamily="-107" charset="0"/>
            </a:endParaRPr>
          </a:p>
        </p:txBody>
      </p:sp>
      <p:pic>
        <p:nvPicPr>
          <p:cNvPr id="25604" name="Picture 4"/>
          <p:cNvPicPr>
            <a:picLocks noChangeAspect="1" noChangeArrowheads="1"/>
          </p:cNvPicPr>
          <p:nvPr/>
        </p:nvPicPr>
        <p:blipFill>
          <a:blip r:embed="rId3"/>
          <a:srcRect/>
          <a:stretch>
            <a:fillRect/>
          </a:stretch>
        </p:blipFill>
        <p:spPr bwMode="auto">
          <a:xfrm>
            <a:off x="462455" y="993775"/>
            <a:ext cx="8219089" cy="5467350"/>
          </a:xfrm>
          <a:prstGeom prst="rect">
            <a:avLst/>
          </a:prstGeom>
          <a:noFill/>
          <a:ln w="38100" cap="flat" cmpd="sng" algn="ctr">
            <a:solidFill>
              <a:srgbClr val="4F81BD"/>
            </a:solidFill>
            <a:prstDash val="solid"/>
            <a:miter lim="800000"/>
            <a:headEnd type="none" w="med" len="med"/>
            <a:tailEnd type="none" w="med" len="med"/>
          </a:ln>
        </p:spPr>
      </p:pic>
      <p:sp>
        <p:nvSpPr>
          <p:cNvPr id="25603" name="Rectangle 3"/>
          <p:cNvSpPr>
            <a:spLocks noGrp="1" noChangeArrowheads="1"/>
          </p:cNvSpPr>
          <p:nvPr>
            <p:ph type="body" idx="1"/>
          </p:nvPr>
        </p:nvSpPr>
        <p:spPr>
          <a:xfrm>
            <a:off x="949325" y="1162050"/>
            <a:ext cx="2035175" cy="758825"/>
          </a:xfrm>
        </p:spPr>
        <p:txBody>
          <a:bodyPr/>
          <a:lstStyle/>
          <a:p>
            <a:pPr eaLnBrk="1" hangingPunct="1">
              <a:lnSpc>
                <a:spcPct val="80000"/>
              </a:lnSpc>
              <a:buNone/>
            </a:pPr>
            <a:r>
              <a:rPr lang="en-US" dirty="0">
                <a:solidFill>
                  <a:srgbClr val="0000FF"/>
                </a:solidFill>
                <a:ea typeface="ＭＳ Ｐゴシック" pitchFamily="-107" charset="-128"/>
                <a:cs typeface="ＭＳ Ｐゴシック" pitchFamily="-107" charset="-128"/>
              </a:rPr>
              <a:t>Lava flows</a:t>
            </a:r>
            <a:endParaRPr lang="en-US" dirty="0" smtClean="0">
              <a:solidFill>
                <a:srgbClr val="0000FF"/>
              </a:solidFill>
              <a:ea typeface="ＭＳ Ｐゴシック" pitchFamily="-107" charset="-128"/>
              <a:cs typeface="ＭＳ Ｐゴシック" pitchFamily="-107" charset="-128"/>
            </a:endParaRPr>
          </a:p>
          <a:p>
            <a:pPr eaLnBrk="1" hangingPunct="1">
              <a:lnSpc>
                <a:spcPct val="80000"/>
              </a:lnSpc>
            </a:pPr>
            <a:endParaRPr lang="en-US" sz="2800" dirty="0">
              <a:ea typeface="ＭＳ Ｐゴシック" pitchFamily="-107" charset="-128"/>
              <a:cs typeface="ＭＳ Ｐゴシック" pitchFamily="-107"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latin typeface="Arial" pitchFamily="-107" charset="0"/>
                <a:ea typeface="Arial" pitchFamily="-107" charset="0"/>
                <a:cs typeface="Arial" pitchFamily="-107" charset="0"/>
              </a:rPr>
              <a:t>Eruption History</a:t>
            </a:r>
            <a:endParaRPr lang="en-US" dirty="0">
              <a:latin typeface="Arial" pitchFamily="-107" charset="0"/>
              <a:ea typeface="Arial" pitchFamily="-107" charset="0"/>
              <a:cs typeface="Arial" pitchFamily="-107" charset="0"/>
            </a:endParaRPr>
          </a:p>
        </p:txBody>
      </p:sp>
      <p:pic>
        <p:nvPicPr>
          <p:cNvPr id="10" name="Picture 9"/>
          <p:cNvPicPr>
            <a:picLocks noChangeAspect="1"/>
          </p:cNvPicPr>
          <p:nvPr/>
        </p:nvPicPr>
        <p:blipFill>
          <a:blip r:embed="rId3"/>
          <a:stretch>
            <a:fillRect/>
          </a:stretch>
        </p:blipFill>
        <p:spPr>
          <a:xfrm>
            <a:off x="306852" y="1131742"/>
            <a:ext cx="7687143" cy="5137574"/>
          </a:xfrm>
          <a:prstGeom prst="rect">
            <a:avLst/>
          </a:prstGeom>
          <a:ln w="38100" cap="flat" cmpd="sng" algn="ctr">
            <a:solidFill>
              <a:srgbClr val="4F81BD"/>
            </a:solidFill>
            <a:prstDash val="solid"/>
            <a:round/>
            <a:headEnd type="none" w="med" len="med"/>
            <a:tailEnd type="none" w="med" len="med"/>
          </a:ln>
        </p:spPr>
      </p:pic>
      <p:pic>
        <p:nvPicPr>
          <p:cNvPr id="7" name="Picture 6"/>
          <p:cNvPicPr>
            <a:picLocks noChangeAspect="1"/>
          </p:cNvPicPr>
          <p:nvPr/>
        </p:nvPicPr>
        <p:blipFill>
          <a:blip r:embed="rId4"/>
          <a:stretch>
            <a:fillRect/>
          </a:stretch>
        </p:blipFill>
        <p:spPr>
          <a:xfrm>
            <a:off x="6296135" y="4834249"/>
            <a:ext cx="2468741" cy="1695202"/>
          </a:xfrm>
          <a:prstGeom prst="rect">
            <a:avLst/>
          </a:prstGeom>
          <a:ln w="38100" cap="flat" cmpd="sng" algn="ctr">
            <a:solidFill>
              <a:srgbClr val="4F81BD"/>
            </a:solidFill>
            <a:prstDash val="solid"/>
            <a:round/>
            <a:headEnd type="none" w="med" len="med"/>
            <a:tailEnd type="none" w="med" len="med"/>
          </a:ln>
        </p:spPr>
      </p:pic>
      <p:sp>
        <p:nvSpPr>
          <p:cNvPr id="26627" name="Rectangle 3"/>
          <p:cNvSpPr>
            <a:spLocks noGrp="1" noChangeArrowheads="1"/>
          </p:cNvSpPr>
          <p:nvPr>
            <p:ph type="body" idx="1"/>
          </p:nvPr>
        </p:nvSpPr>
        <p:spPr>
          <a:xfrm>
            <a:off x="2776746" y="5699689"/>
            <a:ext cx="2911831" cy="699347"/>
          </a:xfrm>
        </p:spPr>
        <p:txBody>
          <a:bodyPr/>
          <a:lstStyle/>
          <a:p>
            <a:pPr eaLnBrk="1" hangingPunct="1">
              <a:lnSpc>
                <a:spcPct val="80000"/>
              </a:lnSpc>
              <a:buNone/>
            </a:pPr>
            <a:r>
              <a:rPr lang="en-US" sz="2800" dirty="0" err="1">
                <a:solidFill>
                  <a:schemeClr val="bg1"/>
                </a:solidFill>
                <a:ea typeface="ＭＳ Ｐゴシック" pitchFamily="-107" charset="-128"/>
                <a:cs typeface="ＭＳ Ｐゴシック" pitchFamily="-107" charset="-128"/>
              </a:rPr>
              <a:t>Pyroclastic</a:t>
            </a:r>
            <a:r>
              <a:rPr lang="en-US" sz="2800" dirty="0" smtClean="0">
                <a:solidFill>
                  <a:schemeClr val="bg1"/>
                </a:solidFill>
                <a:ea typeface="ＭＳ Ｐゴシック" pitchFamily="-107" charset="-128"/>
                <a:cs typeface="ＭＳ Ｐゴシック" pitchFamily="-107" charset="-128"/>
              </a:rPr>
              <a:t> </a:t>
            </a:r>
            <a:r>
              <a:rPr lang="en-US" sz="2800" dirty="0">
                <a:solidFill>
                  <a:schemeClr val="bg1"/>
                </a:solidFill>
                <a:ea typeface="ＭＳ Ｐゴシック" pitchFamily="-107" charset="-128"/>
                <a:cs typeface="ＭＳ Ｐゴシック" pitchFamily="-107" charset="-128"/>
              </a:rPr>
              <a:t>f</a:t>
            </a:r>
            <a:r>
              <a:rPr lang="en-US" sz="2800" dirty="0" smtClean="0">
                <a:solidFill>
                  <a:schemeClr val="bg1"/>
                </a:solidFill>
                <a:ea typeface="ＭＳ Ｐゴシック" pitchFamily="-107" charset="-128"/>
                <a:cs typeface="ＭＳ Ｐゴシック" pitchFamily="-107" charset="-128"/>
              </a:rPr>
              <a:t>lows</a:t>
            </a:r>
          </a:p>
          <a:p>
            <a:pPr eaLnBrk="1" hangingPunct="1">
              <a:lnSpc>
                <a:spcPct val="80000"/>
              </a:lnSpc>
            </a:pPr>
            <a:endParaRPr lang="en-US" sz="2400" dirty="0" smtClean="0">
              <a:solidFill>
                <a:schemeClr val="bg1"/>
              </a:solidFill>
              <a:ea typeface="ＭＳ Ｐゴシック" pitchFamily="-107" charset="-128"/>
              <a:cs typeface="ＭＳ Ｐゴシック" pitchFamily="-107" charset="-128"/>
            </a:endParaRPr>
          </a:p>
        </p:txBody>
      </p:sp>
      <p:sp>
        <p:nvSpPr>
          <p:cNvPr id="6" name="TextBox 5">
            <a:hlinkClick r:id="rId5" tooltip="Click on the photo to learn more about pyroclastic flows."/>
          </p:cNvPr>
          <p:cNvSpPr txBox="1"/>
          <p:nvPr/>
        </p:nvSpPr>
        <p:spPr>
          <a:xfrm>
            <a:off x="0" y="1058332"/>
            <a:ext cx="8424333" cy="5799667"/>
          </a:xfrm>
          <a:prstGeom prst="rect">
            <a:avLst/>
          </a:prstGeom>
          <a:no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latin typeface="Arial" pitchFamily="-107" charset="0"/>
                <a:ea typeface="Arial" pitchFamily="-107" charset="0"/>
                <a:cs typeface="Arial" pitchFamily="-107" charset="0"/>
              </a:rPr>
              <a:t>Eruption History</a:t>
            </a:r>
            <a:endParaRPr lang="en-US" dirty="0">
              <a:latin typeface="Arial" pitchFamily="-107" charset="0"/>
              <a:ea typeface="Arial" pitchFamily="-107" charset="0"/>
              <a:cs typeface="Arial" pitchFamily="-107" charset="0"/>
            </a:endParaRPr>
          </a:p>
        </p:txBody>
      </p:sp>
      <p:pic>
        <p:nvPicPr>
          <p:cNvPr id="12" name="Picture 11"/>
          <p:cNvPicPr>
            <a:picLocks noChangeAspect="1"/>
          </p:cNvPicPr>
          <p:nvPr/>
        </p:nvPicPr>
        <p:blipFill>
          <a:blip r:embed="rId3"/>
          <a:stretch>
            <a:fillRect/>
          </a:stretch>
        </p:blipFill>
        <p:spPr>
          <a:xfrm>
            <a:off x="592027" y="964646"/>
            <a:ext cx="6671188" cy="4514171"/>
          </a:xfrm>
          <a:prstGeom prst="rect">
            <a:avLst/>
          </a:prstGeom>
          <a:ln w="38100" cap="flat" cmpd="sng" algn="ctr">
            <a:solidFill>
              <a:srgbClr val="4F81BD"/>
            </a:solidFill>
            <a:prstDash val="solid"/>
            <a:round/>
            <a:headEnd type="none" w="med" len="med"/>
            <a:tailEnd type="none" w="med" len="med"/>
          </a:ln>
        </p:spPr>
      </p:pic>
      <p:sp>
        <p:nvSpPr>
          <p:cNvPr id="26627" name="Rectangle 3"/>
          <p:cNvSpPr>
            <a:spLocks noGrp="1" noChangeArrowheads="1"/>
          </p:cNvSpPr>
          <p:nvPr>
            <p:ph type="body" idx="1"/>
          </p:nvPr>
        </p:nvSpPr>
        <p:spPr>
          <a:xfrm>
            <a:off x="4837387" y="1194342"/>
            <a:ext cx="2911831" cy="398115"/>
          </a:xfrm>
        </p:spPr>
        <p:txBody>
          <a:bodyPr/>
          <a:lstStyle/>
          <a:p>
            <a:pPr eaLnBrk="1" hangingPunct="1">
              <a:lnSpc>
                <a:spcPct val="80000"/>
              </a:lnSpc>
              <a:buNone/>
            </a:pPr>
            <a:r>
              <a:rPr lang="en-US" sz="2800" dirty="0" smtClean="0">
                <a:solidFill>
                  <a:srgbClr val="FFFFFF"/>
                </a:solidFill>
                <a:ea typeface="ＭＳ Ｐゴシック" pitchFamily="-107" charset="-128"/>
                <a:cs typeface="ＭＳ Ｐゴシック" pitchFamily="-107" charset="-128"/>
              </a:rPr>
              <a:t>Hydrothermal explosions</a:t>
            </a:r>
          </a:p>
          <a:p>
            <a:pPr eaLnBrk="1" hangingPunct="1">
              <a:lnSpc>
                <a:spcPct val="80000"/>
              </a:lnSpc>
            </a:pPr>
            <a:endParaRPr lang="en-US" sz="2400" dirty="0" smtClean="0">
              <a:solidFill>
                <a:schemeClr val="bg1"/>
              </a:solidFill>
              <a:ea typeface="ＭＳ Ｐゴシック" pitchFamily="-107" charset="-128"/>
              <a:cs typeface="ＭＳ Ｐゴシック" pitchFamily="-107" charset="-128"/>
            </a:endParaRPr>
          </a:p>
        </p:txBody>
      </p:sp>
      <p:pic>
        <p:nvPicPr>
          <p:cNvPr id="13" name="Picture 12"/>
          <p:cNvPicPr>
            <a:picLocks noChangeAspect="1"/>
          </p:cNvPicPr>
          <p:nvPr/>
        </p:nvPicPr>
        <p:blipFill>
          <a:blip r:embed="rId4"/>
          <a:stretch>
            <a:fillRect/>
          </a:stretch>
        </p:blipFill>
        <p:spPr>
          <a:xfrm>
            <a:off x="5254762" y="4246557"/>
            <a:ext cx="3512466" cy="2289159"/>
          </a:xfrm>
          <a:prstGeom prst="rect">
            <a:avLst/>
          </a:prstGeom>
          <a:ln w="38100" cap="flat" cmpd="sng" algn="ctr">
            <a:solidFill>
              <a:srgbClr val="4F81BD"/>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cienceOfPredictionNW13De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ScienceOfPredictionNW13Dec.potx</Template>
  <TotalTime>1780</TotalTime>
  <Words>3845</Words>
  <Application>Microsoft Office PowerPoint</Application>
  <PresentationFormat>On-screen Show (4:3)</PresentationFormat>
  <Paragraphs>282</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ScienceOfPredictionNW13Dec</vt:lpstr>
      <vt:lpstr>The Science of Prediction Monitoring Volcanic Activity</vt:lpstr>
      <vt:lpstr>Signs of Volcanic Activity</vt:lpstr>
      <vt:lpstr>Monitoring</vt:lpstr>
      <vt:lpstr>Monitoring</vt:lpstr>
      <vt:lpstr>Monitoring Mount  St. Helens</vt:lpstr>
      <vt:lpstr>Eruption History</vt:lpstr>
      <vt:lpstr>Eruption History</vt:lpstr>
      <vt:lpstr>Eruption History</vt:lpstr>
      <vt:lpstr>Eruption History</vt:lpstr>
      <vt:lpstr>Volcanic Gases</vt:lpstr>
      <vt:lpstr>Volcanic Gases</vt:lpstr>
      <vt:lpstr>Volcanic Gases</vt:lpstr>
      <vt:lpstr>Volcanic Gases</vt:lpstr>
      <vt:lpstr>Volcanic Gases</vt:lpstr>
      <vt:lpstr>Heat and Hydrothermal Activity</vt:lpstr>
      <vt:lpstr>Heat and Hydrothermal Activity</vt:lpstr>
      <vt:lpstr>Earthquakes</vt:lpstr>
      <vt:lpstr>Earthquakes</vt:lpstr>
      <vt:lpstr>Earthquakes</vt:lpstr>
      <vt:lpstr>Earthquakes</vt:lpstr>
      <vt:lpstr>Ground Deformation</vt:lpstr>
      <vt:lpstr>Ground Deformation</vt:lpstr>
      <vt:lpstr>Ground Deformation</vt:lpstr>
      <vt:lpstr>The Science of Prediction</vt:lpstr>
      <vt:lpstr>Sources</vt:lpstr>
    </vt:vector>
  </TitlesOfParts>
  <Company>William and Mary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Science of Prediction Monitoring Volcanic Activity</dc:title>
  <dc:creator>Nancy West</dc:creator>
  <cp:lastModifiedBy>beth</cp:lastModifiedBy>
  <cp:revision>85</cp:revision>
  <cp:lastPrinted>2012-03-21T02:07:29Z</cp:lastPrinted>
  <dcterms:created xsi:type="dcterms:W3CDTF">2012-03-21T01:50:00Z</dcterms:created>
  <dcterms:modified xsi:type="dcterms:W3CDTF">2012-07-18T03:45:38Z</dcterms:modified>
</cp:coreProperties>
</file>