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53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1226DB-D291-45F5-AF08-DC476EF73625}" type="datetimeFigureOut">
              <a:rPr lang="en-US" smtClean="0"/>
              <a:t>7/11/2012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5F1F5DD-4624-4936-BE2B-37581FE0B2DA}"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Photograph</a:t>
            </a:r>
            <a:r>
              <a:rPr lang="en-US" baseline="0" dirty="0" smtClean="0"/>
              <a:t> I:  Cleavage-bedding relationship at Station 303.  The cleavage here is vertical, and the bedding is represented by the </a:t>
            </a:r>
            <a:r>
              <a:rPr lang="en-US" baseline="0" dirty="0" err="1" smtClean="0"/>
              <a:t>colour</a:t>
            </a:r>
            <a:r>
              <a:rPr lang="en-US" baseline="0" dirty="0" smtClean="0"/>
              <a:t> change from dark brown to light brown dipping approximately 30° towards the arm.</a:t>
            </a:r>
            <a:endParaRPr lang="en-US" dirty="0"/>
          </a:p>
        </p:txBody>
      </p:sp>
      <p:sp>
        <p:nvSpPr>
          <p:cNvPr id="4" name="Slide Number Placeholder 3"/>
          <p:cNvSpPr>
            <a:spLocks noGrp="1"/>
          </p:cNvSpPr>
          <p:nvPr>
            <p:ph type="sldNum" sz="quarter" idx="10"/>
          </p:nvPr>
        </p:nvSpPr>
        <p:spPr/>
        <p:txBody>
          <a:bodyPr/>
          <a:lstStyle/>
          <a:p>
            <a:fld id="{B5F1F5DD-4624-4936-BE2B-37581FE0B2DA}" type="slidenum">
              <a:rPr lang="en-US" smtClean="0"/>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Photograph II:  Cleavage-bedding-axial</a:t>
            </a:r>
            <a:r>
              <a:rPr lang="en-US" baseline="0" dirty="0" smtClean="0"/>
              <a:t> planar relationship at station 302.  The cleavage here is almost vertical, parallel to the axial plane through the syncline traced out by the bedding.  This fold was approximately 1m wide with parallel boundaries and preserved </a:t>
            </a:r>
            <a:r>
              <a:rPr lang="en-US" baseline="0" dirty="0" err="1" smtClean="0"/>
              <a:t>stratigraphic</a:t>
            </a:r>
            <a:r>
              <a:rPr lang="en-US" baseline="0" dirty="0" smtClean="0"/>
              <a:t> thickness.</a:t>
            </a:r>
            <a:endParaRPr lang="en-US" dirty="0"/>
          </a:p>
        </p:txBody>
      </p:sp>
      <p:sp>
        <p:nvSpPr>
          <p:cNvPr id="4" name="Slide Number Placeholder 3"/>
          <p:cNvSpPr>
            <a:spLocks noGrp="1"/>
          </p:cNvSpPr>
          <p:nvPr>
            <p:ph type="sldNum" sz="quarter" idx="10"/>
          </p:nvPr>
        </p:nvSpPr>
        <p:spPr/>
        <p:txBody>
          <a:bodyPr/>
          <a:lstStyle/>
          <a:p>
            <a:fld id="{B5F1F5DD-4624-4936-BE2B-37581FE0B2DA}" type="slidenum">
              <a:rPr lang="en-US" smtClean="0"/>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Photograph III:  Vertical</a:t>
            </a:r>
            <a:r>
              <a:rPr lang="en-US" baseline="0" dirty="0" smtClean="0"/>
              <a:t> cleavage parallel to the axial plane of a small anticline (less than 1m wide) from station 302c.  This fold demonstrates the parallel boundaries and preserved </a:t>
            </a:r>
            <a:r>
              <a:rPr lang="en-US" baseline="0" dirty="0" err="1" smtClean="0"/>
              <a:t>stratigraphic</a:t>
            </a:r>
            <a:r>
              <a:rPr lang="en-US" baseline="0" dirty="0" smtClean="0"/>
              <a:t> thickness typical of the concentric folds from the Rocky Mountain Front Ranges.</a:t>
            </a:r>
            <a:endParaRPr lang="en-US" dirty="0"/>
          </a:p>
        </p:txBody>
      </p:sp>
      <p:sp>
        <p:nvSpPr>
          <p:cNvPr id="4" name="Slide Number Placeholder 3"/>
          <p:cNvSpPr>
            <a:spLocks noGrp="1"/>
          </p:cNvSpPr>
          <p:nvPr>
            <p:ph type="sldNum" sz="quarter" idx="10"/>
          </p:nvPr>
        </p:nvSpPr>
        <p:spPr/>
        <p:txBody>
          <a:bodyPr/>
          <a:lstStyle/>
          <a:p>
            <a:fld id="{B5F1F5DD-4624-4936-BE2B-37581FE0B2DA}" type="slidenum">
              <a:rPr lang="en-US" smtClean="0"/>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Photograph IV:  Small syncline-anticline pair</a:t>
            </a:r>
            <a:r>
              <a:rPr lang="en-US" baseline="0" dirty="0" smtClean="0"/>
              <a:t> from station 203.  The blue object for scale is an umbrella.  These folds repeat the regional concentric style of folding.  In the cores of these folds traced out by the limestone beds, the slates developed </a:t>
            </a:r>
            <a:r>
              <a:rPr lang="en-US" baseline="0" dirty="0" err="1" smtClean="0"/>
              <a:t>parasitc</a:t>
            </a:r>
            <a:r>
              <a:rPr lang="en-US" baseline="0" dirty="0" smtClean="0"/>
              <a:t> folding to compensate for the room problem produced by more competent layers squeezing a less competent layer into a tight concentric fold.</a:t>
            </a:r>
            <a:endParaRPr lang="en-US" dirty="0"/>
          </a:p>
        </p:txBody>
      </p:sp>
      <p:sp>
        <p:nvSpPr>
          <p:cNvPr id="4" name="Slide Number Placeholder 3"/>
          <p:cNvSpPr>
            <a:spLocks noGrp="1"/>
          </p:cNvSpPr>
          <p:nvPr>
            <p:ph type="sldNum" sz="quarter" idx="10"/>
          </p:nvPr>
        </p:nvSpPr>
        <p:spPr/>
        <p:txBody>
          <a:bodyPr/>
          <a:lstStyle/>
          <a:p>
            <a:fld id="{B5F1F5DD-4624-4936-BE2B-37581FE0B2DA}" type="slidenum">
              <a:rPr lang="en-US" smtClean="0"/>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Photograph V:</a:t>
            </a:r>
            <a:r>
              <a:rPr lang="en-US" baseline="0" dirty="0" smtClean="0"/>
              <a:t>  Large (~20m wide) syncline from station 309.  This fold demonstrates the likely scale of the regional folds.  Even these larger folds are typically concentric in style.  Unfortunately a large portion of this outcrop has been removed by construction.</a:t>
            </a:r>
            <a:endParaRPr lang="en-US" dirty="0"/>
          </a:p>
        </p:txBody>
      </p:sp>
      <p:sp>
        <p:nvSpPr>
          <p:cNvPr id="4" name="Slide Number Placeholder 3"/>
          <p:cNvSpPr>
            <a:spLocks noGrp="1"/>
          </p:cNvSpPr>
          <p:nvPr>
            <p:ph type="sldNum" sz="quarter" idx="10"/>
          </p:nvPr>
        </p:nvSpPr>
        <p:spPr/>
        <p:txBody>
          <a:bodyPr/>
          <a:lstStyle/>
          <a:p>
            <a:fld id="{B5F1F5DD-4624-4936-BE2B-37581FE0B2DA}" type="slidenum">
              <a:rPr lang="en-US" smtClean="0"/>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Photograph VI:  Small faults</a:t>
            </a:r>
            <a:r>
              <a:rPr lang="en-US" baseline="0" dirty="0" smtClean="0"/>
              <a:t> with &lt; 10cm offset.  These faults likely developed due to room problems in the cores of the faults.  </a:t>
            </a:r>
            <a:endParaRPr lang="en-US" dirty="0"/>
          </a:p>
        </p:txBody>
      </p:sp>
      <p:sp>
        <p:nvSpPr>
          <p:cNvPr id="4" name="Slide Number Placeholder 3"/>
          <p:cNvSpPr>
            <a:spLocks noGrp="1"/>
          </p:cNvSpPr>
          <p:nvPr>
            <p:ph type="sldNum" sz="quarter" idx="10"/>
          </p:nvPr>
        </p:nvSpPr>
        <p:spPr/>
        <p:txBody>
          <a:bodyPr/>
          <a:lstStyle/>
          <a:p>
            <a:fld id="{B5F1F5DD-4624-4936-BE2B-37581FE0B2DA}" type="slidenum">
              <a:rPr lang="en-US" smtClean="0"/>
              <a:t>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02A0B5E-25CD-442B-BB07-28D8FC8D7B05}" type="datetimeFigureOut">
              <a:rPr lang="en-US" smtClean="0"/>
              <a:t>7/11/2012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0ED92A-1A61-4B80-8803-0A0DC998F8E1}"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2A0B5E-25CD-442B-BB07-28D8FC8D7B05}" type="datetimeFigureOut">
              <a:rPr lang="en-US" smtClean="0"/>
              <a:t>7/11/2012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0ED92A-1A61-4B80-8803-0A0DC998F8E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2A0B5E-25CD-442B-BB07-28D8FC8D7B05}" type="datetimeFigureOut">
              <a:rPr lang="en-US" smtClean="0"/>
              <a:t>7/11/2012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0ED92A-1A61-4B80-8803-0A0DC998F8E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2A0B5E-25CD-442B-BB07-28D8FC8D7B05}" type="datetimeFigureOut">
              <a:rPr lang="en-US" smtClean="0"/>
              <a:t>7/11/2012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0ED92A-1A61-4B80-8803-0A0DC998F8E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02A0B5E-25CD-442B-BB07-28D8FC8D7B05}" type="datetimeFigureOut">
              <a:rPr lang="en-US" smtClean="0"/>
              <a:t>7/11/2012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0ED92A-1A61-4B80-8803-0A0DC998F8E1}"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02A0B5E-25CD-442B-BB07-28D8FC8D7B05}" type="datetimeFigureOut">
              <a:rPr lang="en-US" smtClean="0"/>
              <a:t>7/11/2012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0ED92A-1A61-4B80-8803-0A0DC998F8E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02A0B5E-25CD-442B-BB07-28D8FC8D7B05}" type="datetimeFigureOut">
              <a:rPr lang="en-US" smtClean="0"/>
              <a:t>7/11/2012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0ED92A-1A61-4B80-8803-0A0DC998F8E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02A0B5E-25CD-442B-BB07-28D8FC8D7B05}" type="datetimeFigureOut">
              <a:rPr lang="en-US" smtClean="0"/>
              <a:t>7/11/2012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0ED92A-1A61-4B80-8803-0A0DC998F8E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2A0B5E-25CD-442B-BB07-28D8FC8D7B05}" type="datetimeFigureOut">
              <a:rPr lang="en-US" smtClean="0"/>
              <a:t>7/11/2012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0ED92A-1A61-4B80-8803-0A0DC998F8E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2A0B5E-25CD-442B-BB07-28D8FC8D7B05}" type="datetimeFigureOut">
              <a:rPr lang="en-US" smtClean="0"/>
              <a:t>7/11/2012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0ED92A-1A61-4B80-8803-0A0DC998F8E1}"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2A0B5E-25CD-442B-BB07-28D8FC8D7B05}" type="datetimeFigureOut">
              <a:rPr lang="en-US" smtClean="0"/>
              <a:t>7/11/2012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0ED92A-1A61-4B80-8803-0A0DC998F8E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2A0B5E-25CD-442B-BB07-28D8FC8D7B05}" type="datetimeFigureOut">
              <a:rPr lang="en-US" smtClean="0"/>
              <a:t>7/11/2012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0ED92A-1A61-4B80-8803-0A0DC998F8E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Lake Louise Field Trip</a:t>
            </a:r>
            <a:endParaRPr lang="en-US" dirty="0"/>
          </a:p>
        </p:txBody>
      </p:sp>
      <p:sp>
        <p:nvSpPr>
          <p:cNvPr id="3" name="Subtitle 2"/>
          <p:cNvSpPr>
            <a:spLocks noGrp="1"/>
          </p:cNvSpPr>
          <p:nvPr>
            <p:ph type="subTitle" idx="1"/>
          </p:nvPr>
        </p:nvSpPr>
        <p:spPr/>
        <p:txBody>
          <a:bodyPr/>
          <a:lstStyle/>
          <a:p>
            <a:r>
              <a:rPr lang="en-US" dirty="0" smtClean="0"/>
              <a:t>Photographs (Boggs, 1996)</a:t>
            </a:r>
          </a:p>
          <a:p>
            <a:r>
              <a:rPr lang="en-US" dirty="0" smtClean="0"/>
              <a:t>See notes for photograph captions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L Photomicrograph I.jpg"/>
          <p:cNvPicPr>
            <a:picLocks noChangeAspect="1"/>
          </p:cNvPicPr>
          <p:nvPr/>
        </p:nvPicPr>
        <p:blipFill>
          <a:blip r:embed="rId3" cstate="print"/>
          <a:stretch>
            <a:fillRect/>
          </a:stretch>
        </p:blipFill>
        <p:spPr>
          <a:xfrm>
            <a:off x="838200" y="415621"/>
            <a:ext cx="7620000" cy="6149751"/>
          </a:xfrm>
          <a:prstGeom prst="rect">
            <a:avLst/>
          </a:prstGeom>
          <a:ln>
            <a:solidFill>
              <a:schemeClr val="tx1"/>
            </a:solid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L Photomicrograph II.jpg"/>
          <p:cNvPicPr>
            <a:picLocks noChangeAspect="1"/>
          </p:cNvPicPr>
          <p:nvPr/>
        </p:nvPicPr>
        <p:blipFill>
          <a:blip r:embed="rId3" cstate="print"/>
          <a:stretch>
            <a:fillRect/>
          </a:stretch>
        </p:blipFill>
        <p:spPr>
          <a:xfrm>
            <a:off x="990600" y="155767"/>
            <a:ext cx="7239000" cy="6616109"/>
          </a:xfrm>
          <a:prstGeom prst="rect">
            <a:avLst/>
          </a:prstGeom>
          <a:ln>
            <a:solidFill>
              <a:schemeClr val="tx1"/>
            </a:solid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L Photomicrograph III.jpg"/>
          <p:cNvPicPr>
            <a:picLocks noChangeAspect="1"/>
          </p:cNvPicPr>
          <p:nvPr/>
        </p:nvPicPr>
        <p:blipFill>
          <a:blip r:embed="rId3" cstate="print"/>
          <a:stretch>
            <a:fillRect/>
          </a:stretch>
        </p:blipFill>
        <p:spPr>
          <a:xfrm>
            <a:off x="2470866" y="0"/>
            <a:ext cx="4234734" cy="6910984"/>
          </a:xfrm>
          <a:prstGeom prst="rect">
            <a:avLst/>
          </a:prstGeom>
          <a:ln>
            <a:solidFill>
              <a:schemeClr val="tx1"/>
            </a:solid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L Photomicrograph IV.jpg"/>
          <p:cNvPicPr>
            <a:picLocks noChangeAspect="1"/>
          </p:cNvPicPr>
          <p:nvPr/>
        </p:nvPicPr>
        <p:blipFill>
          <a:blip r:embed="rId3" cstate="print"/>
          <a:stretch>
            <a:fillRect/>
          </a:stretch>
        </p:blipFill>
        <p:spPr>
          <a:xfrm>
            <a:off x="0" y="165502"/>
            <a:ext cx="9144000" cy="6526996"/>
          </a:xfrm>
          <a:prstGeom prst="rect">
            <a:avLst/>
          </a:prstGeom>
          <a:ln>
            <a:solidFill>
              <a:schemeClr val="tx1"/>
            </a:solid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L Photomicrograph V.jpg"/>
          <p:cNvPicPr>
            <a:picLocks noChangeAspect="1"/>
          </p:cNvPicPr>
          <p:nvPr/>
        </p:nvPicPr>
        <p:blipFill>
          <a:blip r:embed="rId3" cstate="print"/>
          <a:stretch>
            <a:fillRect/>
          </a:stretch>
        </p:blipFill>
        <p:spPr>
          <a:xfrm>
            <a:off x="-1" y="643174"/>
            <a:ext cx="9170387" cy="560522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L Photomicrograph VI.jpg"/>
          <p:cNvPicPr>
            <a:picLocks noChangeAspect="1"/>
          </p:cNvPicPr>
          <p:nvPr/>
        </p:nvPicPr>
        <p:blipFill>
          <a:blip r:embed="rId3" cstate="print"/>
          <a:stretch>
            <a:fillRect/>
          </a:stretch>
        </p:blipFill>
        <p:spPr>
          <a:xfrm>
            <a:off x="1295400" y="-54399"/>
            <a:ext cx="6477000" cy="6885787"/>
          </a:xfrm>
          <a:prstGeom prst="rect">
            <a:avLst/>
          </a:prstGeom>
          <a:ln>
            <a:solidFill>
              <a:schemeClr val="tx1"/>
            </a:solid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291</Words>
  <Application>Microsoft Office PowerPoint</Application>
  <PresentationFormat>On-screen Show (4:3)</PresentationFormat>
  <Paragraphs>15</Paragraphs>
  <Slides>7</Slides>
  <Notes>6</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Lake Louise Field Trip</vt:lpstr>
      <vt:lpstr>Slide 2</vt:lpstr>
      <vt:lpstr>Slide 3</vt:lpstr>
      <vt:lpstr>Slide 4</vt:lpstr>
      <vt:lpstr>Slide 5</vt:lpstr>
      <vt:lpstr>Slide 6</vt:lpstr>
      <vt:lpstr>Slide 7</vt:lpstr>
    </vt:vector>
  </TitlesOfParts>
  <Company>Mount Royal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Lake Louise Field Trip</dc:title>
  <dc:creator>Katherine Boggs</dc:creator>
  <cp:lastModifiedBy>Katherine Boggs</cp:lastModifiedBy>
  <cp:revision>2</cp:revision>
  <dcterms:created xsi:type="dcterms:W3CDTF">2012-07-11T20:18:37Z</dcterms:created>
  <dcterms:modified xsi:type="dcterms:W3CDTF">2012-07-11T20:30:17Z</dcterms:modified>
</cp:coreProperties>
</file>