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0AFC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04136-0D9B-40C2-9420-B5C179B986A7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A2D95-62A6-4716-83DE-D7891DD3F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00000">
            <a:off x="803397" y="970542"/>
            <a:ext cx="1830387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 b="15324"/>
          <a:stretch>
            <a:fillRect/>
          </a:stretch>
        </p:blipFill>
        <p:spPr bwMode="auto">
          <a:xfrm rot="900000">
            <a:off x="4329235" y="1408412"/>
            <a:ext cx="3994150" cy="271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97169" y="4462553"/>
            <a:ext cx="1582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critter,</a:t>
            </a:r>
          </a:p>
          <a:p>
            <a:r>
              <a:rPr lang="en-US" dirty="0" err="1" smtClean="0"/>
              <a:t>undeformed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26187" y="4122583"/>
            <a:ext cx="2528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Deformed fossil of critter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4974" y="152369"/>
            <a:ext cx="8849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Class Exercise:  Determining  Angular Shear (</a:t>
            </a:r>
            <a:r>
              <a:rPr lang="el-GR" sz="2400" dirty="0" smtClean="0"/>
              <a:t>Ψ</a:t>
            </a:r>
            <a:r>
              <a:rPr lang="en-US" sz="2400" dirty="0" smtClean="0"/>
              <a:t>) and Shear Strain (</a:t>
            </a:r>
            <a:r>
              <a:rPr lang="el-GR" sz="2400" dirty="0" smtClean="0"/>
              <a:t>γ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685800"/>
            <a:ext cx="2795587" cy="500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4366845" y="381000"/>
            <a:ext cx="0" cy="4876800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71262" y="2829169"/>
            <a:ext cx="3759200" cy="62523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11974"/>
          <a:stretch>
            <a:fillRect/>
          </a:stretch>
        </p:blipFill>
        <p:spPr bwMode="auto">
          <a:xfrm rot="900000">
            <a:off x="748963" y="919616"/>
            <a:ext cx="732822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521549" y="4697555"/>
            <a:ext cx="2528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Deformed fossil of critter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91460" y="1180123"/>
            <a:ext cx="8688417" cy="3170070"/>
            <a:chOff x="291460" y="1180123"/>
            <a:chExt cx="8688417" cy="3170070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291460" y="1867877"/>
              <a:ext cx="8688417" cy="2482316"/>
            </a:xfrm>
            <a:prstGeom prst="line">
              <a:avLst/>
            </a:prstGeom>
            <a:ln w="63500">
              <a:solidFill>
                <a:srgbClr val="CC00C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8487508" y="1180123"/>
              <a:ext cx="43313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CC00CC"/>
                  </a:solidFill>
                </a:rPr>
                <a:t>A</a:t>
              </a:r>
              <a:endParaRPr lang="en-US" sz="3200" b="1" dirty="0">
                <a:solidFill>
                  <a:srgbClr val="CC00CC"/>
                </a:solidFill>
              </a:endParaRPr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3821720" y="226646"/>
            <a:ext cx="898769" cy="278227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64000" y="343877"/>
            <a:ext cx="3929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C.  </a:t>
            </a:r>
            <a:r>
              <a:rPr lang="en-US" i="1" dirty="0" smtClean="0">
                <a:solidFill>
                  <a:srgbClr val="FF0000"/>
                </a:solidFill>
              </a:rPr>
              <a:t>Line constructed perpendicular to A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7332" y="3986695"/>
            <a:ext cx="3013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Line that was perpendicular to A in the </a:t>
            </a:r>
            <a:r>
              <a:rPr lang="en-US" i="1" dirty="0" err="1" smtClean="0">
                <a:solidFill>
                  <a:srgbClr val="00B050"/>
                </a:solidFill>
              </a:rPr>
              <a:t>undeformed</a:t>
            </a:r>
            <a:r>
              <a:rPr lang="en-US" i="1" dirty="0" smtClean="0">
                <a:solidFill>
                  <a:srgbClr val="00B050"/>
                </a:solidFill>
              </a:rPr>
              <a:t>  fossil</a:t>
            </a:r>
            <a:endParaRPr lang="en-US" i="1" dirty="0">
              <a:solidFill>
                <a:srgbClr val="00B05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024555" y="1305170"/>
            <a:ext cx="2321168" cy="2430584"/>
            <a:chOff x="3024555" y="1305170"/>
            <a:chExt cx="2321168" cy="2430584"/>
          </a:xfrm>
        </p:grpSpPr>
        <p:sp>
          <p:nvSpPr>
            <p:cNvPr id="19" name="Arc 18"/>
            <p:cNvSpPr/>
            <p:nvPr/>
          </p:nvSpPr>
          <p:spPr>
            <a:xfrm rot="16200000">
              <a:off x="2992481" y="1382511"/>
              <a:ext cx="2393322" cy="2313163"/>
            </a:xfrm>
            <a:prstGeom prst="arc">
              <a:avLst/>
            </a:prstGeom>
            <a:ln w="38100">
              <a:solidFill>
                <a:srgbClr val="2D0AFC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24555" y="1305170"/>
              <a:ext cx="5314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dirty="0" smtClean="0">
                  <a:solidFill>
                    <a:srgbClr val="2D0AFC"/>
                  </a:solidFill>
                </a:rPr>
                <a:t>Ψ</a:t>
              </a:r>
              <a:endParaRPr lang="en-US" sz="2000" dirty="0">
                <a:solidFill>
                  <a:srgbClr val="2D0AFC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445846" y="1758461"/>
            <a:ext cx="6007406" cy="2331514"/>
            <a:chOff x="1445846" y="1758461"/>
            <a:chExt cx="6007406" cy="2331514"/>
          </a:xfrm>
        </p:grpSpPr>
        <p:grpSp>
          <p:nvGrpSpPr>
            <p:cNvPr id="27" name="Group 26"/>
            <p:cNvGrpSpPr/>
            <p:nvPr/>
          </p:nvGrpSpPr>
          <p:grpSpPr>
            <a:xfrm>
              <a:off x="1953846" y="2250830"/>
              <a:ext cx="5499406" cy="1839145"/>
              <a:chOff x="1953846" y="2250830"/>
              <a:chExt cx="5499406" cy="1839145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953846" y="2250830"/>
                <a:ext cx="4790831" cy="1383323"/>
              </a:xfrm>
              <a:prstGeom prst="line">
                <a:avLst/>
              </a:prstGeom>
              <a:ln w="6350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7037754" y="3505200"/>
                <a:ext cx="4154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B050"/>
                    </a:solidFill>
                  </a:rPr>
                  <a:t>B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1445846" y="1758461"/>
              <a:ext cx="4154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00B050"/>
                  </a:solidFill>
                </a:rPr>
                <a:t>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allAtOnce"/>
      <p:bldP spid="2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11974"/>
          <a:stretch>
            <a:fillRect/>
          </a:stretch>
        </p:blipFill>
        <p:spPr bwMode="auto">
          <a:xfrm rot="900000">
            <a:off x="748963" y="919616"/>
            <a:ext cx="732822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Group 32"/>
          <p:cNvGrpSpPr/>
          <p:nvPr/>
        </p:nvGrpSpPr>
        <p:grpSpPr>
          <a:xfrm>
            <a:off x="2063263" y="2289909"/>
            <a:ext cx="5661623" cy="1968096"/>
            <a:chOff x="2063263" y="2289909"/>
            <a:chExt cx="5661623" cy="1968096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2063263" y="2289909"/>
              <a:ext cx="5291014" cy="1523999"/>
            </a:xfrm>
            <a:prstGeom prst="line">
              <a:avLst/>
            </a:prstGeom>
            <a:ln w="63500">
              <a:solidFill>
                <a:srgbClr val="CC00C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7291754" y="3673230"/>
              <a:ext cx="43313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CC00CC"/>
                  </a:solidFill>
                </a:rPr>
                <a:t>A</a:t>
              </a:r>
              <a:endParaRPr lang="en-US" sz="3200" b="1" dirty="0">
                <a:solidFill>
                  <a:srgbClr val="CC00CC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 flipV="1">
            <a:off x="164123" y="1844432"/>
            <a:ext cx="8979877" cy="2516553"/>
          </a:xfrm>
          <a:prstGeom prst="line">
            <a:avLst/>
          </a:prstGeom>
          <a:ln w="635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499230" y="1301262"/>
            <a:ext cx="415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B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4095262" y="3087078"/>
            <a:ext cx="719012" cy="236806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75016" y="5181600"/>
            <a:ext cx="3837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i="1" dirty="0" smtClean="0">
                <a:solidFill>
                  <a:srgbClr val="FF0000"/>
                </a:solidFill>
              </a:rPr>
              <a:t>.  Line constructed perpendicular to A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32624" y="719864"/>
            <a:ext cx="3013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Line that was perpendicular to A in the </a:t>
            </a:r>
            <a:r>
              <a:rPr lang="en-US" i="1" dirty="0" err="1" smtClean="0">
                <a:solidFill>
                  <a:srgbClr val="00B050"/>
                </a:solidFill>
              </a:rPr>
              <a:t>undeformed</a:t>
            </a:r>
            <a:r>
              <a:rPr lang="en-US" i="1" dirty="0" smtClean="0">
                <a:solidFill>
                  <a:srgbClr val="00B050"/>
                </a:solidFill>
              </a:rPr>
              <a:t>  fossil</a:t>
            </a:r>
            <a:endParaRPr lang="en-US" i="1" dirty="0">
              <a:solidFill>
                <a:srgbClr val="00B05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050028" y="2268650"/>
            <a:ext cx="2393322" cy="2538778"/>
            <a:chOff x="3050028" y="2268650"/>
            <a:chExt cx="2393322" cy="2538778"/>
          </a:xfrm>
        </p:grpSpPr>
        <p:sp>
          <p:nvSpPr>
            <p:cNvPr id="19" name="Arc 18"/>
            <p:cNvSpPr/>
            <p:nvPr/>
          </p:nvSpPr>
          <p:spPr>
            <a:xfrm rot="10520890">
              <a:off x="3050028" y="2268650"/>
              <a:ext cx="2393322" cy="2313163"/>
            </a:xfrm>
            <a:prstGeom prst="arc">
              <a:avLst/>
            </a:prstGeom>
            <a:ln w="38100">
              <a:solidFill>
                <a:srgbClr val="2D0AF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72143" y="4407318"/>
              <a:ext cx="5314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dirty="0" smtClean="0">
                  <a:solidFill>
                    <a:srgbClr val="2D0AFC"/>
                  </a:solidFill>
                </a:rPr>
                <a:t>Ψ</a:t>
              </a:r>
              <a:endParaRPr lang="en-US" sz="2000" dirty="0">
                <a:solidFill>
                  <a:srgbClr val="2D0AFC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0" y="3657601"/>
            <a:ext cx="415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 build="allAtOnce"/>
      <p:bldP spid="21" grpId="0" build="allAtOnce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4122" y="117693"/>
            <a:ext cx="82921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Steps for determining angular shear (</a:t>
            </a:r>
            <a:r>
              <a:rPr lang="el-GR" sz="1600" b="1" dirty="0" smtClean="0"/>
              <a:t>Ψ</a:t>
            </a:r>
            <a:r>
              <a:rPr lang="en-US" sz="1600" b="1" dirty="0" smtClean="0"/>
              <a:t>) and shear strain (</a:t>
            </a:r>
            <a:r>
              <a:rPr lang="el-GR" sz="1600" b="1" dirty="0" smtClean="0"/>
              <a:t>γ</a:t>
            </a:r>
            <a:r>
              <a:rPr lang="en-US" sz="1600" b="1" dirty="0" smtClean="0"/>
              <a:t>)  (from student handout)</a:t>
            </a:r>
            <a:endParaRPr lang="en-US" sz="1600" b="1" dirty="0"/>
          </a:p>
          <a:p>
            <a:endParaRPr lang="en-US" sz="1600" dirty="0"/>
          </a:p>
          <a:p>
            <a:r>
              <a:rPr lang="en-US" sz="1600" dirty="0" smtClean="0"/>
              <a:t>(1)  Identify </a:t>
            </a:r>
            <a:r>
              <a:rPr lang="en-US" sz="1600" dirty="0"/>
              <a:t>perpendicular features in the original critter or other strain marker.  In some cases, you might have to 'construct' </a:t>
            </a:r>
            <a:r>
              <a:rPr lang="en-US" sz="1600" dirty="0" smtClean="0"/>
              <a:t>a new line to </a:t>
            </a:r>
            <a:r>
              <a:rPr lang="en-US" sz="1600" dirty="0"/>
              <a:t>make things easier (for example trilobites don't have one single line conveniently bisecting them).  Normally you would know this up front based </a:t>
            </a:r>
            <a:r>
              <a:rPr lang="en-US" sz="1600" dirty="0" smtClean="0"/>
              <a:t>upon your knowledge of the organism’s symmetry</a:t>
            </a:r>
            <a:r>
              <a:rPr lang="en-US" sz="1600" dirty="0"/>
              <a:t>, so you don't need an </a:t>
            </a:r>
            <a:r>
              <a:rPr lang="en-US" sz="1600" dirty="0" smtClean="0"/>
              <a:t>original, </a:t>
            </a:r>
            <a:r>
              <a:rPr lang="en-US" sz="1600" dirty="0" err="1" smtClean="0"/>
              <a:t>undeformed</a:t>
            </a:r>
            <a:r>
              <a:rPr lang="en-US" sz="1600" dirty="0" smtClean="0"/>
              <a:t> </a:t>
            </a:r>
            <a:r>
              <a:rPr lang="en-US" sz="1600" dirty="0"/>
              <a:t>sample to do this analysis</a:t>
            </a:r>
            <a:r>
              <a:rPr lang="en-US" sz="1600" dirty="0" smtClean="0"/>
              <a:t>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2)  Identify the same lines/features in the deformed strain </a:t>
            </a:r>
            <a:r>
              <a:rPr lang="en-US" sz="1600" dirty="0" smtClean="0"/>
              <a:t>marker, which is what we will be working with in steps 3-6.</a:t>
            </a:r>
          </a:p>
          <a:p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3)  Choose ONE of the two </a:t>
            </a:r>
            <a:r>
              <a:rPr lang="en-US" sz="1600" dirty="0" smtClean="0"/>
              <a:t>originally perpendicular </a:t>
            </a:r>
            <a:r>
              <a:rPr lang="en-US" sz="1600" dirty="0"/>
              <a:t>lines (doesn't matter which); we'll call this line A.  The one you DON'T use will be called B.  Construct a line perpendicular to A.  Your constructed line should originate where </a:t>
            </a:r>
            <a:r>
              <a:rPr lang="en-US" sz="1600" dirty="0" smtClean="0"/>
              <a:t>lines A </a:t>
            </a:r>
            <a:r>
              <a:rPr lang="en-US" sz="1600" dirty="0"/>
              <a:t>and </a:t>
            </a:r>
            <a:r>
              <a:rPr lang="en-US" sz="1600" dirty="0" smtClean="0"/>
              <a:t>B </a:t>
            </a:r>
            <a:r>
              <a:rPr lang="en-US" sz="1600" dirty="0" smtClean="0"/>
              <a:t>cross to make life easy. Label this line ‘C’.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4) </a:t>
            </a:r>
            <a:r>
              <a:rPr lang="en-US" sz="1600" dirty="0" smtClean="0"/>
              <a:t>The angular shear (</a:t>
            </a:r>
            <a:r>
              <a:rPr lang="el-GR" sz="1600" dirty="0" smtClean="0"/>
              <a:t>Ψ</a:t>
            </a:r>
            <a:r>
              <a:rPr lang="en-US" sz="1600" dirty="0" smtClean="0"/>
              <a:t>) along line A </a:t>
            </a:r>
            <a:r>
              <a:rPr lang="en-US" sz="1600" dirty="0" smtClean="0"/>
              <a:t>is the </a:t>
            </a:r>
            <a:r>
              <a:rPr lang="en-US" sz="1600" i="1" u="sng" dirty="0" smtClean="0"/>
              <a:t>acute </a:t>
            </a:r>
            <a:r>
              <a:rPr lang="en-US" sz="1600" i="1" u="sng" dirty="0"/>
              <a:t>angle </a:t>
            </a:r>
            <a:r>
              <a:rPr lang="en-US" sz="1600" dirty="0" smtClean="0"/>
              <a:t>between lines B and C.  </a:t>
            </a:r>
            <a:r>
              <a:rPr lang="en-US" sz="1600" dirty="0"/>
              <a:t>Y</a:t>
            </a:r>
            <a:r>
              <a:rPr lang="en-US" sz="1600" dirty="0" smtClean="0"/>
              <a:t>ou </a:t>
            </a:r>
            <a:r>
              <a:rPr lang="en-US" sz="1600" dirty="0"/>
              <a:t>are </a:t>
            </a:r>
            <a:r>
              <a:rPr lang="en-US" sz="1600" dirty="0" smtClean="0"/>
              <a:t>comparing how much a </a:t>
            </a:r>
            <a:r>
              <a:rPr lang="en-US" sz="1600" dirty="0"/>
              <a:t>line </a:t>
            </a:r>
            <a:r>
              <a:rPr lang="en-US" sz="1600" dirty="0" smtClean="0"/>
              <a:t>that was originally perpendicular had to rotate to get to the current position.  </a:t>
            </a:r>
            <a:r>
              <a:rPr lang="en-US" sz="1600" dirty="0" smtClean="0"/>
              <a:t>Measure this angle using your protractor.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5) </a:t>
            </a:r>
            <a:r>
              <a:rPr lang="en-US" sz="1600" dirty="0" smtClean="0"/>
              <a:t>If </a:t>
            </a:r>
            <a:r>
              <a:rPr lang="en-US" sz="1600" dirty="0"/>
              <a:t>the shift from </a:t>
            </a:r>
            <a:r>
              <a:rPr lang="en-US" sz="1600" dirty="0" smtClean="0"/>
              <a:t>the perpendicular (C) </a:t>
            </a:r>
            <a:r>
              <a:rPr lang="en-US" sz="1600" dirty="0" smtClean="0"/>
              <a:t>to </a:t>
            </a:r>
            <a:r>
              <a:rPr lang="en-US" sz="1600" dirty="0" smtClean="0"/>
              <a:t> line </a:t>
            </a:r>
            <a:r>
              <a:rPr lang="en-US" sz="1600" dirty="0" smtClean="0"/>
              <a:t>(B)</a:t>
            </a:r>
            <a:r>
              <a:rPr lang="en-US" sz="1600" dirty="0" smtClean="0"/>
              <a:t> is  </a:t>
            </a:r>
            <a:r>
              <a:rPr lang="en-US" sz="1600" dirty="0"/>
              <a:t>in the clockwise direction, the sign of your angular </a:t>
            </a:r>
            <a:r>
              <a:rPr lang="en-US" sz="1600" dirty="0" smtClean="0"/>
              <a:t>shear along line A </a:t>
            </a:r>
            <a:r>
              <a:rPr lang="en-US" sz="1600" dirty="0"/>
              <a:t>is </a:t>
            </a:r>
            <a:r>
              <a:rPr lang="en-US" sz="1600" dirty="0" smtClean="0"/>
              <a:t>positive.   </a:t>
            </a:r>
            <a:r>
              <a:rPr lang="en-US" sz="1600" dirty="0"/>
              <a:t>If the shift is counterclockwise, </a:t>
            </a:r>
            <a:r>
              <a:rPr lang="en-US" sz="1600" dirty="0" smtClean="0"/>
              <a:t>angular </a:t>
            </a:r>
            <a:r>
              <a:rPr lang="en-US" sz="1600" dirty="0"/>
              <a:t>shear is </a:t>
            </a:r>
            <a:r>
              <a:rPr lang="en-US" sz="1600" dirty="0" smtClean="0"/>
              <a:t>negative.   </a:t>
            </a:r>
            <a:r>
              <a:rPr lang="en-US" sz="1600" dirty="0"/>
              <a:t>Note: the sign will change depending on </a:t>
            </a:r>
            <a:r>
              <a:rPr lang="en-US" sz="1600" dirty="0" smtClean="0"/>
              <a:t>which </a:t>
            </a:r>
            <a:r>
              <a:rPr lang="en-US" sz="1600" dirty="0"/>
              <a:t>line you pick as a </a:t>
            </a:r>
            <a:r>
              <a:rPr lang="en-US" sz="1600" dirty="0" smtClean="0"/>
              <a:t>reference, so </a:t>
            </a:r>
            <a:r>
              <a:rPr lang="en-US" sz="1600" dirty="0"/>
              <a:t>it only matters that you have the right sign for the scenario that YOU have </a:t>
            </a:r>
            <a:r>
              <a:rPr lang="en-US" sz="1600" dirty="0" smtClean="0"/>
              <a:t>picked…but you must </a:t>
            </a:r>
            <a:r>
              <a:rPr lang="en-US" sz="1600" dirty="0" smtClean="0"/>
              <a:t>always specify </a:t>
            </a:r>
            <a:r>
              <a:rPr lang="en-US" sz="1600" dirty="0" smtClean="0"/>
              <a:t>or label which line is the reference line!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6)  Determine the shear strain</a:t>
            </a:r>
            <a:r>
              <a:rPr lang="en-US" sz="1600" dirty="0" smtClean="0"/>
              <a:t>:   </a:t>
            </a:r>
            <a:r>
              <a:rPr lang="el-GR" sz="1600" dirty="0" smtClean="0"/>
              <a:t>γ</a:t>
            </a:r>
            <a:r>
              <a:rPr lang="en-US" sz="1600" dirty="0" smtClean="0"/>
              <a:t> =</a:t>
            </a:r>
            <a:r>
              <a:rPr lang="en-US" sz="1600" dirty="0" smtClean="0"/>
              <a:t> tan</a:t>
            </a:r>
            <a:r>
              <a:rPr lang="el-GR" sz="1600" dirty="0" smtClean="0"/>
              <a:t>Ψ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164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Guilford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Angela</dc:creator>
  <cp:lastModifiedBy>Angela</cp:lastModifiedBy>
  <cp:revision>14</cp:revision>
  <dcterms:created xsi:type="dcterms:W3CDTF">2012-06-05T22:27:39Z</dcterms:created>
  <dcterms:modified xsi:type="dcterms:W3CDTF">2012-06-06T12:45:23Z</dcterms:modified>
</cp:coreProperties>
</file>