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56" r:id="rId2"/>
    <p:sldId id="260" r:id="rId3"/>
    <p:sldId id="295" r:id="rId4"/>
    <p:sldId id="263" r:id="rId5"/>
    <p:sldId id="291" r:id="rId6"/>
    <p:sldId id="292" r:id="rId7"/>
    <p:sldId id="293" r:id="rId8"/>
    <p:sldId id="302" r:id="rId9"/>
    <p:sldId id="294" r:id="rId10"/>
    <p:sldId id="296" r:id="rId11"/>
    <p:sldId id="301" r:id="rId12"/>
    <p:sldId id="299" r:id="rId13"/>
    <p:sldId id="300" r:id="rId14"/>
    <p:sldId id="297" r:id="rId15"/>
    <p:sldId id="29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622" autoAdjust="0"/>
  </p:normalViewPr>
  <p:slideViewPr>
    <p:cSldViewPr>
      <p:cViewPr>
        <p:scale>
          <a:sx n="66" d="100"/>
          <a:sy n="66"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683D6-B3BC-467C-9B68-FECFECC90C79}" type="doc">
      <dgm:prSet loTypeId="urn:microsoft.com/office/officeart/2005/8/layout/venn1" loCatId="relationship" qsTypeId="urn:microsoft.com/office/officeart/2005/8/quickstyle/simple1#1" qsCatId="simple" csTypeId="urn:microsoft.com/office/officeart/2005/8/colors/accent1_2#1" csCatId="accent1" phldr="1"/>
      <dgm:spPr/>
      <dgm:t>
        <a:bodyPr/>
        <a:lstStyle/>
        <a:p>
          <a:endParaRPr lang="en-US"/>
        </a:p>
      </dgm:t>
    </dgm:pt>
    <dgm:pt modelId="{3B8709CD-D330-4F4A-BFD2-5F666F02BF8B}">
      <dgm:prSet custT="1"/>
      <dgm:spPr/>
      <dgm:t>
        <a:bodyPr/>
        <a:lstStyle/>
        <a:p>
          <a:pPr rtl="0"/>
          <a:r>
            <a:rPr lang="en-US" sz="3200" dirty="0" smtClean="0"/>
            <a:t>78 Students</a:t>
          </a:r>
          <a:endParaRPr lang="en-US" sz="3200" dirty="0"/>
        </a:p>
      </dgm:t>
    </dgm:pt>
    <dgm:pt modelId="{9D1D0E43-B4A3-4BFA-BF2A-174BFF42476D}" type="parTrans" cxnId="{CCCBF76D-B753-43C4-B401-42FDC2BA8204}">
      <dgm:prSet/>
      <dgm:spPr/>
      <dgm:t>
        <a:bodyPr/>
        <a:lstStyle/>
        <a:p>
          <a:endParaRPr lang="en-US"/>
        </a:p>
      </dgm:t>
    </dgm:pt>
    <dgm:pt modelId="{D1422E8A-3472-4B88-A6D9-47735160D360}" type="sibTrans" cxnId="{CCCBF76D-B753-43C4-B401-42FDC2BA8204}">
      <dgm:prSet/>
      <dgm:spPr/>
      <dgm:t>
        <a:bodyPr/>
        <a:lstStyle/>
        <a:p>
          <a:endParaRPr lang="en-US"/>
        </a:p>
      </dgm:t>
    </dgm:pt>
    <dgm:pt modelId="{7F2E4A9C-CCE7-4CCE-B60A-FAB3633F0AC9}">
      <dgm:prSet custT="1"/>
      <dgm:spPr/>
      <dgm:t>
        <a:bodyPr/>
        <a:lstStyle/>
        <a:p>
          <a:pPr rtl="0"/>
          <a:r>
            <a:rPr lang="en-US" sz="3200" dirty="0" smtClean="0"/>
            <a:t>13 Peer Leaders</a:t>
          </a:r>
          <a:endParaRPr lang="en-US" sz="3200" dirty="0"/>
        </a:p>
      </dgm:t>
    </dgm:pt>
    <dgm:pt modelId="{ACF5F982-6491-48A4-AB45-7EC9E675F8BA}" type="parTrans" cxnId="{2FE19A30-9439-46F0-9D1A-0F4B7CCE390E}">
      <dgm:prSet/>
      <dgm:spPr/>
      <dgm:t>
        <a:bodyPr/>
        <a:lstStyle/>
        <a:p>
          <a:endParaRPr lang="en-US"/>
        </a:p>
      </dgm:t>
    </dgm:pt>
    <dgm:pt modelId="{BFBDEB8D-0186-4B0A-AF52-C8FDEBBFB22A}" type="sibTrans" cxnId="{2FE19A30-9439-46F0-9D1A-0F4B7CCE390E}">
      <dgm:prSet/>
      <dgm:spPr/>
      <dgm:t>
        <a:bodyPr/>
        <a:lstStyle/>
        <a:p>
          <a:endParaRPr lang="en-US"/>
        </a:p>
      </dgm:t>
    </dgm:pt>
    <dgm:pt modelId="{A60F2252-0B75-4E5D-8ED0-628A136D250E}">
      <dgm:prSet custT="1"/>
      <dgm:spPr/>
      <dgm:t>
        <a:bodyPr/>
        <a:lstStyle/>
        <a:p>
          <a:pPr rtl="0"/>
          <a:r>
            <a:rPr lang="en-US" sz="3200" dirty="0" smtClean="0"/>
            <a:t>4 Faculty Members</a:t>
          </a:r>
          <a:endParaRPr lang="en-US" sz="3200" dirty="0"/>
        </a:p>
      </dgm:t>
    </dgm:pt>
    <dgm:pt modelId="{036CE9CB-0B06-4B59-92B7-F4630C52EBD1}" type="parTrans" cxnId="{E4151DF4-7EF2-4F04-A705-542383CE4366}">
      <dgm:prSet/>
      <dgm:spPr/>
      <dgm:t>
        <a:bodyPr/>
        <a:lstStyle/>
        <a:p>
          <a:endParaRPr lang="en-US"/>
        </a:p>
      </dgm:t>
    </dgm:pt>
    <dgm:pt modelId="{2A6F31D0-1F79-435D-B34C-FA8FB93ECC72}" type="sibTrans" cxnId="{E4151DF4-7EF2-4F04-A705-542383CE4366}">
      <dgm:prSet/>
      <dgm:spPr/>
      <dgm:t>
        <a:bodyPr/>
        <a:lstStyle/>
        <a:p>
          <a:endParaRPr lang="en-US"/>
        </a:p>
      </dgm:t>
    </dgm:pt>
    <dgm:pt modelId="{031DB78F-79FF-4BCC-92F2-38C33E2965D9}">
      <dgm:prSet custT="1"/>
      <dgm:spPr/>
      <dgm:t>
        <a:bodyPr/>
        <a:lstStyle/>
        <a:p>
          <a:pPr rtl="0"/>
          <a:r>
            <a:rPr lang="en-US" sz="3200" dirty="0" smtClean="0"/>
            <a:t>2 Graduate Assistants</a:t>
          </a:r>
          <a:endParaRPr lang="en-US" sz="3200" dirty="0"/>
        </a:p>
      </dgm:t>
    </dgm:pt>
    <dgm:pt modelId="{6F3AE587-17E8-4119-AED8-CF71B7EACA0C}" type="parTrans" cxnId="{943B847E-F97A-472F-BBF7-FBE4ABE53F71}">
      <dgm:prSet/>
      <dgm:spPr/>
      <dgm:t>
        <a:bodyPr/>
        <a:lstStyle/>
        <a:p>
          <a:endParaRPr lang="en-US"/>
        </a:p>
      </dgm:t>
    </dgm:pt>
    <dgm:pt modelId="{86803E63-0671-4415-BDF3-5B93CFBFAFA9}" type="sibTrans" cxnId="{943B847E-F97A-472F-BBF7-FBE4ABE53F71}">
      <dgm:prSet/>
      <dgm:spPr/>
      <dgm:t>
        <a:bodyPr/>
        <a:lstStyle/>
        <a:p>
          <a:endParaRPr lang="en-US"/>
        </a:p>
      </dgm:t>
    </dgm:pt>
    <dgm:pt modelId="{3EAA0D1D-1270-49AA-A740-FBB33CD44477}">
      <dgm:prSet custT="1"/>
      <dgm:spPr/>
      <dgm:t>
        <a:bodyPr/>
        <a:lstStyle/>
        <a:p>
          <a:pPr rtl="0"/>
          <a:r>
            <a:rPr lang="en-US" sz="3200" dirty="0" smtClean="0"/>
            <a:t>2 Work/Study Students</a:t>
          </a:r>
          <a:endParaRPr lang="en-US" sz="3200" dirty="0"/>
        </a:p>
      </dgm:t>
    </dgm:pt>
    <dgm:pt modelId="{81A9ECC9-98F7-4816-958F-621B8199E04A}" type="parTrans" cxnId="{2D52C798-AEF7-42D5-9A07-E647EC71FFFC}">
      <dgm:prSet/>
      <dgm:spPr/>
      <dgm:t>
        <a:bodyPr/>
        <a:lstStyle/>
        <a:p>
          <a:endParaRPr lang="en-US"/>
        </a:p>
      </dgm:t>
    </dgm:pt>
    <dgm:pt modelId="{152B6F31-BB01-4D42-B88C-D90FD4D66F37}" type="sibTrans" cxnId="{2D52C798-AEF7-42D5-9A07-E647EC71FFFC}">
      <dgm:prSet/>
      <dgm:spPr/>
      <dgm:t>
        <a:bodyPr/>
        <a:lstStyle/>
        <a:p>
          <a:endParaRPr lang="en-US"/>
        </a:p>
      </dgm:t>
    </dgm:pt>
    <dgm:pt modelId="{1B1C168D-21AA-4F57-809E-A4A81571F982}">
      <dgm:prSet custT="1"/>
      <dgm:spPr/>
      <dgm:t>
        <a:bodyPr/>
        <a:lstStyle/>
        <a:p>
          <a:pPr rtl="0"/>
          <a:r>
            <a:rPr lang="en-US" sz="3200" dirty="0" smtClean="0"/>
            <a:t>1 Learning Specialist</a:t>
          </a:r>
          <a:endParaRPr lang="en-US" sz="3200" dirty="0"/>
        </a:p>
      </dgm:t>
    </dgm:pt>
    <dgm:pt modelId="{20BF192E-D235-4B44-81A7-63CCCBB0055B}" type="parTrans" cxnId="{4DFC9779-41E1-410A-ACBB-4FFB33DD20BB}">
      <dgm:prSet/>
      <dgm:spPr/>
      <dgm:t>
        <a:bodyPr/>
        <a:lstStyle/>
        <a:p>
          <a:endParaRPr lang="en-US"/>
        </a:p>
      </dgm:t>
    </dgm:pt>
    <dgm:pt modelId="{BBA71844-9078-4244-A78E-0A8231E13E01}" type="sibTrans" cxnId="{4DFC9779-41E1-410A-ACBB-4FFB33DD20BB}">
      <dgm:prSet/>
      <dgm:spPr/>
      <dgm:t>
        <a:bodyPr/>
        <a:lstStyle/>
        <a:p>
          <a:endParaRPr lang="en-US"/>
        </a:p>
      </dgm:t>
    </dgm:pt>
    <dgm:pt modelId="{3AE9B800-C7C6-4052-AA3F-6D7AE6F641D4}" type="pres">
      <dgm:prSet presAssocID="{119683D6-B3BC-467C-9B68-FECFECC90C79}" presName="compositeShape" presStyleCnt="0">
        <dgm:presLayoutVars>
          <dgm:chMax val="7"/>
          <dgm:dir/>
          <dgm:resizeHandles val="exact"/>
        </dgm:presLayoutVars>
      </dgm:prSet>
      <dgm:spPr/>
      <dgm:t>
        <a:bodyPr/>
        <a:lstStyle/>
        <a:p>
          <a:endParaRPr lang="en-US"/>
        </a:p>
      </dgm:t>
    </dgm:pt>
    <dgm:pt modelId="{BE9BE299-9737-4F69-B800-773374F257A4}" type="pres">
      <dgm:prSet presAssocID="{3B8709CD-D330-4F4A-BFD2-5F666F02BF8B}" presName="circ1" presStyleLbl="vennNode1" presStyleIdx="0" presStyleCnt="6"/>
      <dgm:spPr/>
    </dgm:pt>
    <dgm:pt modelId="{6320A998-864F-4B37-A1E0-56B7C389ABA6}" type="pres">
      <dgm:prSet presAssocID="{3B8709CD-D330-4F4A-BFD2-5F666F02BF8B}" presName="circ1Tx" presStyleLbl="revTx" presStyleIdx="0" presStyleCnt="0">
        <dgm:presLayoutVars>
          <dgm:chMax val="0"/>
          <dgm:chPref val="0"/>
          <dgm:bulletEnabled val="1"/>
        </dgm:presLayoutVars>
      </dgm:prSet>
      <dgm:spPr/>
      <dgm:t>
        <a:bodyPr/>
        <a:lstStyle/>
        <a:p>
          <a:endParaRPr lang="en-US"/>
        </a:p>
      </dgm:t>
    </dgm:pt>
    <dgm:pt modelId="{C4CD199B-4E99-4AC5-9350-6236F47C3105}" type="pres">
      <dgm:prSet presAssocID="{7F2E4A9C-CCE7-4CCE-B60A-FAB3633F0AC9}" presName="circ2" presStyleLbl="vennNode1" presStyleIdx="1" presStyleCnt="6"/>
      <dgm:spPr/>
    </dgm:pt>
    <dgm:pt modelId="{A984DA9B-2DE8-430D-BC75-ABD052D34515}" type="pres">
      <dgm:prSet presAssocID="{7F2E4A9C-CCE7-4CCE-B60A-FAB3633F0AC9}" presName="circ2Tx" presStyleLbl="revTx" presStyleIdx="0" presStyleCnt="0">
        <dgm:presLayoutVars>
          <dgm:chMax val="0"/>
          <dgm:chPref val="0"/>
          <dgm:bulletEnabled val="1"/>
        </dgm:presLayoutVars>
      </dgm:prSet>
      <dgm:spPr/>
      <dgm:t>
        <a:bodyPr/>
        <a:lstStyle/>
        <a:p>
          <a:endParaRPr lang="en-US"/>
        </a:p>
      </dgm:t>
    </dgm:pt>
    <dgm:pt modelId="{8D50B3B0-E38B-4E7A-B1C8-10F5217E13E9}" type="pres">
      <dgm:prSet presAssocID="{A60F2252-0B75-4E5D-8ED0-628A136D250E}" presName="circ3" presStyleLbl="vennNode1" presStyleIdx="2" presStyleCnt="6"/>
      <dgm:spPr/>
    </dgm:pt>
    <dgm:pt modelId="{FA5AD308-1DCB-4699-AB18-F517FF0E0DFD}" type="pres">
      <dgm:prSet presAssocID="{A60F2252-0B75-4E5D-8ED0-628A136D250E}" presName="circ3Tx" presStyleLbl="revTx" presStyleIdx="0" presStyleCnt="0" custScaleX="129426">
        <dgm:presLayoutVars>
          <dgm:chMax val="0"/>
          <dgm:chPref val="0"/>
          <dgm:bulletEnabled val="1"/>
        </dgm:presLayoutVars>
      </dgm:prSet>
      <dgm:spPr/>
      <dgm:t>
        <a:bodyPr/>
        <a:lstStyle/>
        <a:p>
          <a:endParaRPr lang="en-US"/>
        </a:p>
      </dgm:t>
    </dgm:pt>
    <dgm:pt modelId="{7B8D2800-F0B9-42CA-BA56-10181C98046F}" type="pres">
      <dgm:prSet presAssocID="{031DB78F-79FF-4BCC-92F2-38C33E2965D9}" presName="circ4" presStyleLbl="vennNode1" presStyleIdx="3" presStyleCnt="6"/>
      <dgm:spPr/>
    </dgm:pt>
    <dgm:pt modelId="{216A2705-9E78-4E70-AE5B-036FC4275ACF}" type="pres">
      <dgm:prSet presAssocID="{031DB78F-79FF-4BCC-92F2-38C33E2965D9}" presName="circ4Tx" presStyleLbl="revTx" presStyleIdx="0" presStyleCnt="0" custScaleX="115759">
        <dgm:presLayoutVars>
          <dgm:chMax val="0"/>
          <dgm:chPref val="0"/>
          <dgm:bulletEnabled val="1"/>
        </dgm:presLayoutVars>
      </dgm:prSet>
      <dgm:spPr/>
      <dgm:t>
        <a:bodyPr/>
        <a:lstStyle/>
        <a:p>
          <a:endParaRPr lang="en-US"/>
        </a:p>
      </dgm:t>
    </dgm:pt>
    <dgm:pt modelId="{03679083-78A2-4D32-9D0B-E3DBA0D8B744}" type="pres">
      <dgm:prSet presAssocID="{3EAA0D1D-1270-49AA-A740-FBB33CD44477}" presName="circ5" presStyleLbl="vennNode1" presStyleIdx="4" presStyleCnt="6"/>
      <dgm:spPr/>
    </dgm:pt>
    <dgm:pt modelId="{38D50CC7-A31F-480B-8070-8C5914031245}" type="pres">
      <dgm:prSet presAssocID="{3EAA0D1D-1270-49AA-A740-FBB33CD44477}" presName="circ5Tx" presStyleLbl="revTx" presStyleIdx="0" presStyleCnt="0" custScaleX="175852" custLinFactNeighborX="-23382" custLinFactNeighborY="-2320">
        <dgm:presLayoutVars>
          <dgm:chMax val="0"/>
          <dgm:chPref val="0"/>
          <dgm:bulletEnabled val="1"/>
        </dgm:presLayoutVars>
      </dgm:prSet>
      <dgm:spPr/>
      <dgm:t>
        <a:bodyPr/>
        <a:lstStyle/>
        <a:p>
          <a:endParaRPr lang="en-US"/>
        </a:p>
      </dgm:t>
    </dgm:pt>
    <dgm:pt modelId="{66475018-01A6-468D-A4F9-750FC0CAD08E}" type="pres">
      <dgm:prSet presAssocID="{1B1C168D-21AA-4F57-809E-A4A81571F982}" presName="circ6" presStyleLbl="vennNode1" presStyleIdx="5" presStyleCnt="6"/>
      <dgm:spPr/>
    </dgm:pt>
    <dgm:pt modelId="{2142E34F-73CF-4BF2-B39C-7A52F2BB0EC7}" type="pres">
      <dgm:prSet presAssocID="{1B1C168D-21AA-4F57-809E-A4A81571F982}" presName="circ6Tx" presStyleLbl="revTx" presStyleIdx="0" presStyleCnt="0" custScaleX="118299">
        <dgm:presLayoutVars>
          <dgm:chMax val="0"/>
          <dgm:chPref val="0"/>
          <dgm:bulletEnabled val="1"/>
        </dgm:presLayoutVars>
      </dgm:prSet>
      <dgm:spPr/>
      <dgm:t>
        <a:bodyPr/>
        <a:lstStyle/>
        <a:p>
          <a:endParaRPr lang="en-US"/>
        </a:p>
      </dgm:t>
    </dgm:pt>
  </dgm:ptLst>
  <dgm:cxnLst>
    <dgm:cxn modelId="{01772B9F-7F5D-4CE9-9152-78223E1BB608}" type="presOf" srcId="{3B8709CD-D330-4F4A-BFD2-5F666F02BF8B}" destId="{6320A998-864F-4B37-A1E0-56B7C389ABA6}" srcOrd="0" destOrd="0" presId="urn:microsoft.com/office/officeart/2005/8/layout/venn1"/>
    <dgm:cxn modelId="{C007A0A5-067E-43BD-A3CB-A58BF6B0BBB2}" type="presOf" srcId="{119683D6-B3BC-467C-9B68-FECFECC90C79}" destId="{3AE9B800-C7C6-4052-AA3F-6D7AE6F641D4}" srcOrd="0" destOrd="0" presId="urn:microsoft.com/office/officeart/2005/8/layout/venn1"/>
    <dgm:cxn modelId="{E4151DF4-7EF2-4F04-A705-542383CE4366}" srcId="{119683D6-B3BC-467C-9B68-FECFECC90C79}" destId="{A60F2252-0B75-4E5D-8ED0-628A136D250E}" srcOrd="2" destOrd="0" parTransId="{036CE9CB-0B06-4B59-92B7-F4630C52EBD1}" sibTransId="{2A6F31D0-1F79-435D-B34C-FA8FB93ECC72}"/>
    <dgm:cxn modelId="{12996099-13B1-4B79-8AD0-46283AD08578}" type="presOf" srcId="{031DB78F-79FF-4BCC-92F2-38C33E2965D9}" destId="{216A2705-9E78-4E70-AE5B-036FC4275ACF}" srcOrd="0" destOrd="0" presId="urn:microsoft.com/office/officeart/2005/8/layout/venn1"/>
    <dgm:cxn modelId="{5CC308CB-A33F-40CA-BA9E-BD6E386556F8}" type="presOf" srcId="{A60F2252-0B75-4E5D-8ED0-628A136D250E}" destId="{FA5AD308-1DCB-4699-AB18-F517FF0E0DFD}" srcOrd="0" destOrd="0" presId="urn:microsoft.com/office/officeart/2005/8/layout/venn1"/>
    <dgm:cxn modelId="{64AEF133-25D6-45E0-BF6B-300843E35BE5}" type="presOf" srcId="{7F2E4A9C-CCE7-4CCE-B60A-FAB3633F0AC9}" destId="{A984DA9B-2DE8-430D-BC75-ABD052D34515}" srcOrd="0" destOrd="0" presId="urn:microsoft.com/office/officeart/2005/8/layout/venn1"/>
    <dgm:cxn modelId="{4DFC9779-41E1-410A-ACBB-4FFB33DD20BB}" srcId="{119683D6-B3BC-467C-9B68-FECFECC90C79}" destId="{1B1C168D-21AA-4F57-809E-A4A81571F982}" srcOrd="5" destOrd="0" parTransId="{20BF192E-D235-4B44-81A7-63CCCBB0055B}" sibTransId="{BBA71844-9078-4244-A78E-0A8231E13E01}"/>
    <dgm:cxn modelId="{E83A7C8B-7537-46E6-A844-F01182D8F11F}" type="presOf" srcId="{3EAA0D1D-1270-49AA-A740-FBB33CD44477}" destId="{38D50CC7-A31F-480B-8070-8C5914031245}" srcOrd="0" destOrd="0" presId="urn:microsoft.com/office/officeart/2005/8/layout/venn1"/>
    <dgm:cxn modelId="{CCCBF76D-B753-43C4-B401-42FDC2BA8204}" srcId="{119683D6-B3BC-467C-9B68-FECFECC90C79}" destId="{3B8709CD-D330-4F4A-BFD2-5F666F02BF8B}" srcOrd="0" destOrd="0" parTransId="{9D1D0E43-B4A3-4BFA-BF2A-174BFF42476D}" sibTransId="{D1422E8A-3472-4B88-A6D9-47735160D360}"/>
    <dgm:cxn modelId="{2D52C798-AEF7-42D5-9A07-E647EC71FFFC}" srcId="{119683D6-B3BC-467C-9B68-FECFECC90C79}" destId="{3EAA0D1D-1270-49AA-A740-FBB33CD44477}" srcOrd="4" destOrd="0" parTransId="{81A9ECC9-98F7-4816-958F-621B8199E04A}" sibTransId="{152B6F31-BB01-4D42-B88C-D90FD4D66F37}"/>
    <dgm:cxn modelId="{2FE19A30-9439-46F0-9D1A-0F4B7CCE390E}" srcId="{119683D6-B3BC-467C-9B68-FECFECC90C79}" destId="{7F2E4A9C-CCE7-4CCE-B60A-FAB3633F0AC9}" srcOrd="1" destOrd="0" parTransId="{ACF5F982-6491-48A4-AB45-7EC9E675F8BA}" sibTransId="{BFBDEB8D-0186-4B0A-AF52-C8FDEBBFB22A}"/>
    <dgm:cxn modelId="{686B3562-7CAB-41B4-A9E7-0B4B834FA59D}" type="presOf" srcId="{1B1C168D-21AA-4F57-809E-A4A81571F982}" destId="{2142E34F-73CF-4BF2-B39C-7A52F2BB0EC7}" srcOrd="0" destOrd="0" presId="urn:microsoft.com/office/officeart/2005/8/layout/venn1"/>
    <dgm:cxn modelId="{943B847E-F97A-472F-BBF7-FBE4ABE53F71}" srcId="{119683D6-B3BC-467C-9B68-FECFECC90C79}" destId="{031DB78F-79FF-4BCC-92F2-38C33E2965D9}" srcOrd="3" destOrd="0" parTransId="{6F3AE587-17E8-4119-AED8-CF71B7EACA0C}" sibTransId="{86803E63-0671-4415-BDF3-5B93CFBFAFA9}"/>
    <dgm:cxn modelId="{E3985961-7295-4FD7-AC60-F4E471D996E9}" type="presParOf" srcId="{3AE9B800-C7C6-4052-AA3F-6D7AE6F641D4}" destId="{BE9BE299-9737-4F69-B800-773374F257A4}" srcOrd="0" destOrd="0" presId="urn:microsoft.com/office/officeart/2005/8/layout/venn1"/>
    <dgm:cxn modelId="{86249536-4DCE-423B-8D33-DB4EE6B8F381}" type="presParOf" srcId="{3AE9B800-C7C6-4052-AA3F-6D7AE6F641D4}" destId="{6320A998-864F-4B37-A1E0-56B7C389ABA6}" srcOrd="1" destOrd="0" presId="urn:microsoft.com/office/officeart/2005/8/layout/venn1"/>
    <dgm:cxn modelId="{12A86CE4-9DAE-4B70-A54B-44AC78B25951}" type="presParOf" srcId="{3AE9B800-C7C6-4052-AA3F-6D7AE6F641D4}" destId="{C4CD199B-4E99-4AC5-9350-6236F47C3105}" srcOrd="2" destOrd="0" presId="urn:microsoft.com/office/officeart/2005/8/layout/venn1"/>
    <dgm:cxn modelId="{EB761E6D-B384-4CC4-B1C6-2462F29567B9}" type="presParOf" srcId="{3AE9B800-C7C6-4052-AA3F-6D7AE6F641D4}" destId="{A984DA9B-2DE8-430D-BC75-ABD052D34515}" srcOrd="3" destOrd="0" presId="urn:microsoft.com/office/officeart/2005/8/layout/venn1"/>
    <dgm:cxn modelId="{FF35B42D-32E5-4A21-868B-123B64234A58}" type="presParOf" srcId="{3AE9B800-C7C6-4052-AA3F-6D7AE6F641D4}" destId="{8D50B3B0-E38B-4E7A-B1C8-10F5217E13E9}" srcOrd="4" destOrd="0" presId="urn:microsoft.com/office/officeart/2005/8/layout/venn1"/>
    <dgm:cxn modelId="{92B4D5CB-6C83-4C24-9331-9C9AE5E4C4AE}" type="presParOf" srcId="{3AE9B800-C7C6-4052-AA3F-6D7AE6F641D4}" destId="{FA5AD308-1DCB-4699-AB18-F517FF0E0DFD}" srcOrd="5" destOrd="0" presId="urn:microsoft.com/office/officeart/2005/8/layout/venn1"/>
    <dgm:cxn modelId="{9459D2F5-6989-4CFB-A1C4-44A58D377044}" type="presParOf" srcId="{3AE9B800-C7C6-4052-AA3F-6D7AE6F641D4}" destId="{7B8D2800-F0B9-42CA-BA56-10181C98046F}" srcOrd="6" destOrd="0" presId="urn:microsoft.com/office/officeart/2005/8/layout/venn1"/>
    <dgm:cxn modelId="{448D5996-BA2D-47F7-B5B7-9E7388BCC743}" type="presParOf" srcId="{3AE9B800-C7C6-4052-AA3F-6D7AE6F641D4}" destId="{216A2705-9E78-4E70-AE5B-036FC4275ACF}" srcOrd="7" destOrd="0" presId="urn:microsoft.com/office/officeart/2005/8/layout/venn1"/>
    <dgm:cxn modelId="{C9B9BC39-A204-4A56-B9EC-C567115B211E}" type="presParOf" srcId="{3AE9B800-C7C6-4052-AA3F-6D7AE6F641D4}" destId="{03679083-78A2-4D32-9D0B-E3DBA0D8B744}" srcOrd="8" destOrd="0" presId="urn:microsoft.com/office/officeart/2005/8/layout/venn1"/>
    <dgm:cxn modelId="{6DF55447-7696-4DD5-98B0-69F0E69BF3D8}" type="presParOf" srcId="{3AE9B800-C7C6-4052-AA3F-6D7AE6F641D4}" destId="{38D50CC7-A31F-480B-8070-8C5914031245}" srcOrd="9" destOrd="0" presId="urn:microsoft.com/office/officeart/2005/8/layout/venn1"/>
    <dgm:cxn modelId="{D162DD14-D801-4A64-BAA5-BEE434EABEE0}" type="presParOf" srcId="{3AE9B800-C7C6-4052-AA3F-6D7AE6F641D4}" destId="{66475018-01A6-468D-A4F9-750FC0CAD08E}" srcOrd="10" destOrd="0" presId="urn:microsoft.com/office/officeart/2005/8/layout/venn1"/>
    <dgm:cxn modelId="{51CA0342-F205-4BAF-91BB-3003913F92EC}" type="presParOf" srcId="{3AE9B800-C7C6-4052-AA3F-6D7AE6F641D4}" destId="{2142E34F-73CF-4BF2-B39C-7A52F2BB0EC7}" srcOrd="11"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72FE445-109C-41DF-9E98-0B8E750A08B9}" type="datetimeFigureOut">
              <a:rPr lang="en-US"/>
              <a:pPr/>
              <a:t>2/4/2010</a:t>
            </a:fld>
            <a:endParaRPr 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7DFBCB-9AC5-44D0-8CBF-CB30FD61625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B675091-79A9-4EBE-BCC2-389F2ADC245E}" type="datetimeFigureOut">
              <a:rPr lang="en-US"/>
              <a:pPr/>
              <a:t>2/4/2010</a:t>
            </a:fld>
            <a:endParaRPr lang="en-U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BF5F63-1810-4DA4-80CB-B60259CCFF5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112" charset="0"/>
        <a:ea typeface="+mn-ea"/>
        <a:cs typeface="+mn-cs"/>
      </a:defRPr>
    </a:lvl1pPr>
    <a:lvl2pPr marL="457200" algn="l" rtl="0" fontAlgn="base">
      <a:spcBef>
        <a:spcPct val="30000"/>
      </a:spcBef>
      <a:spcAft>
        <a:spcPct val="0"/>
      </a:spcAft>
      <a:defRPr sz="1200" kern="1200">
        <a:solidFill>
          <a:schemeClr val="tx1"/>
        </a:solidFill>
        <a:latin typeface="Calibri" pitchFamily="-112" charset="0"/>
        <a:ea typeface="+mn-ea"/>
        <a:cs typeface="+mn-cs"/>
      </a:defRPr>
    </a:lvl2pPr>
    <a:lvl3pPr marL="914400" algn="l" rtl="0" fontAlgn="base">
      <a:spcBef>
        <a:spcPct val="30000"/>
      </a:spcBef>
      <a:spcAft>
        <a:spcPct val="0"/>
      </a:spcAft>
      <a:defRPr sz="1200" kern="1200">
        <a:solidFill>
          <a:schemeClr val="tx1"/>
        </a:solidFill>
        <a:latin typeface="Calibri" pitchFamily="-112" charset="0"/>
        <a:ea typeface="+mn-ea"/>
        <a:cs typeface="+mn-cs"/>
      </a:defRPr>
    </a:lvl3pPr>
    <a:lvl4pPr marL="1371600" algn="l" rtl="0" fontAlgn="base">
      <a:spcBef>
        <a:spcPct val="30000"/>
      </a:spcBef>
      <a:spcAft>
        <a:spcPct val="0"/>
      </a:spcAft>
      <a:defRPr sz="1200" kern="1200">
        <a:solidFill>
          <a:schemeClr val="tx1"/>
        </a:solidFill>
        <a:latin typeface="Calibri" pitchFamily="-112" charset="0"/>
        <a:ea typeface="+mn-ea"/>
        <a:cs typeface="+mn-cs"/>
      </a:defRPr>
    </a:lvl4pPr>
    <a:lvl5pPr marL="1828800" algn="l" rtl="0" fontAlgn="base">
      <a:spcBef>
        <a:spcPct val="30000"/>
      </a:spcBef>
      <a:spcAft>
        <a:spcPct val="0"/>
      </a:spcAft>
      <a:defRPr sz="1200" kern="1200">
        <a:solidFill>
          <a:schemeClr val="tx1"/>
        </a:solidFill>
        <a:latin typeface="Calibri" pitchFamily="-11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List of Activities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Attending training at an environmental education center prior to the day</a:t>
            </a:r>
          </a:p>
          <a:p>
            <a:r>
              <a:rPr lang="en-US"/>
              <a:t>Students went into a 3</a:t>
            </a:r>
            <a:r>
              <a:rPr lang="en-US" baseline="30000"/>
              <a:t>rd</a:t>
            </a:r>
            <a:r>
              <a:rPr lang="en-US"/>
              <a:t> and 5</a:t>
            </a:r>
            <a:r>
              <a:rPr lang="en-US" baseline="30000"/>
              <a:t>th</a:t>
            </a:r>
            <a:r>
              <a:rPr lang="en-US"/>
              <a:t> grade classroom and taught students how to use the equipment</a:t>
            </a:r>
          </a:p>
          <a:p>
            <a:r>
              <a:rPr lang="en-US"/>
              <a:t>During snapshot day, teachers were in charge of a particular activity and younger students collected the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pPr>
              <a:spcBef>
                <a:spcPct val="50000"/>
              </a:spcBef>
              <a:buFontTx/>
              <a:buChar char="•"/>
            </a:pPr>
            <a:r>
              <a:rPr lang="en-US"/>
              <a:t>Students can use collected data in science-based, multidiscipline lesson (available online) </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sz="1000">
                <a:solidFill>
                  <a:schemeClr val="bg1"/>
                </a:solidFill>
                <a:latin typeface="Arial" charset="0"/>
              </a:rPr>
              <a:t>How do you provide a grade for ‘service’?</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sz="800">
                <a:latin typeface="Arial" charset="0"/>
              </a:rPr>
              <a:t>A Brief History of Our Program</a:t>
            </a:r>
            <a:r>
              <a:rPr lang="en-US"/>
              <a:t/>
            </a:r>
            <a:br>
              <a:rPr lang="en-US"/>
            </a:br>
            <a:r>
              <a:rPr lang="en-US" sz="900"/>
              <a:t>Team-Taught Integrated Lectures</a:t>
            </a:r>
            <a:br>
              <a:rPr lang="en-US" sz="900"/>
            </a:br>
            <a:r>
              <a:rPr lang="en-US" sz="900"/>
              <a:t>Laboratory</a:t>
            </a:r>
            <a:br>
              <a:rPr lang="en-US" sz="900"/>
            </a:br>
            <a:r>
              <a:rPr lang="en-US" sz="900"/>
              <a:t>Peer-Led Workshops</a:t>
            </a:r>
            <a:br>
              <a:rPr lang="en-US" sz="900"/>
            </a:br>
            <a:r>
              <a:rPr lang="en-US" sz="900"/>
              <a:t>Service Learning</a:t>
            </a:r>
            <a:br>
              <a:rPr lang="en-US" sz="900"/>
            </a:br>
            <a:r>
              <a:rPr lang="en-US" sz="900"/>
              <a:t>Challenges and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Importance of Learning science content in context</a:t>
            </a:r>
          </a:p>
          <a:p>
            <a:r>
              <a:rPr lang="en-US"/>
              <a:t>Basic content is the same, but its being taught in context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Friday Knights – Elise activity about oil spills and pollution in the ocean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Visited previously on a field trip</a:t>
            </a:r>
          </a:p>
          <a:p>
            <a:r>
              <a:rPr lang="en-US"/>
              <a:t>Discuss glacial history of the area &amp; ecological links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Attending training at an environmental education center prior to the day</a:t>
            </a:r>
          </a:p>
          <a:p>
            <a:r>
              <a:rPr lang="en-US"/>
              <a:t>Students went into a 3</a:t>
            </a:r>
            <a:r>
              <a:rPr lang="en-US" baseline="30000"/>
              <a:t>rd</a:t>
            </a:r>
            <a:r>
              <a:rPr lang="en-US"/>
              <a:t> and 5</a:t>
            </a:r>
            <a:r>
              <a:rPr lang="en-US" baseline="30000"/>
              <a:t>th</a:t>
            </a:r>
            <a:r>
              <a:rPr lang="en-US"/>
              <a:t> grade classroom and taught students how to use the equipment</a:t>
            </a:r>
          </a:p>
          <a:p>
            <a:r>
              <a:rPr lang="en-US"/>
              <a:t>During snapshot day, teachers were in charge of a particulary and younger students collected the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9C6ECF-4A47-4824-8784-43BFDD169541}" type="datetimeFigureOut">
              <a:rPr lang="en-US"/>
              <a:pPr>
                <a:defRPr/>
              </a:pPr>
              <a:t>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92CE0-FCCB-4424-9AC3-7F985DB064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BEF442-5261-489F-9AFB-3E0D3A6222C5}" type="datetimeFigureOut">
              <a:rPr lang="en-US"/>
              <a:pPr>
                <a:defRPr/>
              </a:pPr>
              <a:t>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143642-AAD0-4471-AF95-464A540A1B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4238F0-C97C-42FC-A62E-D83D74E0DB48}" type="datetimeFigureOut">
              <a:rPr lang="en-US"/>
              <a:pPr>
                <a:defRPr/>
              </a:pPr>
              <a:t>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7CFE2C-5748-4797-9E08-DD31EEEFE5D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smtClean="0"/>
            </a:lvl1pPr>
          </a:lstStyle>
          <a:p>
            <a:pPr>
              <a:defRPr/>
            </a:pPr>
            <a:fld id="{E3BAFFF6-B73F-435F-A6C8-77D2EA07B102}" type="datetimeFigureOut">
              <a:rPr lang="en-US"/>
              <a:pPr>
                <a:defRPr/>
              </a:pPr>
              <a:t>2/4/2010</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smtClean="0"/>
            </a:lvl1pPr>
          </a:lstStyle>
          <a:p>
            <a:pPr>
              <a:defRPr/>
            </a:pPr>
            <a:fld id="{53C00D68-B2DE-41AB-93DF-7B6E707CE6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724BFA-CCB8-4543-9412-BD03ACCF29B2}" type="datetimeFigureOut">
              <a:rPr lang="en-US"/>
              <a:pPr>
                <a:defRPr/>
              </a:pPr>
              <a:t>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50883C-E058-4321-8249-753AED6B0F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F6F5E5-5986-49E4-A2FC-45191F2F1122}" type="datetimeFigureOut">
              <a:rPr lang="en-US"/>
              <a:pPr>
                <a:defRPr/>
              </a:pPr>
              <a:t>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2A0C0-B7E2-4583-A80C-EE4086124A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6F1AFB-AC52-47AC-8AB6-FAA39875C49A}" type="datetimeFigureOut">
              <a:rPr lang="en-US"/>
              <a:pPr>
                <a:defRPr/>
              </a:pPr>
              <a:t>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98AFC1-C8AE-4101-84AB-F51F050F53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FF7457-03C5-49B9-9C7D-219D1BDBE90B}" type="datetimeFigureOut">
              <a:rPr lang="en-US"/>
              <a:pPr>
                <a:defRPr/>
              </a:pPr>
              <a:t>2/4/2010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530A27-83C6-405E-94C3-A774B2486F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438387-9044-488C-9D48-1719C4E124CD}" type="datetimeFigureOut">
              <a:rPr lang="en-US"/>
              <a:pPr>
                <a:defRPr/>
              </a:pPr>
              <a:t>2/4/2010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8A4D4B-F098-4612-8687-C6A96857FC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47A4AB-E4EF-4BE2-988D-078585F4CB18}" type="datetimeFigureOut">
              <a:rPr lang="en-US"/>
              <a:pPr>
                <a:defRPr/>
              </a:pPr>
              <a:t>2/4/2010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71B9F2-2E1C-4187-8391-D49B5AF432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BA1817-AABA-4931-A880-13B797682552}" type="datetimeFigureOut">
              <a:rPr lang="en-US"/>
              <a:pPr>
                <a:defRPr/>
              </a:pPr>
              <a:t>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B62FE2-55D7-4357-ADCF-D377EB12BC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2E2A9F-B735-4921-8A6C-80F249384122}" type="datetimeFigureOut">
              <a:rPr lang="en-US"/>
              <a:pPr>
                <a:defRPr/>
              </a:pPr>
              <a:t>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235E84-3A9A-426E-A2FC-97CC5D47AC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EC6E2A-3148-48CB-8AED-A31993FCB172}" type="datetimeFigureOut">
              <a:rPr lang="en-US"/>
              <a:pPr>
                <a:defRPr/>
              </a:pPr>
              <a:t>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7E779F7-FE4E-450E-A7DC-F58DF3B998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0" y="228600"/>
            <a:ext cx="9144000" cy="2209800"/>
          </a:xfrm>
        </p:spPr>
        <p:txBody>
          <a:bodyPr/>
          <a:lstStyle/>
          <a:p>
            <a:pPr eaLnBrk="1" hangingPunct="1"/>
            <a:r>
              <a:rPr lang="en-US" sz="3400" smtClean="0">
                <a:solidFill>
                  <a:schemeClr val="bg1"/>
                </a:solidFill>
                <a:latin typeface="Arial" charset="0"/>
              </a:rPr>
              <a:t>Teaching science in the community: </a:t>
            </a:r>
            <a:br>
              <a:rPr lang="en-US" sz="3400" smtClean="0">
                <a:solidFill>
                  <a:schemeClr val="bg1"/>
                </a:solidFill>
                <a:latin typeface="Arial" charset="0"/>
              </a:rPr>
            </a:br>
            <a:r>
              <a:rPr lang="en-US" sz="3400" smtClean="0">
                <a:solidFill>
                  <a:schemeClr val="bg1"/>
                </a:solidFill>
                <a:latin typeface="Arial" charset="0"/>
              </a:rPr>
              <a:t>service learning opportunities for </a:t>
            </a:r>
            <a:br>
              <a:rPr lang="en-US" sz="3400" smtClean="0">
                <a:solidFill>
                  <a:schemeClr val="bg1"/>
                </a:solidFill>
                <a:latin typeface="Arial" charset="0"/>
              </a:rPr>
            </a:br>
            <a:r>
              <a:rPr lang="en-US" sz="3400" smtClean="0">
                <a:solidFill>
                  <a:schemeClr val="bg1"/>
                </a:solidFill>
                <a:latin typeface="Arial" charset="0"/>
              </a:rPr>
              <a:t>elementary education majors </a:t>
            </a:r>
          </a:p>
        </p:txBody>
      </p:sp>
      <p:sp>
        <p:nvSpPr>
          <p:cNvPr id="3" name="Subtitle 2"/>
          <p:cNvSpPr>
            <a:spLocks noGrp="1"/>
          </p:cNvSpPr>
          <p:nvPr>
            <p:ph type="subTitle" idx="1"/>
          </p:nvPr>
        </p:nvSpPr>
        <p:spPr>
          <a:xfrm>
            <a:off x="0" y="2590800"/>
            <a:ext cx="9144000" cy="2209800"/>
          </a:xfrm>
        </p:spPr>
        <p:txBody>
          <a:bodyPr>
            <a:normAutofit fontScale="77500" lnSpcReduction="20000"/>
          </a:bodyPr>
          <a:lstStyle/>
          <a:p>
            <a:pPr eaLnBrk="1" hangingPunct="1">
              <a:lnSpc>
                <a:spcPct val="90000"/>
              </a:lnSpc>
            </a:pPr>
            <a:r>
              <a:rPr lang="en-US" sz="2400" smtClean="0">
                <a:solidFill>
                  <a:schemeClr val="bg1"/>
                </a:solidFill>
                <a:latin typeface="Arial" charset="0"/>
              </a:rPr>
              <a:t>Stephanie Maes</a:t>
            </a:r>
          </a:p>
          <a:p>
            <a:pPr eaLnBrk="1" hangingPunct="1">
              <a:lnSpc>
                <a:spcPct val="90000"/>
              </a:lnSpc>
            </a:pPr>
            <a:r>
              <a:rPr lang="en-US" sz="2400" smtClean="0">
                <a:solidFill>
                  <a:schemeClr val="bg1"/>
                </a:solidFill>
                <a:latin typeface="Arial" charset="0"/>
              </a:rPr>
              <a:t>maess@strose.edu</a:t>
            </a:r>
          </a:p>
          <a:p>
            <a:pPr eaLnBrk="1" hangingPunct="1">
              <a:lnSpc>
                <a:spcPct val="90000"/>
              </a:lnSpc>
            </a:pPr>
            <a:endParaRPr lang="en-US" sz="2400" smtClean="0">
              <a:solidFill>
                <a:schemeClr val="bg1"/>
              </a:solidFill>
              <a:latin typeface="Arial" charset="0"/>
            </a:endParaRPr>
          </a:p>
          <a:p>
            <a:pPr eaLnBrk="1" hangingPunct="1">
              <a:lnSpc>
                <a:spcPct val="90000"/>
              </a:lnSpc>
            </a:pPr>
            <a:r>
              <a:rPr lang="en-US" sz="2400" smtClean="0">
                <a:solidFill>
                  <a:schemeClr val="bg1"/>
                </a:solidFill>
                <a:latin typeface="Arial" charset="0"/>
              </a:rPr>
              <a:t>Mary Cosgrove</a:t>
            </a:r>
          </a:p>
          <a:p>
            <a:pPr eaLnBrk="1" hangingPunct="1">
              <a:lnSpc>
                <a:spcPct val="90000"/>
              </a:lnSpc>
            </a:pPr>
            <a:r>
              <a:rPr lang="en-US" sz="2400" smtClean="0">
                <a:solidFill>
                  <a:schemeClr val="bg1"/>
                </a:solidFill>
                <a:latin typeface="Arial" charset="0"/>
              </a:rPr>
              <a:t>cosgrovm@strose.edu</a:t>
            </a:r>
          </a:p>
          <a:p>
            <a:pPr eaLnBrk="1" hangingPunct="1">
              <a:lnSpc>
                <a:spcPct val="90000"/>
              </a:lnSpc>
            </a:pPr>
            <a:endParaRPr lang="en-US" sz="2400" smtClean="0">
              <a:solidFill>
                <a:schemeClr val="bg1"/>
              </a:solidFill>
              <a:latin typeface="Arial" charset="0"/>
            </a:endParaRPr>
          </a:p>
          <a:p>
            <a:pPr eaLnBrk="1" hangingPunct="1">
              <a:lnSpc>
                <a:spcPct val="90000"/>
              </a:lnSpc>
            </a:pPr>
            <a:r>
              <a:rPr lang="en-US" sz="2400" smtClean="0">
                <a:solidFill>
                  <a:schemeClr val="bg1"/>
                </a:solidFill>
                <a:latin typeface="Arial" charset="0"/>
              </a:rPr>
              <a:t>The College of Saint Rose</a:t>
            </a:r>
          </a:p>
          <a:p>
            <a:pPr eaLnBrk="1" hangingPunct="1">
              <a:lnSpc>
                <a:spcPct val="90000"/>
              </a:lnSpc>
            </a:pPr>
            <a:r>
              <a:rPr lang="en-US" sz="2400" smtClean="0">
                <a:solidFill>
                  <a:schemeClr val="bg1"/>
                </a:solidFill>
                <a:latin typeface="Arial" charset="0"/>
              </a:rPr>
              <a:t>Albany, NY</a:t>
            </a:r>
          </a:p>
        </p:txBody>
      </p:sp>
      <p:pic>
        <p:nvPicPr>
          <p:cNvPr id="13318" name="Picture 6" descr="steph&amp;ice"/>
          <p:cNvPicPr>
            <a:picLocks noChangeAspect="1" noChangeArrowheads="1"/>
          </p:cNvPicPr>
          <p:nvPr/>
        </p:nvPicPr>
        <p:blipFill>
          <a:blip r:embed="rId3" cstate="screen"/>
          <a:srcRect/>
          <a:stretch>
            <a:fillRect/>
          </a:stretch>
        </p:blipFill>
        <p:spPr bwMode="auto">
          <a:xfrm>
            <a:off x="381000" y="3733800"/>
            <a:ext cx="2184400" cy="2768600"/>
          </a:xfrm>
          <a:prstGeom prst="rect">
            <a:avLst/>
          </a:prstGeom>
          <a:noFill/>
        </p:spPr>
      </p:pic>
      <p:pic>
        <p:nvPicPr>
          <p:cNvPr id="13319" name="Picture 7" descr="Mary"/>
          <p:cNvPicPr>
            <a:picLocks noChangeAspect="1" noChangeArrowheads="1"/>
          </p:cNvPicPr>
          <p:nvPr/>
        </p:nvPicPr>
        <p:blipFill>
          <a:blip r:embed="rId4"/>
          <a:srcRect/>
          <a:stretch>
            <a:fillRect/>
          </a:stretch>
        </p:blipFill>
        <p:spPr bwMode="auto">
          <a:xfrm>
            <a:off x="6707188" y="3733800"/>
            <a:ext cx="2132012" cy="2743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p:cNvSpPr>
          <p:nvPr>
            <p:ph type="title"/>
          </p:nvPr>
        </p:nvSpPr>
        <p:spPr>
          <a:xfrm>
            <a:off x="0" y="152400"/>
            <a:ext cx="9144000" cy="792163"/>
          </a:xfrm>
          <a:noFill/>
          <a:ln/>
        </p:spPr>
        <p:txBody>
          <a:bodyPr/>
          <a:lstStyle/>
          <a:p>
            <a:r>
              <a:rPr lang="en-US" sz="2800" smtClean="0">
                <a:solidFill>
                  <a:schemeClr val="bg1"/>
                </a:solidFill>
                <a:latin typeface="Arial" charset="0"/>
              </a:rPr>
              <a:t>A Day in the Life of the Hudson River (Snapshot Day)</a:t>
            </a:r>
          </a:p>
        </p:txBody>
      </p:sp>
      <p:sp>
        <p:nvSpPr>
          <p:cNvPr id="88069" name="Text Box 5"/>
          <p:cNvSpPr txBox="1">
            <a:spLocks noChangeArrowheads="1"/>
          </p:cNvSpPr>
          <p:nvPr/>
        </p:nvSpPr>
        <p:spPr bwMode="auto">
          <a:xfrm>
            <a:off x="228600" y="1114425"/>
            <a:ext cx="4419600" cy="1552575"/>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Saint Rose students attend a pre-event workshop at Norrie Point Environmental Center to learn standardized protocols</a:t>
            </a:r>
          </a:p>
        </p:txBody>
      </p:sp>
      <p:pic>
        <p:nvPicPr>
          <p:cNvPr id="88071" name="Picture 7" descr="core"/>
          <p:cNvPicPr>
            <a:picLocks noChangeAspect="1" noChangeArrowheads="1"/>
          </p:cNvPicPr>
          <p:nvPr/>
        </p:nvPicPr>
        <p:blipFill>
          <a:blip r:embed="rId3" cstate="screen"/>
          <a:srcRect/>
          <a:stretch>
            <a:fillRect/>
          </a:stretch>
        </p:blipFill>
        <p:spPr bwMode="auto">
          <a:xfrm>
            <a:off x="5105400" y="3124200"/>
            <a:ext cx="4114800" cy="3810000"/>
          </a:xfrm>
          <a:prstGeom prst="rect">
            <a:avLst/>
          </a:prstGeom>
          <a:noFill/>
        </p:spPr>
      </p:pic>
      <p:pic>
        <p:nvPicPr>
          <p:cNvPr id="88072" name="Picture 8" descr="seine"/>
          <p:cNvPicPr>
            <a:picLocks noChangeAspect="1" noChangeArrowheads="1"/>
          </p:cNvPicPr>
          <p:nvPr/>
        </p:nvPicPr>
        <p:blipFill>
          <a:blip r:embed="rId4" cstate="screen"/>
          <a:srcRect/>
          <a:stretch>
            <a:fillRect/>
          </a:stretch>
        </p:blipFill>
        <p:spPr bwMode="auto">
          <a:xfrm>
            <a:off x="4572000" y="990600"/>
            <a:ext cx="4572000" cy="2908300"/>
          </a:xfrm>
          <a:prstGeom prst="rect">
            <a:avLst/>
          </a:prstGeom>
          <a:noFill/>
        </p:spPr>
      </p:pic>
      <p:pic>
        <p:nvPicPr>
          <p:cNvPr id="88073" name="Picture 9" descr="Norrie point"/>
          <p:cNvPicPr>
            <a:picLocks noChangeAspect="1" noChangeArrowheads="1"/>
          </p:cNvPicPr>
          <p:nvPr/>
        </p:nvPicPr>
        <p:blipFill>
          <a:blip r:embed="rId5" cstate="screen"/>
          <a:srcRect/>
          <a:stretch>
            <a:fillRect/>
          </a:stretch>
        </p:blipFill>
        <p:spPr bwMode="auto">
          <a:xfrm>
            <a:off x="0" y="3124200"/>
            <a:ext cx="4876800" cy="31051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a:xfrm>
            <a:off x="76200" y="152400"/>
            <a:ext cx="9067800" cy="792163"/>
          </a:xfrm>
        </p:spPr>
        <p:txBody>
          <a:bodyPr/>
          <a:lstStyle/>
          <a:p>
            <a:r>
              <a:rPr lang="en-US" sz="2800" smtClean="0">
                <a:solidFill>
                  <a:schemeClr val="bg1"/>
                </a:solidFill>
                <a:latin typeface="Arial" charset="0"/>
              </a:rPr>
              <a:t>A Day in the Life of the Hudson River (Snapshot Day)</a:t>
            </a:r>
          </a:p>
        </p:txBody>
      </p:sp>
      <p:sp>
        <p:nvSpPr>
          <p:cNvPr id="95235" name="Text Box 3"/>
          <p:cNvSpPr txBox="1">
            <a:spLocks noChangeArrowheads="1"/>
          </p:cNvSpPr>
          <p:nvPr/>
        </p:nvSpPr>
        <p:spPr bwMode="auto">
          <a:xfrm>
            <a:off x="5105400" y="1295400"/>
            <a:ext cx="3733800" cy="1552575"/>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Saint Rose students work with  3</a:t>
            </a:r>
            <a:r>
              <a:rPr lang="en-US" sz="2400" baseline="30000">
                <a:solidFill>
                  <a:schemeClr val="bg1"/>
                </a:solidFill>
              </a:rPr>
              <a:t>rd</a:t>
            </a:r>
            <a:r>
              <a:rPr lang="en-US" sz="2400">
                <a:solidFill>
                  <a:schemeClr val="bg1"/>
                </a:solidFill>
              </a:rPr>
              <a:t> and 5</a:t>
            </a:r>
            <a:r>
              <a:rPr lang="en-US" sz="2400" baseline="30000">
                <a:solidFill>
                  <a:schemeClr val="bg1"/>
                </a:solidFill>
              </a:rPr>
              <a:t>th</a:t>
            </a:r>
            <a:r>
              <a:rPr lang="en-US" sz="2400">
                <a:solidFill>
                  <a:schemeClr val="bg1"/>
                </a:solidFill>
              </a:rPr>
              <a:t> grade students from Delaware Community School</a:t>
            </a:r>
          </a:p>
        </p:txBody>
      </p:sp>
      <p:pic>
        <p:nvPicPr>
          <p:cNvPr id="95239" name="Picture 7" descr="5th grade"/>
          <p:cNvPicPr>
            <a:picLocks noChangeAspect="1" noChangeArrowheads="1"/>
          </p:cNvPicPr>
          <p:nvPr/>
        </p:nvPicPr>
        <p:blipFill>
          <a:blip r:embed="rId3" cstate="screen"/>
          <a:srcRect/>
          <a:stretch>
            <a:fillRect/>
          </a:stretch>
        </p:blipFill>
        <p:spPr bwMode="auto">
          <a:xfrm>
            <a:off x="2895600" y="3629025"/>
            <a:ext cx="6248400" cy="3228975"/>
          </a:xfrm>
          <a:prstGeom prst="rect">
            <a:avLst/>
          </a:prstGeom>
          <a:noFill/>
        </p:spPr>
      </p:pic>
      <p:pic>
        <p:nvPicPr>
          <p:cNvPr id="95240" name="Picture 8" descr="3rd grade"/>
          <p:cNvPicPr>
            <a:picLocks noChangeAspect="1" noChangeArrowheads="1"/>
          </p:cNvPicPr>
          <p:nvPr/>
        </p:nvPicPr>
        <p:blipFill>
          <a:blip r:embed="rId4" cstate="screen"/>
          <a:srcRect/>
          <a:stretch>
            <a:fillRect/>
          </a:stretch>
        </p:blipFill>
        <p:spPr bwMode="auto">
          <a:xfrm>
            <a:off x="0" y="958850"/>
            <a:ext cx="5029200" cy="3079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457200" y="762000"/>
            <a:ext cx="83820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Saint Rose students working with 3</a:t>
            </a:r>
            <a:r>
              <a:rPr lang="en-US" sz="2400" baseline="30000">
                <a:solidFill>
                  <a:schemeClr val="bg1"/>
                </a:solidFill>
              </a:rPr>
              <a:t>rd</a:t>
            </a:r>
            <a:r>
              <a:rPr lang="en-US" sz="2400">
                <a:solidFill>
                  <a:schemeClr val="bg1"/>
                </a:solidFill>
              </a:rPr>
              <a:t> and 5</a:t>
            </a:r>
            <a:r>
              <a:rPr lang="en-US" sz="2400" baseline="30000">
                <a:solidFill>
                  <a:schemeClr val="bg1"/>
                </a:solidFill>
              </a:rPr>
              <a:t>th</a:t>
            </a:r>
            <a:r>
              <a:rPr lang="en-US" sz="2400">
                <a:solidFill>
                  <a:schemeClr val="bg1"/>
                </a:solidFill>
              </a:rPr>
              <a:t> grade students</a:t>
            </a:r>
          </a:p>
        </p:txBody>
      </p:sp>
      <p:pic>
        <p:nvPicPr>
          <p:cNvPr id="91145" name="Picture 9" descr="chlorophyll"/>
          <p:cNvPicPr>
            <a:picLocks noChangeAspect="1" noChangeArrowheads="1"/>
          </p:cNvPicPr>
          <p:nvPr/>
        </p:nvPicPr>
        <p:blipFill>
          <a:blip r:embed="rId3" cstate="screen"/>
          <a:srcRect/>
          <a:stretch>
            <a:fillRect/>
          </a:stretch>
        </p:blipFill>
        <p:spPr bwMode="auto">
          <a:xfrm>
            <a:off x="0" y="1219200"/>
            <a:ext cx="4114800" cy="3086100"/>
          </a:xfrm>
          <a:prstGeom prst="rect">
            <a:avLst/>
          </a:prstGeom>
          <a:noFill/>
        </p:spPr>
      </p:pic>
      <p:pic>
        <p:nvPicPr>
          <p:cNvPr id="91146" name="Picture 10" descr="turbidity"/>
          <p:cNvPicPr>
            <a:picLocks noChangeAspect="1" noChangeArrowheads="1"/>
          </p:cNvPicPr>
          <p:nvPr/>
        </p:nvPicPr>
        <p:blipFill>
          <a:blip r:embed="rId4" cstate="screen"/>
          <a:srcRect/>
          <a:stretch>
            <a:fillRect/>
          </a:stretch>
        </p:blipFill>
        <p:spPr bwMode="auto">
          <a:xfrm>
            <a:off x="3962400" y="3048000"/>
            <a:ext cx="2857500" cy="3810000"/>
          </a:xfrm>
          <a:prstGeom prst="rect">
            <a:avLst/>
          </a:prstGeom>
          <a:noFill/>
        </p:spPr>
      </p:pic>
      <p:pic>
        <p:nvPicPr>
          <p:cNvPr id="91147" name="Picture 11" descr="core sample"/>
          <p:cNvPicPr>
            <a:picLocks noChangeAspect="1" noChangeArrowheads="1"/>
          </p:cNvPicPr>
          <p:nvPr/>
        </p:nvPicPr>
        <p:blipFill>
          <a:blip r:embed="rId5" cstate="screen"/>
          <a:srcRect/>
          <a:stretch>
            <a:fillRect/>
          </a:stretch>
        </p:blipFill>
        <p:spPr bwMode="auto">
          <a:xfrm>
            <a:off x="0" y="4108450"/>
            <a:ext cx="3657600" cy="2749550"/>
          </a:xfrm>
          <a:prstGeom prst="rect">
            <a:avLst/>
          </a:prstGeom>
          <a:noFill/>
        </p:spPr>
      </p:pic>
      <p:pic>
        <p:nvPicPr>
          <p:cNvPr id="91148" name="Picture 12" descr="seine for fish"/>
          <p:cNvPicPr>
            <a:picLocks noChangeAspect="1" noChangeArrowheads="1"/>
          </p:cNvPicPr>
          <p:nvPr/>
        </p:nvPicPr>
        <p:blipFill>
          <a:blip r:embed="rId6" cstate="screen">
            <a:lum bright="12000" contrast="6000"/>
          </a:blip>
          <a:srcRect/>
          <a:stretch>
            <a:fillRect/>
          </a:stretch>
        </p:blipFill>
        <p:spPr bwMode="auto">
          <a:xfrm>
            <a:off x="5334000" y="1219200"/>
            <a:ext cx="3657600" cy="2743200"/>
          </a:xfrm>
          <a:prstGeom prst="rect">
            <a:avLst/>
          </a:prstGeom>
          <a:noFill/>
        </p:spPr>
      </p:pic>
      <p:sp>
        <p:nvSpPr>
          <p:cNvPr id="91150" name="Rectangle 14"/>
          <p:cNvSpPr>
            <a:spLocks noGrp="1"/>
          </p:cNvSpPr>
          <p:nvPr>
            <p:ph type="title"/>
          </p:nvPr>
        </p:nvSpPr>
        <p:spPr>
          <a:xfrm>
            <a:off x="76200" y="152400"/>
            <a:ext cx="9067800" cy="533400"/>
          </a:xfrm>
          <a:noFill/>
          <a:ln/>
        </p:spPr>
        <p:txBody>
          <a:bodyPr/>
          <a:lstStyle/>
          <a:p>
            <a:r>
              <a:rPr lang="en-US" sz="2800" smtClean="0">
                <a:solidFill>
                  <a:schemeClr val="bg1"/>
                </a:solidFill>
                <a:latin typeface="Arial" charset="0"/>
              </a:rPr>
              <a:t>A Day in the Life of the Hudson River (Snapshot Day)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0" y="304800"/>
            <a:ext cx="9144000" cy="792163"/>
          </a:xfrm>
          <a:noFill/>
          <a:ln/>
        </p:spPr>
        <p:txBody>
          <a:bodyPr/>
          <a:lstStyle/>
          <a:p>
            <a:r>
              <a:rPr lang="en-US" sz="2800" smtClean="0">
                <a:solidFill>
                  <a:schemeClr val="bg1"/>
                </a:solidFill>
                <a:latin typeface="Arial" charset="0"/>
              </a:rPr>
              <a:t>A Day in the Life of the Hudson River (Snapshot Day)</a:t>
            </a:r>
          </a:p>
        </p:txBody>
      </p:sp>
      <p:sp>
        <p:nvSpPr>
          <p:cNvPr id="92163" name="Text Box 3"/>
          <p:cNvSpPr txBox="1">
            <a:spLocks noChangeArrowheads="1"/>
          </p:cNvSpPr>
          <p:nvPr/>
        </p:nvSpPr>
        <p:spPr bwMode="auto">
          <a:xfrm>
            <a:off x="381000" y="1295400"/>
            <a:ext cx="8382000" cy="4656138"/>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Student Reflections:</a:t>
            </a:r>
          </a:p>
          <a:p>
            <a:pPr>
              <a:spcBef>
                <a:spcPct val="50000"/>
              </a:spcBef>
            </a:pPr>
            <a:r>
              <a:rPr lang="en-US" sz="2400">
                <a:solidFill>
                  <a:schemeClr val="bg1"/>
                </a:solidFill>
              </a:rPr>
              <a:t> “ The children asked many questions that I did not expect….Teachers must be prepared for anything”</a:t>
            </a:r>
          </a:p>
          <a:p>
            <a:pPr>
              <a:spcBef>
                <a:spcPct val="50000"/>
              </a:spcBef>
            </a:pPr>
            <a:r>
              <a:rPr lang="en-US" sz="2400">
                <a:solidFill>
                  <a:schemeClr val="bg1"/>
                </a:solidFill>
              </a:rPr>
              <a:t>“It was a great experience for my peers and I because we got to teach science.  It was my first time teaching science first hand and I definitely learned a lot”</a:t>
            </a:r>
          </a:p>
          <a:p>
            <a:pPr>
              <a:spcBef>
                <a:spcPct val="50000"/>
              </a:spcBef>
            </a:pPr>
            <a:r>
              <a:rPr lang="en-US" sz="2400">
                <a:solidFill>
                  <a:schemeClr val="bg1"/>
                </a:solidFill>
              </a:rPr>
              <a:t> “After the activity, I was very excited not only about becoming a teacher, but also about teaching science lessons to my future students.  This activity helped me realize that science can be fascinating for students, and that it is my responsibility to foster that fascination”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Grp="1"/>
          </p:cNvSpPr>
          <p:nvPr>
            <p:ph type="title"/>
          </p:nvPr>
        </p:nvSpPr>
        <p:spPr>
          <a:xfrm>
            <a:off x="304800" y="274638"/>
            <a:ext cx="8686800" cy="563562"/>
          </a:xfrm>
        </p:spPr>
        <p:txBody>
          <a:bodyPr/>
          <a:lstStyle/>
          <a:p>
            <a:r>
              <a:rPr lang="en-US" sz="2800" smtClean="0">
                <a:solidFill>
                  <a:schemeClr val="bg1"/>
                </a:solidFill>
                <a:latin typeface="Arial" charset="0"/>
              </a:rPr>
              <a:t>Assessment of Service Learning</a:t>
            </a:r>
          </a:p>
        </p:txBody>
      </p:sp>
      <p:sp>
        <p:nvSpPr>
          <p:cNvPr id="89365" name="Rectangle 277"/>
          <p:cNvSpPr>
            <a:spLocks noChangeArrowheads="1"/>
          </p:cNvSpPr>
          <p:nvPr/>
        </p:nvSpPr>
        <p:spPr bwMode="auto">
          <a:xfrm>
            <a:off x="304800" y="1981200"/>
            <a:ext cx="8610600" cy="4648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89402" name="Group 314"/>
          <p:cNvGraphicFramePr>
            <a:graphicFrameLocks noGrp="1"/>
          </p:cNvGraphicFramePr>
          <p:nvPr>
            <p:ph idx="1"/>
          </p:nvPr>
        </p:nvGraphicFramePr>
        <p:xfrm>
          <a:off x="457200" y="2209800"/>
          <a:ext cx="8229600" cy="4159250"/>
        </p:xfrm>
        <a:graphic>
          <a:graphicData uri="http://schemas.openxmlformats.org/drawingml/2006/table">
            <a:tbl>
              <a:tblPr/>
              <a:tblGrid>
                <a:gridCol w="1752600"/>
                <a:gridCol w="4648200"/>
                <a:gridCol w="1066800"/>
                <a:gridCol w="762000"/>
              </a:tblGrid>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Category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Questions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Weight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1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Requirements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 Describe the site of your community service.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 Indicate how many students were impacted.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 Provide a complete description of the project plan.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 Describe the role you had in the project.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11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Content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Indicate the connection it has with the content or skills learned in Science100 or Science 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11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Reflection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 Describe the impact that the activity had on your own learning and the children</a:t>
                      </a:r>
                      <a:r>
                        <a:rPr kumimoji="0" lang="en-US" sz="1600" b="0" i="0" u="none" strike="noStrike" cap="none" normalizeH="0" baseline="0" smtClean="0">
                          <a:ln>
                            <a:noFill/>
                          </a:ln>
                          <a:solidFill>
                            <a:schemeClr val="tx1"/>
                          </a:solidFill>
                          <a:effectLst/>
                          <a:latin typeface="Arial"/>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 learning.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 Indicate if you think the activity was a success, give evidence to support your position.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 Give several reasonable suggestions for ways to improve this activity.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11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Writing Style and Mechanics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The writing style and the writing mechanics should be correct and appropriate.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11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403" name="Text Box 315"/>
          <p:cNvSpPr txBox="1">
            <a:spLocks noChangeArrowheads="1"/>
          </p:cNvSpPr>
          <p:nvPr/>
        </p:nvSpPr>
        <p:spPr bwMode="auto">
          <a:xfrm>
            <a:off x="304800" y="1295400"/>
            <a:ext cx="66294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Based on a written reflection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p:cNvSpPr>
          <p:nvPr>
            <p:ph type="body" idx="1"/>
          </p:nvPr>
        </p:nvSpPr>
        <p:spPr>
          <a:xfrm>
            <a:off x="457200" y="990600"/>
            <a:ext cx="8229600" cy="1600200"/>
          </a:xfrm>
        </p:spPr>
        <p:txBody>
          <a:bodyPr/>
          <a:lstStyle/>
          <a:p>
            <a:pPr>
              <a:buFont typeface="Arial" charset="0"/>
              <a:buNone/>
            </a:pPr>
            <a:r>
              <a:rPr lang="en-US" sz="2400" smtClean="0">
                <a:solidFill>
                  <a:schemeClr val="bg1"/>
                </a:solidFill>
                <a:latin typeface="Arial" charset="0"/>
              </a:rPr>
              <a:t>Standardized activity – Project Learning Tree</a:t>
            </a:r>
          </a:p>
          <a:p>
            <a:pPr lvl="1"/>
            <a:r>
              <a:rPr lang="en-US" sz="2400" smtClean="0">
                <a:solidFill>
                  <a:schemeClr val="bg1"/>
                </a:solidFill>
                <a:latin typeface="Arial" charset="0"/>
              </a:rPr>
              <a:t>More control over the outcome but…</a:t>
            </a:r>
          </a:p>
          <a:p>
            <a:pPr lvl="1"/>
            <a:r>
              <a:rPr lang="en-US" sz="2400" smtClean="0">
                <a:solidFill>
                  <a:schemeClr val="bg1"/>
                </a:solidFill>
                <a:latin typeface="Arial" charset="0"/>
              </a:rPr>
              <a:t>Less contact with our other community partners</a:t>
            </a:r>
          </a:p>
        </p:txBody>
      </p:sp>
      <p:sp>
        <p:nvSpPr>
          <p:cNvPr id="90116" name="Rectangle 4"/>
          <p:cNvSpPr>
            <a:spLocks noGrp="1"/>
          </p:cNvSpPr>
          <p:nvPr>
            <p:ph type="title"/>
          </p:nvPr>
        </p:nvSpPr>
        <p:spPr>
          <a:xfrm>
            <a:off x="457200" y="152400"/>
            <a:ext cx="8229600" cy="715963"/>
          </a:xfrm>
          <a:noFill/>
          <a:ln/>
        </p:spPr>
        <p:txBody>
          <a:bodyPr/>
          <a:lstStyle/>
          <a:p>
            <a:r>
              <a:rPr lang="en-US" sz="2800" smtClean="0">
                <a:solidFill>
                  <a:schemeClr val="bg1"/>
                </a:solidFill>
                <a:latin typeface="Arial" charset="0"/>
              </a:rPr>
              <a:t>Where do we go from here?</a:t>
            </a:r>
          </a:p>
        </p:txBody>
      </p:sp>
      <p:pic>
        <p:nvPicPr>
          <p:cNvPr id="90118" name="Picture 6"/>
          <p:cNvPicPr>
            <a:picLocks noChangeAspect="1" noChangeArrowheads="1"/>
          </p:cNvPicPr>
          <p:nvPr/>
        </p:nvPicPr>
        <p:blipFill>
          <a:blip r:embed="rId3"/>
          <a:srcRect/>
          <a:stretch>
            <a:fillRect/>
          </a:stretch>
        </p:blipFill>
        <p:spPr bwMode="auto">
          <a:xfrm>
            <a:off x="1600200" y="2355850"/>
            <a:ext cx="6096000" cy="4273550"/>
          </a:xfrm>
          <a:prstGeom prst="rect">
            <a:avLst/>
          </a:prstGeom>
          <a:noFill/>
          <a:ln w="9525">
            <a:noFill/>
            <a:miter lim="800000"/>
            <a:headEnd/>
            <a:tailEnd/>
          </a:ln>
          <a:effectLst/>
        </p:spPr>
      </p:pic>
      <p:sp>
        <p:nvSpPr>
          <p:cNvPr id="90119" name="Rectangle 7"/>
          <p:cNvSpPr>
            <a:spLocks noChangeArrowheads="1"/>
          </p:cNvSpPr>
          <p:nvPr/>
        </p:nvSpPr>
        <p:spPr bwMode="auto">
          <a:xfrm>
            <a:off x="3854450" y="6338888"/>
            <a:ext cx="2012950" cy="366712"/>
          </a:xfrm>
          <a:prstGeom prst="rect">
            <a:avLst/>
          </a:prstGeom>
          <a:noFill/>
          <a:ln w="9525">
            <a:noFill/>
            <a:miter lim="800000"/>
            <a:headEnd/>
            <a:tailEnd/>
          </a:ln>
          <a:effectLst/>
        </p:spPr>
        <p:txBody>
          <a:bodyPr wrap="none">
            <a:spAutoFit/>
          </a:bodyPr>
          <a:lstStyle/>
          <a:p>
            <a:r>
              <a:rPr lang="en-US">
                <a:solidFill>
                  <a:schemeClr val="bg1"/>
                </a:solidFill>
              </a:rPr>
              <a:t>http://www.plt.org/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7" name="Picture 4" descr="PBL Lab 004.jpg"/>
          <p:cNvPicPr>
            <a:picLocks noChangeAspect="1"/>
          </p:cNvPicPr>
          <p:nvPr/>
        </p:nvPicPr>
        <p:blipFill>
          <a:blip r:embed="rId3" cstate="screen">
            <a:lum bright="16000" contrast="-70000"/>
          </a:blip>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0" y="395288"/>
            <a:ext cx="9144000" cy="519112"/>
          </a:xfrm>
          <a:prstGeom prst="rect">
            <a:avLst/>
          </a:prstGeom>
          <a:noFill/>
          <a:ln w="9525">
            <a:noFill/>
            <a:miter lim="800000"/>
            <a:headEnd/>
            <a:tailEnd/>
          </a:ln>
          <a:effectLst/>
        </p:spPr>
        <p:txBody>
          <a:bodyPr>
            <a:spAutoFit/>
          </a:bodyPr>
          <a:lstStyle/>
          <a:p>
            <a:pPr algn="ctr">
              <a:spcBef>
                <a:spcPct val="50000"/>
              </a:spcBef>
            </a:pPr>
            <a:r>
              <a:rPr lang="en-US" sz="2800"/>
              <a:t>Science 100 and 200: Fundamentals of Science</a:t>
            </a:r>
          </a:p>
        </p:txBody>
      </p:sp>
      <p:sp>
        <p:nvSpPr>
          <p:cNvPr id="14343" name="Text Box 7"/>
          <p:cNvSpPr txBox="1">
            <a:spLocks noChangeArrowheads="1"/>
          </p:cNvSpPr>
          <p:nvPr/>
        </p:nvSpPr>
        <p:spPr bwMode="auto">
          <a:xfrm>
            <a:off x="228600" y="1066800"/>
            <a:ext cx="8686800" cy="5862638"/>
          </a:xfrm>
          <a:prstGeom prst="rect">
            <a:avLst/>
          </a:prstGeom>
          <a:noFill/>
          <a:ln w="9525">
            <a:noFill/>
            <a:miter lim="800000"/>
            <a:headEnd/>
            <a:tailEnd/>
          </a:ln>
          <a:effectLst/>
        </p:spPr>
        <p:txBody>
          <a:bodyPr>
            <a:spAutoFit/>
          </a:bodyPr>
          <a:lstStyle/>
          <a:p>
            <a:pPr>
              <a:spcBef>
                <a:spcPct val="50000"/>
              </a:spcBef>
            </a:pPr>
            <a:r>
              <a:rPr lang="en-US" sz="2800"/>
              <a:t>A Brief Description of Our Program:</a:t>
            </a:r>
          </a:p>
          <a:p>
            <a:pPr>
              <a:spcBef>
                <a:spcPct val="50000"/>
              </a:spcBef>
              <a:buFontTx/>
              <a:buChar char="•"/>
            </a:pPr>
            <a:r>
              <a:rPr lang="en-US" sz="2800"/>
              <a:t> Required course for elementary and special education majors who are non-science concentrators</a:t>
            </a:r>
          </a:p>
          <a:p>
            <a:pPr>
              <a:spcBef>
                <a:spcPct val="50000"/>
              </a:spcBef>
              <a:buFontTx/>
              <a:buChar char="•"/>
            </a:pPr>
            <a:r>
              <a:rPr lang="en-US" sz="2800"/>
              <a:t> Team taught integrated lectures</a:t>
            </a:r>
          </a:p>
          <a:p>
            <a:pPr lvl="1">
              <a:spcBef>
                <a:spcPct val="50000"/>
              </a:spcBef>
              <a:buFontTx/>
              <a:buChar char="•"/>
            </a:pPr>
            <a:r>
              <a:rPr lang="en-US" sz="2800"/>
              <a:t> Science 100 – Physics &amp; Chemistry</a:t>
            </a:r>
          </a:p>
          <a:p>
            <a:pPr lvl="1">
              <a:spcBef>
                <a:spcPct val="50000"/>
              </a:spcBef>
              <a:buFontTx/>
              <a:buChar char="•"/>
            </a:pPr>
            <a:r>
              <a:rPr lang="en-US" sz="2800"/>
              <a:t> Science 200 – Earth Science &amp; Biology</a:t>
            </a:r>
          </a:p>
          <a:p>
            <a:pPr>
              <a:spcBef>
                <a:spcPct val="50000"/>
              </a:spcBef>
              <a:buFontTx/>
              <a:buChar char="•"/>
            </a:pPr>
            <a:r>
              <a:rPr lang="en-US" sz="2800"/>
              <a:t> Laboratory </a:t>
            </a:r>
          </a:p>
          <a:p>
            <a:pPr>
              <a:spcBef>
                <a:spcPct val="50000"/>
              </a:spcBef>
              <a:buFontTx/>
              <a:buChar char="•"/>
            </a:pPr>
            <a:r>
              <a:rPr lang="en-US" sz="2800"/>
              <a:t> Peer-led workshops</a:t>
            </a:r>
          </a:p>
          <a:p>
            <a:pPr>
              <a:spcBef>
                <a:spcPct val="50000"/>
              </a:spcBef>
              <a:buFontTx/>
              <a:buChar char="•"/>
            </a:pPr>
            <a:r>
              <a:rPr lang="en-US" sz="2800"/>
              <a:t> Service learning component </a:t>
            </a:r>
            <a:br>
              <a:rPr lang="en-US" sz="2800"/>
            </a:br>
            <a:endParaRPr 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457200" y="274638"/>
            <a:ext cx="8229600" cy="944562"/>
          </a:xfrm>
        </p:spPr>
        <p:txBody>
          <a:bodyPr/>
          <a:lstStyle/>
          <a:p>
            <a:pPr eaLnBrk="1" hangingPunct="1"/>
            <a:r>
              <a:rPr lang="en-US" sz="2800" smtClean="0">
                <a:solidFill>
                  <a:schemeClr val="bg1"/>
                </a:solidFill>
                <a:latin typeface="Arial" charset="0"/>
              </a:rPr>
              <a:t>100 Strong (and Growing!) – Fall 2009</a:t>
            </a:r>
          </a:p>
        </p:txBody>
      </p:sp>
      <p:graphicFrame>
        <p:nvGraphicFramePr>
          <p:cNvPr id="7" name="Content Placeholder 6"/>
          <p:cNvGraphicFramePr>
            <a:graphicFrameLocks noGrp="1"/>
          </p:cNvGraphicFramePr>
          <p:nvPr>
            <p:ph idx="4294967295"/>
          </p:nvPr>
        </p:nvGraphicFramePr>
        <p:xfrm>
          <a:off x="307975" y="1414462"/>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9" name="Text Box 5"/>
          <p:cNvSpPr txBox="1">
            <a:spLocks noChangeArrowheads="1"/>
          </p:cNvSpPr>
          <p:nvPr/>
        </p:nvSpPr>
        <p:spPr bwMode="auto">
          <a:xfrm>
            <a:off x="3657600" y="1387475"/>
            <a:ext cx="16002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78 Students</a:t>
            </a:r>
          </a:p>
        </p:txBody>
      </p:sp>
      <p:sp>
        <p:nvSpPr>
          <p:cNvPr id="82950" name="Text Box 6"/>
          <p:cNvSpPr txBox="1">
            <a:spLocks noChangeArrowheads="1"/>
          </p:cNvSpPr>
          <p:nvPr/>
        </p:nvSpPr>
        <p:spPr bwMode="auto">
          <a:xfrm>
            <a:off x="5562600" y="2225675"/>
            <a:ext cx="16002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13 Peer Leaders</a:t>
            </a:r>
          </a:p>
        </p:txBody>
      </p:sp>
      <p:sp>
        <p:nvSpPr>
          <p:cNvPr id="82951" name="Text Box 7"/>
          <p:cNvSpPr txBox="1">
            <a:spLocks noChangeArrowheads="1"/>
          </p:cNvSpPr>
          <p:nvPr/>
        </p:nvSpPr>
        <p:spPr bwMode="auto">
          <a:xfrm>
            <a:off x="5715000" y="3810000"/>
            <a:ext cx="16002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4 Faculty Members</a:t>
            </a:r>
          </a:p>
        </p:txBody>
      </p:sp>
      <p:sp>
        <p:nvSpPr>
          <p:cNvPr id="82952" name="Text Box 8"/>
          <p:cNvSpPr txBox="1">
            <a:spLocks noChangeArrowheads="1"/>
          </p:cNvSpPr>
          <p:nvPr/>
        </p:nvSpPr>
        <p:spPr bwMode="auto">
          <a:xfrm>
            <a:off x="3429000" y="4800600"/>
            <a:ext cx="22098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2 Graduate Assistants</a:t>
            </a:r>
          </a:p>
        </p:txBody>
      </p:sp>
      <p:sp>
        <p:nvSpPr>
          <p:cNvPr id="82953" name="Text Box 9"/>
          <p:cNvSpPr txBox="1">
            <a:spLocks noChangeArrowheads="1"/>
          </p:cNvSpPr>
          <p:nvPr/>
        </p:nvSpPr>
        <p:spPr bwMode="auto">
          <a:xfrm>
            <a:off x="1143000" y="3810000"/>
            <a:ext cx="22860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2 Work/Study Students</a:t>
            </a:r>
          </a:p>
        </p:txBody>
      </p:sp>
      <p:sp>
        <p:nvSpPr>
          <p:cNvPr id="82954" name="Text Box 10"/>
          <p:cNvSpPr txBox="1">
            <a:spLocks noChangeArrowheads="1"/>
          </p:cNvSpPr>
          <p:nvPr/>
        </p:nvSpPr>
        <p:spPr bwMode="auto">
          <a:xfrm>
            <a:off x="1524000" y="2225675"/>
            <a:ext cx="19050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1 Learning Specialist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C:\Documents and Settings\parkera\Local Settings\Temporary Internet Files\Content.IE5\DWK0X2MP\MPj04286130000[1].jpg"/>
          <p:cNvPicPr>
            <a:picLocks noChangeAspect="1" noChangeArrowheads="1"/>
          </p:cNvPicPr>
          <p:nvPr/>
        </p:nvPicPr>
        <p:blipFill>
          <a:blip r:embed="rId3">
            <a:lum bright="70000" contrast="-70000"/>
          </a:blip>
          <a:srcRect/>
          <a:stretch>
            <a:fillRect/>
          </a:stretch>
        </p:blipFill>
        <p:spPr bwMode="auto">
          <a:xfrm>
            <a:off x="0" y="36513"/>
            <a:ext cx="9144000" cy="6784975"/>
          </a:xfrm>
          <a:prstGeom prst="rect">
            <a:avLst/>
          </a:prstGeom>
          <a:noFill/>
          <a:ln w="9525">
            <a:noFill/>
            <a:miter lim="800000"/>
            <a:headEnd/>
            <a:tailEnd/>
          </a:ln>
        </p:spPr>
      </p:pic>
      <p:pic>
        <p:nvPicPr>
          <p:cNvPr id="19458" name="Picture 8" descr="C:\Documents and Settings\parkera\Local Settings\Temporary Internet Files\Content.IE5\DWK0X2MP\MPj04286130000[1].jpg"/>
          <p:cNvPicPr>
            <a:picLocks noChangeAspect="1" noChangeArrowheads="1"/>
          </p:cNvPicPr>
          <p:nvPr/>
        </p:nvPicPr>
        <p:blipFill>
          <a:blip r:embed="rId3">
            <a:lum bright="70000" contrast="-70000"/>
          </a:blip>
          <a:srcRect/>
          <a:stretch>
            <a:fillRect/>
          </a:stretch>
        </p:blipFill>
        <p:spPr bwMode="auto">
          <a:xfrm>
            <a:off x="0" y="36513"/>
            <a:ext cx="9144000" cy="6784975"/>
          </a:xfrm>
          <a:prstGeom prst="rect">
            <a:avLst/>
          </a:prstGeom>
          <a:noFill/>
          <a:ln w="9525">
            <a:noFill/>
            <a:miter lim="800000"/>
            <a:headEnd/>
            <a:tailEnd/>
          </a:ln>
        </p:spPr>
      </p:pic>
      <p:sp>
        <p:nvSpPr>
          <p:cNvPr id="19460" name="Content Placeholder 2"/>
          <p:cNvSpPr>
            <a:spLocks noGrp="1"/>
          </p:cNvSpPr>
          <p:nvPr>
            <p:ph idx="1"/>
          </p:nvPr>
        </p:nvSpPr>
        <p:spPr>
          <a:xfrm>
            <a:off x="533400" y="381000"/>
            <a:ext cx="8229600" cy="609600"/>
          </a:xfrm>
        </p:spPr>
        <p:txBody>
          <a:bodyPr/>
          <a:lstStyle/>
          <a:p>
            <a:pPr eaLnBrk="1" hangingPunct="1">
              <a:buFont typeface="Arial" charset="0"/>
              <a:buNone/>
            </a:pPr>
            <a:r>
              <a:rPr lang="en-US" sz="2800" smtClean="0">
                <a:latin typeface="Arial" charset="0"/>
              </a:rPr>
              <a:t>Integration Around a Theme – Climate Change</a:t>
            </a:r>
          </a:p>
        </p:txBody>
      </p:sp>
      <p:sp>
        <p:nvSpPr>
          <p:cNvPr id="19464" name="Content Placeholder 2"/>
          <p:cNvSpPr>
            <a:spLocks/>
          </p:cNvSpPr>
          <p:nvPr/>
        </p:nvSpPr>
        <p:spPr bwMode="auto">
          <a:xfrm>
            <a:off x="457200" y="1295400"/>
            <a:ext cx="3810000" cy="4267200"/>
          </a:xfrm>
          <a:prstGeom prst="rect">
            <a:avLst/>
          </a:prstGeom>
          <a:noFill/>
          <a:ln w="9525">
            <a:noFill/>
            <a:miter lim="800000"/>
            <a:headEnd/>
            <a:tailEnd/>
          </a:ln>
        </p:spPr>
        <p:txBody>
          <a:bodyPr/>
          <a:lstStyle/>
          <a:p>
            <a:pPr marL="342900" indent="-342900">
              <a:spcBef>
                <a:spcPct val="20000"/>
              </a:spcBef>
              <a:buFont typeface="Arial" charset="0"/>
              <a:buNone/>
            </a:pPr>
            <a:r>
              <a:rPr lang="en-US" sz="2800"/>
              <a:t>SCI 100 topics</a:t>
            </a:r>
          </a:p>
          <a:p>
            <a:pPr marL="342900" indent="-342900">
              <a:spcBef>
                <a:spcPct val="20000"/>
              </a:spcBef>
              <a:buFont typeface="Arial" charset="0"/>
              <a:buChar char="•"/>
            </a:pPr>
            <a:r>
              <a:rPr lang="en-US" sz="2400"/>
              <a:t>US dependence on fossil fuels</a:t>
            </a:r>
          </a:p>
          <a:p>
            <a:pPr marL="342900" indent="-342900">
              <a:spcBef>
                <a:spcPct val="20000"/>
              </a:spcBef>
              <a:buFont typeface="Arial" charset="0"/>
              <a:buChar char="•"/>
            </a:pPr>
            <a:r>
              <a:rPr lang="en-US" sz="2400"/>
              <a:t>Physics / chemistry of fossil fuels</a:t>
            </a:r>
          </a:p>
          <a:p>
            <a:pPr marL="342900" indent="-342900">
              <a:spcBef>
                <a:spcPct val="20000"/>
              </a:spcBef>
              <a:buFont typeface="Arial" charset="0"/>
              <a:buChar char="•"/>
            </a:pPr>
            <a:r>
              <a:rPr lang="en-US" sz="2400"/>
              <a:t>Making electricity</a:t>
            </a:r>
          </a:p>
          <a:p>
            <a:pPr marL="342900" indent="-342900">
              <a:spcBef>
                <a:spcPct val="20000"/>
              </a:spcBef>
              <a:buFont typeface="Arial" charset="0"/>
              <a:buChar char="•"/>
            </a:pPr>
            <a:r>
              <a:rPr lang="en-US" sz="2400"/>
              <a:t>Global climate change/acid rain/ozone</a:t>
            </a:r>
          </a:p>
          <a:p>
            <a:pPr marL="342900" indent="-342900">
              <a:spcBef>
                <a:spcPct val="20000"/>
              </a:spcBef>
              <a:buFont typeface="Arial" charset="0"/>
              <a:buChar char="•"/>
            </a:pPr>
            <a:r>
              <a:rPr lang="en-US" sz="2400"/>
              <a:t>Alternative energy sources</a:t>
            </a:r>
          </a:p>
        </p:txBody>
      </p:sp>
      <p:sp>
        <p:nvSpPr>
          <p:cNvPr id="19465" name="Content Placeholder 2"/>
          <p:cNvSpPr>
            <a:spLocks/>
          </p:cNvSpPr>
          <p:nvPr/>
        </p:nvSpPr>
        <p:spPr bwMode="auto">
          <a:xfrm>
            <a:off x="4876800" y="1295400"/>
            <a:ext cx="3962400" cy="2590800"/>
          </a:xfrm>
          <a:prstGeom prst="rect">
            <a:avLst/>
          </a:prstGeom>
          <a:noFill/>
          <a:ln w="9525">
            <a:noFill/>
            <a:miter lim="800000"/>
            <a:headEnd/>
            <a:tailEnd/>
          </a:ln>
        </p:spPr>
        <p:txBody>
          <a:bodyPr/>
          <a:lstStyle/>
          <a:p>
            <a:pPr marL="342900" indent="-342900">
              <a:spcBef>
                <a:spcPct val="20000"/>
              </a:spcBef>
              <a:buFont typeface="Arial" charset="0"/>
              <a:buNone/>
            </a:pPr>
            <a:r>
              <a:rPr lang="en-US" sz="2800"/>
              <a:t>SCI 200 topics</a:t>
            </a:r>
          </a:p>
          <a:p>
            <a:pPr marL="342900" indent="-342900">
              <a:spcBef>
                <a:spcPct val="20000"/>
              </a:spcBef>
              <a:buFont typeface="Arial" charset="0"/>
              <a:buChar char="•"/>
            </a:pPr>
            <a:r>
              <a:rPr lang="en-US" sz="2400"/>
              <a:t>General biology and earth science</a:t>
            </a:r>
          </a:p>
          <a:p>
            <a:pPr marL="342900" indent="-342900">
              <a:spcBef>
                <a:spcPct val="20000"/>
              </a:spcBef>
              <a:buFont typeface="Arial" charset="0"/>
              <a:buChar char="•"/>
            </a:pPr>
            <a:r>
              <a:rPr lang="en-US" sz="2400"/>
              <a:t>Environmental responses to global climate change/acid rain/ozone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IMG_1357.jpg"/>
          <p:cNvPicPr>
            <a:picLocks noChangeAspect="1"/>
          </p:cNvPicPr>
          <p:nvPr/>
        </p:nvPicPr>
        <p:blipFill>
          <a:blip r:embed="rId3" cstate="screen"/>
          <a:srcRect/>
          <a:stretch>
            <a:fillRect/>
          </a:stretch>
        </p:blipFill>
        <p:spPr bwMode="auto">
          <a:xfrm>
            <a:off x="5334000" y="1066800"/>
            <a:ext cx="3810000" cy="2857500"/>
          </a:xfrm>
          <a:prstGeom prst="rect">
            <a:avLst/>
          </a:prstGeom>
          <a:noFill/>
          <a:ln w="9525">
            <a:noFill/>
            <a:miter lim="800000"/>
            <a:headEnd/>
            <a:tailEnd/>
          </a:ln>
        </p:spPr>
      </p:pic>
      <p:sp>
        <p:nvSpPr>
          <p:cNvPr id="74757" name="Title 1"/>
          <p:cNvSpPr>
            <a:spLocks/>
          </p:cNvSpPr>
          <p:nvPr/>
        </p:nvSpPr>
        <p:spPr bwMode="auto">
          <a:xfrm>
            <a:off x="457200" y="274638"/>
            <a:ext cx="8229600" cy="715962"/>
          </a:xfrm>
          <a:prstGeom prst="rect">
            <a:avLst/>
          </a:prstGeom>
          <a:noFill/>
          <a:ln w="9525">
            <a:noFill/>
            <a:miter lim="800000"/>
            <a:headEnd/>
            <a:tailEnd/>
          </a:ln>
        </p:spPr>
        <p:txBody>
          <a:bodyPr anchor="ctr"/>
          <a:lstStyle/>
          <a:p>
            <a:pPr algn="ctr"/>
            <a:r>
              <a:rPr lang="en-US" sz="2800">
                <a:solidFill>
                  <a:schemeClr val="bg1"/>
                </a:solidFill>
              </a:rPr>
              <a:t>Our Service Learning Community Partners</a:t>
            </a:r>
          </a:p>
        </p:txBody>
      </p:sp>
      <p:sp>
        <p:nvSpPr>
          <p:cNvPr id="3" name="Content Placeholder 2"/>
          <p:cNvSpPr>
            <a:spLocks/>
          </p:cNvSpPr>
          <p:nvPr/>
        </p:nvSpPr>
        <p:spPr bwMode="auto">
          <a:xfrm>
            <a:off x="228600" y="1066800"/>
            <a:ext cx="8229600" cy="4525963"/>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2400">
                <a:solidFill>
                  <a:schemeClr val="bg1"/>
                </a:solidFill>
              </a:rPr>
              <a:t>Joseph Henry Science Fair</a:t>
            </a:r>
          </a:p>
          <a:p>
            <a:pPr marL="342900" indent="-342900">
              <a:lnSpc>
                <a:spcPct val="90000"/>
              </a:lnSpc>
              <a:spcBef>
                <a:spcPct val="20000"/>
              </a:spcBef>
              <a:buFont typeface="Arial" charset="0"/>
              <a:buChar char="•"/>
            </a:pPr>
            <a:r>
              <a:rPr lang="en-US" sz="2400">
                <a:solidFill>
                  <a:schemeClr val="bg1"/>
                </a:solidFill>
              </a:rPr>
              <a:t>Help Yourself Academy</a:t>
            </a:r>
          </a:p>
          <a:p>
            <a:pPr marL="342900" indent="-342900">
              <a:lnSpc>
                <a:spcPct val="90000"/>
              </a:lnSpc>
              <a:spcBef>
                <a:spcPct val="20000"/>
              </a:spcBef>
              <a:buFont typeface="Arial" charset="0"/>
              <a:buChar char="•"/>
            </a:pPr>
            <a:r>
              <a:rPr lang="en-US" sz="2400">
                <a:solidFill>
                  <a:schemeClr val="bg1"/>
                </a:solidFill>
              </a:rPr>
              <a:t>Friday Knights</a:t>
            </a:r>
          </a:p>
          <a:p>
            <a:pPr marL="342900" indent="-342900">
              <a:lnSpc>
                <a:spcPct val="90000"/>
              </a:lnSpc>
              <a:spcBef>
                <a:spcPct val="20000"/>
              </a:spcBef>
              <a:buFont typeface="Arial" charset="0"/>
              <a:buChar char="•"/>
            </a:pPr>
            <a:r>
              <a:rPr lang="en-US" sz="2400">
                <a:solidFill>
                  <a:schemeClr val="bg1"/>
                </a:solidFill>
              </a:rPr>
              <a:t>New York State Museum</a:t>
            </a:r>
          </a:p>
          <a:p>
            <a:pPr marL="342900" indent="-342900">
              <a:lnSpc>
                <a:spcPct val="90000"/>
              </a:lnSpc>
              <a:spcBef>
                <a:spcPct val="20000"/>
              </a:spcBef>
              <a:buFont typeface="Arial" charset="0"/>
              <a:buChar char="•"/>
            </a:pPr>
            <a:r>
              <a:rPr lang="en-US" sz="2400">
                <a:solidFill>
                  <a:schemeClr val="bg1"/>
                </a:solidFill>
              </a:rPr>
              <a:t>Pine Bush Discovery Center</a:t>
            </a:r>
          </a:p>
          <a:p>
            <a:pPr marL="342900" indent="-342900">
              <a:lnSpc>
                <a:spcPct val="90000"/>
              </a:lnSpc>
              <a:spcBef>
                <a:spcPct val="20000"/>
              </a:spcBef>
              <a:buFont typeface="Arial" charset="0"/>
              <a:buChar char="•"/>
            </a:pPr>
            <a:r>
              <a:rPr lang="en-US" sz="2400">
                <a:solidFill>
                  <a:schemeClr val="bg1"/>
                </a:solidFill>
              </a:rPr>
              <a:t>BOCES Transition Program</a:t>
            </a:r>
          </a:p>
          <a:p>
            <a:pPr marL="342900" indent="-342900">
              <a:lnSpc>
                <a:spcPct val="90000"/>
              </a:lnSpc>
              <a:spcBef>
                <a:spcPct val="20000"/>
              </a:spcBef>
              <a:buFont typeface="Arial" charset="0"/>
              <a:buChar char="•"/>
            </a:pPr>
            <a:r>
              <a:rPr lang="en-US" sz="2400">
                <a:solidFill>
                  <a:schemeClr val="bg1"/>
                </a:solidFill>
              </a:rPr>
              <a:t>Local school district classrooms</a:t>
            </a:r>
          </a:p>
          <a:p>
            <a:pPr marL="342900" indent="-342900">
              <a:lnSpc>
                <a:spcPct val="90000"/>
              </a:lnSpc>
              <a:spcBef>
                <a:spcPct val="20000"/>
              </a:spcBef>
              <a:buFont typeface="Arial" charset="0"/>
              <a:buChar char="•"/>
            </a:pPr>
            <a:r>
              <a:rPr lang="en-US" sz="2400">
                <a:solidFill>
                  <a:schemeClr val="bg1"/>
                </a:solidFill>
              </a:rPr>
              <a:t>A Day in the Life of the Hudson River</a:t>
            </a:r>
          </a:p>
          <a:p>
            <a:pPr marL="342900" indent="-342900">
              <a:lnSpc>
                <a:spcPct val="90000"/>
              </a:lnSpc>
              <a:spcBef>
                <a:spcPct val="20000"/>
              </a:spcBef>
              <a:buFont typeface="Arial" charset="0"/>
              <a:buNone/>
            </a:pPr>
            <a:endParaRPr lang="en-US" sz="2400">
              <a:solidFill>
                <a:schemeClr val="bg1"/>
              </a:solidFill>
            </a:endParaRPr>
          </a:p>
        </p:txBody>
      </p:sp>
      <p:pic>
        <p:nvPicPr>
          <p:cNvPr id="74759" name="Picture 6" descr="New Image.JPG"/>
          <p:cNvPicPr>
            <a:picLocks noChangeAspect="1"/>
          </p:cNvPicPr>
          <p:nvPr/>
        </p:nvPicPr>
        <p:blipFill>
          <a:blip r:embed="rId4" cstate="screen"/>
          <a:srcRect/>
          <a:stretch>
            <a:fillRect/>
          </a:stretch>
        </p:blipFill>
        <p:spPr bwMode="auto">
          <a:xfrm>
            <a:off x="1219200" y="4262438"/>
            <a:ext cx="2743200" cy="2595562"/>
          </a:xfrm>
          <a:prstGeom prst="rect">
            <a:avLst/>
          </a:prstGeom>
          <a:noFill/>
          <a:ln w="9525">
            <a:noFill/>
            <a:miter lim="800000"/>
            <a:headEnd/>
            <a:tailEnd/>
          </a:ln>
        </p:spPr>
      </p:pic>
      <p:pic>
        <p:nvPicPr>
          <p:cNvPr id="74761" name="Content Placeholder 3" descr="P4030824.JPG"/>
          <p:cNvPicPr>
            <a:picLocks noChangeAspect="1"/>
          </p:cNvPicPr>
          <p:nvPr/>
        </p:nvPicPr>
        <p:blipFill>
          <a:blip r:embed="rId5" cstate="screen"/>
          <a:srcRect/>
          <a:stretch>
            <a:fillRect/>
          </a:stretch>
        </p:blipFill>
        <p:spPr bwMode="auto">
          <a:xfrm>
            <a:off x="5562600" y="417195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1029" descr="Pine Bush Turtles"/>
          <p:cNvPicPr>
            <a:picLocks noChangeAspect="1" noChangeArrowheads="1"/>
          </p:cNvPicPr>
          <p:nvPr/>
        </p:nvPicPr>
        <p:blipFill>
          <a:blip r:embed="rId3" cstate="screen"/>
          <a:srcRect/>
          <a:stretch>
            <a:fillRect/>
          </a:stretch>
        </p:blipFill>
        <p:spPr bwMode="auto">
          <a:xfrm>
            <a:off x="3581400" y="2686050"/>
            <a:ext cx="5562600" cy="4171950"/>
          </a:xfrm>
          <a:prstGeom prst="rect">
            <a:avLst/>
          </a:prstGeom>
          <a:noFill/>
        </p:spPr>
      </p:pic>
      <p:pic>
        <p:nvPicPr>
          <p:cNvPr id="75782" name="Picture 1030" descr="Pine Bush Logo"/>
          <p:cNvPicPr>
            <a:picLocks noChangeAspect="1" noChangeArrowheads="1"/>
          </p:cNvPicPr>
          <p:nvPr/>
        </p:nvPicPr>
        <p:blipFill>
          <a:blip r:embed="rId4"/>
          <a:srcRect/>
          <a:stretch>
            <a:fillRect/>
          </a:stretch>
        </p:blipFill>
        <p:spPr bwMode="auto">
          <a:xfrm>
            <a:off x="228600" y="4572000"/>
            <a:ext cx="2209800" cy="2043113"/>
          </a:xfrm>
          <a:prstGeom prst="rect">
            <a:avLst/>
          </a:prstGeom>
          <a:noFill/>
        </p:spPr>
      </p:pic>
      <p:sp>
        <p:nvSpPr>
          <p:cNvPr id="75784" name="Rectangle 1032"/>
          <p:cNvSpPr>
            <a:spLocks noGrp="1"/>
          </p:cNvSpPr>
          <p:nvPr>
            <p:ph type="title"/>
          </p:nvPr>
        </p:nvSpPr>
        <p:spPr>
          <a:xfrm>
            <a:off x="609600" y="304800"/>
            <a:ext cx="8229600" cy="792163"/>
          </a:xfrm>
          <a:noFill/>
          <a:ln/>
        </p:spPr>
        <p:txBody>
          <a:bodyPr/>
          <a:lstStyle/>
          <a:p>
            <a:r>
              <a:rPr lang="en-US" sz="2800" smtClean="0">
                <a:solidFill>
                  <a:schemeClr val="bg1"/>
                </a:solidFill>
                <a:latin typeface="Arial" charset="0"/>
              </a:rPr>
              <a:t>Pine Bush Preserve Discovery Center</a:t>
            </a:r>
          </a:p>
        </p:txBody>
      </p:sp>
      <p:sp>
        <p:nvSpPr>
          <p:cNvPr id="75785" name="Text Box 1033"/>
          <p:cNvSpPr txBox="1">
            <a:spLocks noChangeArrowheads="1"/>
          </p:cNvSpPr>
          <p:nvPr/>
        </p:nvSpPr>
        <p:spPr bwMode="auto">
          <a:xfrm>
            <a:off x="3581400" y="6491288"/>
            <a:ext cx="5562600" cy="366712"/>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Poster by  Jennifer Henrikson and Meghan Coffey</a:t>
            </a:r>
          </a:p>
        </p:txBody>
      </p:sp>
      <p:sp>
        <p:nvSpPr>
          <p:cNvPr id="75786" name="Text Box 1034"/>
          <p:cNvSpPr txBox="1">
            <a:spLocks noChangeArrowheads="1"/>
          </p:cNvSpPr>
          <p:nvPr/>
        </p:nvSpPr>
        <p:spPr bwMode="auto">
          <a:xfrm>
            <a:off x="228600" y="1219200"/>
            <a:ext cx="8534400" cy="2282825"/>
          </a:xfrm>
          <a:prstGeom prst="rect">
            <a:avLst/>
          </a:prstGeom>
          <a:noFill/>
          <a:ln w="9525">
            <a:noFill/>
            <a:miter lim="800000"/>
            <a:headEnd/>
            <a:tailEnd/>
          </a:ln>
          <a:effectLst/>
        </p:spPr>
        <p:txBody>
          <a:bodyPr>
            <a:spAutoFit/>
          </a:bodyPr>
          <a:lstStyle/>
          <a:p>
            <a:pPr>
              <a:spcBef>
                <a:spcPct val="50000"/>
              </a:spcBef>
              <a:buFontTx/>
              <a:buChar char="•"/>
            </a:pPr>
            <a:r>
              <a:rPr lang="en-US" sz="2400">
                <a:solidFill>
                  <a:schemeClr val="bg1"/>
                </a:solidFill>
              </a:rPr>
              <a:t> Visited previously on a field trip - learned about glacial history and the ecology of the preserve</a:t>
            </a:r>
          </a:p>
          <a:p>
            <a:pPr>
              <a:spcBef>
                <a:spcPct val="50000"/>
              </a:spcBef>
              <a:buFontTx/>
              <a:buChar char="•"/>
            </a:pPr>
            <a:r>
              <a:rPr lang="en-US" sz="2400">
                <a:solidFill>
                  <a:schemeClr val="bg1"/>
                </a:solidFill>
              </a:rPr>
              <a:t> Used data about turtle growth (weight &amp; length) to put together a display </a:t>
            </a:r>
          </a:p>
          <a:p>
            <a:pPr>
              <a:spcBef>
                <a:spcPct val="50000"/>
              </a:spcBef>
              <a:buFontTx/>
              <a:buChar char="•"/>
            </a:pPr>
            <a:r>
              <a:rPr lang="en-US" sz="2400">
                <a:solidFill>
                  <a:schemeClr val="bg1"/>
                </a:solidFill>
              </a:rPr>
              <a:t> How do children learn best?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p:cNvSpPr>
          <p:nvPr>
            <p:ph type="title"/>
          </p:nvPr>
        </p:nvSpPr>
        <p:spPr>
          <a:xfrm>
            <a:off x="457200" y="228600"/>
            <a:ext cx="8229600" cy="792163"/>
          </a:xfrm>
          <a:noFill/>
          <a:ln/>
        </p:spPr>
        <p:txBody>
          <a:bodyPr/>
          <a:lstStyle/>
          <a:p>
            <a:r>
              <a:rPr lang="en-US" sz="2800" smtClean="0">
                <a:solidFill>
                  <a:schemeClr val="bg1"/>
                </a:solidFill>
                <a:latin typeface="Arial" charset="0"/>
              </a:rPr>
              <a:t>New York State Museum Discovery Place</a:t>
            </a:r>
          </a:p>
        </p:txBody>
      </p:sp>
      <p:pic>
        <p:nvPicPr>
          <p:cNvPr id="77830" name="Picture 6" descr="DSCN7115"/>
          <p:cNvPicPr>
            <a:picLocks noChangeAspect="1" noChangeArrowheads="1"/>
          </p:cNvPicPr>
          <p:nvPr/>
        </p:nvPicPr>
        <p:blipFill>
          <a:blip r:embed="rId3" cstate="screen"/>
          <a:srcRect/>
          <a:stretch>
            <a:fillRect/>
          </a:stretch>
        </p:blipFill>
        <p:spPr bwMode="auto">
          <a:xfrm>
            <a:off x="6705600" y="3657600"/>
            <a:ext cx="2354263" cy="3200400"/>
          </a:xfrm>
          <a:prstGeom prst="rect">
            <a:avLst/>
          </a:prstGeom>
          <a:noFill/>
        </p:spPr>
      </p:pic>
      <p:pic>
        <p:nvPicPr>
          <p:cNvPr id="77832" name="Picture 6" descr="New Image.JPG"/>
          <p:cNvPicPr>
            <a:picLocks noChangeAspect="1"/>
          </p:cNvPicPr>
          <p:nvPr/>
        </p:nvPicPr>
        <p:blipFill>
          <a:blip r:embed="rId4" cstate="screen"/>
          <a:srcRect r="-1625"/>
          <a:stretch>
            <a:fillRect/>
          </a:stretch>
        </p:blipFill>
        <p:spPr bwMode="auto">
          <a:xfrm>
            <a:off x="0" y="965200"/>
            <a:ext cx="4724400" cy="3932238"/>
          </a:xfrm>
          <a:prstGeom prst="rect">
            <a:avLst/>
          </a:prstGeom>
          <a:noFill/>
          <a:ln w="9525">
            <a:noFill/>
            <a:miter lim="800000"/>
            <a:headEnd/>
            <a:tailEnd/>
          </a:ln>
        </p:spPr>
      </p:pic>
      <p:sp>
        <p:nvSpPr>
          <p:cNvPr id="77833" name="Text Box 9"/>
          <p:cNvSpPr txBox="1">
            <a:spLocks noChangeArrowheads="1"/>
          </p:cNvSpPr>
          <p:nvPr/>
        </p:nvSpPr>
        <p:spPr bwMode="auto">
          <a:xfrm>
            <a:off x="228600" y="4953000"/>
            <a:ext cx="3276600" cy="641350"/>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Poster by  Lindsey Kraus and Diana Erben</a:t>
            </a:r>
          </a:p>
        </p:txBody>
      </p:sp>
      <p:sp>
        <p:nvSpPr>
          <p:cNvPr id="77834" name="Text Box 10"/>
          <p:cNvSpPr txBox="1">
            <a:spLocks noChangeArrowheads="1"/>
          </p:cNvSpPr>
          <p:nvPr/>
        </p:nvSpPr>
        <p:spPr bwMode="auto">
          <a:xfrm>
            <a:off x="4343400" y="1525588"/>
            <a:ext cx="4724400" cy="1370012"/>
          </a:xfrm>
          <a:prstGeom prst="rect">
            <a:avLst/>
          </a:prstGeom>
          <a:noFill/>
          <a:ln w="9525">
            <a:noFill/>
            <a:miter lim="800000"/>
            <a:headEnd/>
            <a:tailEnd/>
          </a:ln>
          <a:effectLst/>
        </p:spPr>
        <p:txBody>
          <a:bodyPr>
            <a:spAutoFit/>
          </a:bodyPr>
          <a:lstStyle/>
          <a:p>
            <a:pPr>
              <a:spcBef>
                <a:spcPct val="50000"/>
              </a:spcBef>
              <a:buFontTx/>
              <a:buChar char="•"/>
            </a:pPr>
            <a:r>
              <a:rPr lang="en-US" sz="2400">
                <a:solidFill>
                  <a:schemeClr val="bg1"/>
                </a:solidFill>
              </a:rPr>
              <a:t> Halloween weekend</a:t>
            </a:r>
          </a:p>
          <a:p>
            <a:pPr>
              <a:spcBef>
                <a:spcPct val="50000"/>
              </a:spcBef>
              <a:buFontTx/>
              <a:buChar char="•"/>
            </a:pPr>
            <a:r>
              <a:rPr lang="en-US" sz="2400">
                <a:solidFill>
                  <a:schemeClr val="bg1"/>
                </a:solidFill>
              </a:rPr>
              <a:t> Developed and presented a program for children about bones</a:t>
            </a:r>
          </a:p>
        </p:txBody>
      </p:sp>
      <p:pic>
        <p:nvPicPr>
          <p:cNvPr id="77835" name="Picture 11" descr="DSCN7116"/>
          <p:cNvPicPr>
            <a:picLocks noChangeAspect="1" noChangeArrowheads="1"/>
          </p:cNvPicPr>
          <p:nvPr/>
        </p:nvPicPr>
        <p:blipFill>
          <a:blip r:embed="rId5" cstate="screen"/>
          <a:srcRect/>
          <a:stretch>
            <a:fillRect/>
          </a:stretch>
        </p:blipFill>
        <p:spPr bwMode="auto">
          <a:xfrm>
            <a:off x="4305300" y="3657600"/>
            <a:ext cx="2400300" cy="3200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457200" y="228600"/>
            <a:ext cx="8229600" cy="792163"/>
          </a:xfrm>
          <a:noFill/>
          <a:ln/>
        </p:spPr>
        <p:txBody>
          <a:bodyPr/>
          <a:lstStyle/>
          <a:p>
            <a:r>
              <a:rPr lang="en-US" sz="2800" smtClean="0">
                <a:solidFill>
                  <a:schemeClr val="bg1"/>
                </a:solidFill>
                <a:latin typeface="Arial" charset="0"/>
              </a:rPr>
              <a:t>New York State Museum Discovery Place</a:t>
            </a:r>
          </a:p>
        </p:txBody>
      </p:sp>
      <p:sp>
        <p:nvSpPr>
          <p:cNvPr id="104456" name="Text Box 8"/>
          <p:cNvSpPr txBox="1">
            <a:spLocks noChangeArrowheads="1"/>
          </p:cNvSpPr>
          <p:nvPr/>
        </p:nvSpPr>
        <p:spPr bwMode="auto">
          <a:xfrm>
            <a:off x="381000" y="1447800"/>
            <a:ext cx="8382000" cy="3925888"/>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Student Reflections:</a:t>
            </a:r>
          </a:p>
          <a:p>
            <a:pPr>
              <a:spcBef>
                <a:spcPct val="50000"/>
              </a:spcBef>
            </a:pPr>
            <a:r>
              <a:rPr lang="en-US" sz="2400">
                <a:solidFill>
                  <a:schemeClr val="bg1"/>
                </a:solidFill>
              </a:rPr>
              <a:t> “Science 200 is not only about teaching science, but is about learning how to teach science to children.  Doing this activity at the Discovery Place opened up my eyes to different ways of teaching science”</a:t>
            </a:r>
          </a:p>
          <a:p>
            <a:pPr>
              <a:spcBef>
                <a:spcPct val="50000"/>
              </a:spcBef>
            </a:pPr>
            <a:endParaRPr lang="en-US" sz="2400">
              <a:solidFill>
                <a:schemeClr val="bg1"/>
              </a:solidFill>
            </a:endParaRPr>
          </a:p>
          <a:p>
            <a:pPr>
              <a:spcBef>
                <a:spcPct val="50000"/>
              </a:spcBef>
            </a:pPr>
            <a:r>
              <a:rPr lang="en-US" sz="2400">
                <a:solidFill>
                  <a:schemeClr val="bg1"/>
                </a:solidFill>
              </a:rPr>
              <a:t> “It was amazing to see how fast some of the children could put it together, which reminded me not to underestimate the knowledge of children”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76200" y="350838"/>
            <a:ext cx="7467600" cy="792162"/>
          </a:xfrm>
        </p:spPr>
        <p:txBody>
          <a:bodyPr/>
          <a:lstStyle/>
          <a:p>
            <a:r>
              <a:rPr lang="en-US" sz="2800" smtClean="0">
                <a:solidFill>
                  <a:schemeClr val="bg1"/>
                </a:solidFill>
                <a:latin typeface="Arial" charset="0"/>
              </a:rPr>
              <a:t>A Day in the Life of the Hudson River </a:t>
            </a:r>
            <a:br>
              <a:rPr lang="en-US" sz="2800" smtClean="0">
                <a:solidFill>
                  <a:schemeClr val="bg1"/>
                </a:solidFill>
                <a:latin typeface="Arial" charset="0"/>
              </a:rPr>
            </a:br>
            <a:r>
              <a:rPr lang="en-US" sz="2800" smtClean="0">
                <a:solidFill>
                  <a:schemeClr val="bg1"/>
                </a:solidFill>
                <a:latin typeface="Arial" charset="0"/>
              </a:rPr>
              <a:t>(Snapshot Day)</a:t>
            </a:r>
          </a:p>
        </p:txBody>
      </p:sp>
      <p:sp>
        <p:nvSpPr>
          <p:cNvPr id="78852" name="Text Box 4"/>
          <p:cNvSpPr txBox="1">
            <a:spLocks noChangeArrowheads="1"/>
          </p:cNvSpPr>
          <p:nvPr/>
        </p:nvSpPr>
        <p:spPr bwMode="auto">
          <a:xfrm>
            <a:off x="304800" y="1447800"/>
            <a:ext cx="7467600" cy="3925888"/>
          </a:xfrm>
          <a:prstGeom prst="rect">
            <a:avLst/>
          </a:prstGeom>
          <a:noFill/>
          <a:ln w="9525">
            <a:noFill/>
            <a:miter lim="800000"/>
            <a:headEnd/>
            <a:tailEnd/>
          </a:ln>
          <a:effectLst/>
        </p:spPr>
        <p:txBody>
          <a:bodyPr>
            <a:spAutoFit/>
          </a:bodyPr>
          <a:lstStyle/>
          <a:p>
            <a:pPr>
              <a:spcBef>
                <a:spcPct val="50000"/>
              </a:spcBef>
              <a:buFontTx/>
              <a:buChar char="•"/>
            </a:pPr>
            <a:r>
              <a:rPr lang="en-US" sz="2400">
                <a:solidFill>
                  <a:schemeClr val="bg1"/>
                </a:solidFill>
              </a:rPr>
              <a:t> New York State Department of Environmental Conservation Hudson River Estuary Program and Lamont-Doherty Earth Observatory</a:t>
            </a:r>
          </a:p>
          <a:p>
            <a:pPr>
              <a:spcBef>
                <a:spcPct val="50000"/>
              </a:spcBef>
              <a:buFontTx/>
              <a:buChar char="•"/>
            </a:pPr>
            <a:r>
              <a:rPr lang="en-US" sz="2400">
                <a:solidFill>
                  <a:schemeClr val="bg1"/>
                </a:solidFill>
              </a:rPr>
              <a:t> 61 sites along the Hudson River held activities </a:t>
            </a:r>
          </a:p>
          <a:p>
            <a:pPr>
              <a:spcBef>
                <a:spcPct val="50000"/>
              </a:spcBef>
              <a:buFontTx/>
              <a:buChar char="•"/>
            </a:pPr>
            <a:r>
              <a:rPr lang="en-US" sz="2400">
                <a:solidFill>
                  <a:schemeClr val="bg1"/>
                </a:solidFill>
              </a:rPr>
              <a:t> Findings contribute to ongoing research</a:t>
            </a:r>
          </a:p>
          <a:p>
            <a:pPr lvl="1">
              <a:spcBef>
                <a:spcPct val="50000"/>
              </a:spcBef>
            </a:pPr>
            <a:r>
              <a:rPr lang="en-US" sz="2400">
                <a:solidFill>
                  <a:schemeClr val="bg1"/>
                </a:solidFill>
              </a:rPr>
              <a:t>chlorophyll – river productivity</a:t>
            </a:r>
          </a:p>
          <a:p>
            <a:pPr lvl="1">
              <a:spcBef>
                <a:spcPct val="50000"/>
              </a:spcBef>
            </a:pPr>
            <a:r>
              <a:rPr lang="en-US" sz="2400">
                <a:solidFill>
                  <a:schemeClr val="bg1"/>
                </a:solidFill>
              </a:rPr>
              <a:t>sediment core analysis</a:t>
            </a:r>
          </a:p>
          <a:p>
            <a:pPr lvl="1">
              <a:spcBef>
                <a:spcPct val="50000"/>
              </a:spcBef>
            </a:pPr>
            <a:r>
              <a:rPr lang="en-US" sz="2400">
                <a:solidFill>
                  <a:schemeClr val="bg1"/>
                </a:solidFill>
              </a:rPr>
              <a:t>water collection – trace metal studies</a:t>
            </a:r>
          </a:p>
        </p:txBody>
      </p:sp>
      <p:pic>
        <p:nvPicPr>
          <p:cNvPr id="78854" name="Picture 6"/>
          <p:cNvPicPr>
            <a:picLocks noChangeAspect="1" noChangeArrowheads="1"/>
          </p:cNvPicPr>
          <p:nvPr/>
        </p:nvPicPr>
        <p:blipFill>
          <a:blip r:embed="rId3"/>
          <a:srcRect/>
          <a:stretch>
            <a:fillRect/>
          </a:stretch>
        </p:blipFill>
        <p:spPr bwMode="auto">
          <a:xfrm>
            <a:off x="7620000" y="-228600"/>
            <a:ext cx="1366838" cy="7239000"/>
          </a:xfrm>
          <a:prstGeom prst="rect">
            <a:avLst/>
          </a:prstGeom>
          <a:noFill/>
          <a:ln w="9525">
            <a:noFill/>
            <a:miter lim="800000"/>
            <a:headEnd/>
            <a:tailEnd/>
          </a:ln>
          <a:effectLst/>
        </p:spPr>
      </p:pic>
      <p:sp>
        <p:nvSpPr>
          <p:cNvPr id="78855" name="Rectangle 7"/>
          <p:cNvSpPr>
            <a:spLocks noChangeArrowheads="1"/>
          </p:cNvSpPr>
          <p:nvPr/>
        </p:nvSpPr>
        <p:spPr bwMode="auto">
          <a:xfrm>
            <a:off x="0" y="6477000"/>
            <a:ext cx="7696200" cy="304800"/>
          </a:xfrm>
          <a:prstGeom prst="rect">
            <a:avLst/>
          </a:prstGeom>
          <a:noFill/>
          <a:ln w="9525">
            <a:noFill/>
            <a:miter lim="800000"/>
            <a:headEnd/>
            <a:tailEnd/>
          </a:ln>
          <a:effectLst/>
        </p:spPr>
        <p:txBody>
          <a:bodyPr>
            <a:spAutoFit/>
          </a:bodyPr>
          <a:lstStyle/>
          <a:p>
            <a:r>
              <a:rPr lang="en-US" sz="1400">
                <a:solidFill>
                  <a:schemeClr val="bg1"/>
                </a:solidFill>
              </a:rPr>
              <a:t>www.ldeo.columbia.edu/edu/k12/snapshotday/images/HRES_snapshot_poster.jpg/Slide1.jpg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978</TotalTime>
  <Words>965</Words>
  <Application>Microsoft Office PowerPoint</Application>
  <PresentationFormat>On-screen Show (4:3)</PresentationFormat>
  <Paragraphs>125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Teaching science in the community:  service learning opportunities for  elementary education majors </vt:lpstr>
      <vt:lpstr>Slide 2</vt:lpstr>
      <vt:lpstr>100 Strong (and Growing!) – Fall 2009</vt:lpstr>
      <vt:lpstr>Slide 4</vt:lpstr>
      <vt:lpstr>Slide 5</vt:lpstr>
      <vt:lpstr>Pine Bush Preserve Discovery Center</vt:lpstr>
      <vt:lpstr>New York State Museum Discovery Place</vt:lpstr>
      <vt:lpstr>New York State Museum Discovery Place</vt:lpstr>
      <vt:lpstr>A Day in the Life of the Hudson River  (Snapshot Day)</vt:lpstr>
      <vt:lpstr>A Day in the Life of the Hudson River (Snapshot Day)</vt:lpstr>
      <vt:lpstr>A Day in the Life of the Hudson River (Snapshot Day)</vt:lpstr>
      <vt:lpstr>A Day in the Life of the Hudson River (Snapshot Day)</vt:lpstr>
      <vt:lpstr>A Day in the Life of the Hudson River (Snapshot Day)</vt:lpstr>
      <vt:lpstr>Assessment of Service Learning</vt:lpstr>
      <vt:lpstr>Where do we go from here?</vt:lpstr>
    </vt:vector>
  </TitlesOfParts>
  <Company>The College of Saint Rose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Parker</dc:creator>
  <cp:lastModifiedBy> Monica</cp:lastModifiedBy>
  <cp:revision>93</cp:revision>
  <dcterms:created xsi:type="dcterms:W3CDTF">2009-10-27T15:15:53Z</dcterms:created>
  <dcterms:modified xsi:type="dcterms:W3CDTF">2010-02-04T14:31:56Z</dcterms:modified>
</cp:coreProperties>
</file>