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1" r:id="rId2"/>
    <p:sldId id="361" r:id="rId3"/>
    <p:sldId id="328" r:id="rId4"/>
    <p:sldId id="329" r:id="rId5"/>
    <p:sldId id="337" r:id="rId6"/>
    <p:sldId id="339" r:id="rId7"/>
    <p:sldId id="341" r:id="rId8"/>
    <p:sldId id="346" r:id="rId9"/>
    <p:sldId id="323" r:id="rId10"/>
    <p:sldId id="285" r:id="rId11"/>
    <p:sldId id="286" r:id="rId12"/>
    <p:sldId id="287" r:id="rId13"/>
    <p:sldId id="288" r:id="rId14"/>
    <p:sldId id="289" r:id="rId15"/>
    <p:sldId id="290" r:id="rId16"/>
    <p:sldId id="296" r:id="rId17"/>
    <p:sldId id="297" r:id="rId18"/>
    <p:sldId id="298" r:id="rId19"/>
    <p:sldId id="299" r:id="rId20"/>
    <p:sldId id="291" r:id="rId21"/>
    <p:sldId id="293" r:id="rId22"/>
    <p:sldId id="294" r:id="rId23"/>
    <p:sldId id="295" r:id="rId24"/>
    <p:sldId id="300" r:id="rId25"/>
    <p:sldId id="301" r:id="rId26"/>
    <p:sldId id="303" r:id="rId27"/>
    <p:sldId id="362" r:id="rId28"/>
    <p:sldId id="304" r:id="rId29"/>
    <p:sldId id="305" r:id="rId30"/>
    <p:sldId id="363" r:id="rId31"/>
    <p:sldId id="306" r:id="rId32"/>
    <p:sldId id="307" r:id="rId33"/>
    <p:sldId id="28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19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8865-3DCD-405E-8DB5-D6D75BFEEE9D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796F-9B14-4C20-9750-3179D9FC9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8865-3DCD-405E-8DB5-D6D75BFEEE9D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796F-9B14-4C20-9750-3179D9FC9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8865-3DCD-405E-8DB5-D6D75BFEEE9D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796F-9B14-4C20-9750-3179D9FC9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8865-3DCD-405E-8DB5-D6D75BFEEE9D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796F-9B14-4C20-9750-3179D9FC9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8865-3DCD-405E-8DB5-D6D75BFEEE9D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796F-9B14-4C20-9750-3179D9FC9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8865-3DCD-405E-8DB5-D6D75BFEEE9D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796F-9B14-4C20-9750-3179D9FC9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8865-3DCD-405E-8DB5-D6D75BFEEE9D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796F-9B14-4C20-9750-3179D9FC9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8865-3DCD-405E-8DB5-D6D75BFEEE9D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796F-9B14-4C20-9750-3179D9FC9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8865-3DCD-405E-8DB5-D6D75BFEEE9D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796F-9B14-4C20-9750-3179D9FC9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8865-3DCD-405E-8DB5-D6D75BFEEE9D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796F-9B14-4C20-9750-3179D9FC9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B8865-3DCD-405E-8DB5-D6D75BFEEE9D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8796F-9B14-4C20-9750-3179D9FC9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B8865-3DCD-405E-8DB5-D6D75BFEEE9D}" type="datetimeFigureOut">
              <a:rPr lang="en-US" smtClean="0"/>
              <a:pPr/>
              <a:t>7/30/2009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8796F-9B14-4C20-9750-3179D9FC94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ssilplot.org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geology.isu.edu/FossilPlot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ossilplot.org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3" name="Picture 7" descr="FossilPlot-Banner"/>
          <p:cNvPicPr>
            <a:picLocks noChangeAspect="1" noChangeArrowheads="1"/>
          </p:cNvPicPr>
          <p:nvPr/>
        </p:nvPicPr>
        <p:blipFill>
          <a:blip r:embed="rId2" cstate="print"/>
          <a:srcRect l="833" t="4201" r="833" b="3807"/>
          <a:stretch>
            <a:fillRect/>
          </a:stretch>
        </p:blipFill>
        <p:spPr bwMode="auto">
          <a:xfrm>
            <a:off x="0" y="0"/>
            <a:ext cx="9144000" cy="1697038"/>
          </a:xfrm>
          <a:prstGeom prst="rect">
            <a:avLst/>
          </a:prstGeom>
          <a:noFill/>
        </p:spPr>
      </p:pic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-15875" y="723900"/>
            <a:ext cx="154414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 smtClean="0">
                <a:latin typeface="Palatino" pitchFamily="18" charset="0"/>
              </a:rPr>
              <a:t>Ver. 1.1 Excel</a:t>
            </a:r>
          </a:p>
          <a:p>
            <a:r>
              <a:rPr lang="en-US" b="1" dirty="0" smtClean="0">
                <a:latin typeface="Palatino" pitchFamily="18" charset="0"/>
              </a:rPr>
              <a:t>Ver. 2.0 Web</a:t>
            </a:r>
            <a:endParaRPr lang="en-US" b="1" dirty="0">
              <a:latin typeface="Palatino" pitchFamily="18" charset="0"/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34400" cy="480060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Palatino" pitchFamily="18" charset="0"/>
              </a:rPr>
              <a:t>John J. </a:t>
            </a:r>
            <a:r>
              <a:rPr lang="en-US" sz="3200" dirty="0" err="1">
                <a:latin typeface="Palatino" pitchFamily="18" charset="0"/>
              </a:rPr>
              <a:t>Sepkoski</a:t>
            </a:r>
            <a:r>
              <a:rPr lang="en-US" sz="3200" dirty="0">
                <a:latin typeface="Palatino" pitchFamily="18" charset="0"/>
              </a:rPr>
              <a:t> Jr. (University of Chicago)</a:t>
            </a:r>
          </a:p>
          <a:p>
            <a:pPr lvl="1"/>
            <a:r>
              <a:rPr lang="en-US" sz="2800" dirty="0">
                <a:latin typeface="Palatino" pitchFamily="18" charset="0"/>
              </a:rPr>
              <a:t>Database of ~36,000 </a:t>
            </a:r>
            <a:r>
              <a:rPr lang="en-US" sz="2800" dirty="0" smtClean="0">
                <a:latin typeface="Palatino" pitchFamily="18" charset="0"/>
              </a:rPr>
              <a:t>genera (</a:t>
            </a:r>
            <a:r>
              <a:rPr lang="en-US" sz="2800" i="1" dirty="0" smtClean="0">
                <a:latin typeface="Palatino" pitchFamily="18" charset="0"/>
              </a:rPr>
              <a:t>Bull. </a:t>
            </a:r>
            <a:r>
              <a:rPr lang="en-US" sz="2800" i="1" dirty="0" err="1" smtClean="0">
                <a:latin typeface="Palatino" pitchFamily="18" charset="0"/>
              </a:rPr>
              <a:t>Amer</a:t>
            </a:r>
            <a:r>
              <a:rPr lang="en-US" sz="2800" i="1" dirty="0" smtClean="0">
                <a:latin typeface="Palatino" pitchFamily="18" charset="0"/>
              </a:rPr>
              <a:t> Pal</a:t>
            </a:r>
            <a:r>
              <a:rPr lang="en-US" sz="2800" dirty="0" smtClean="0">
                <a:latin typeface="Palatino" pitchFamily="18" charset="0"/>
              </a:rPr>
              <a:t>., 363)</a:t>
            </a:r>
            <a:endParaRPr lang="en-US" sz="2800" dirty="0">
              <a:latin typeface="Palatino" pitchFamily="18" charset="0"/>
            </a:endParaRPr>
          </a:p>
          <a:p>
            <a:pPr lvl="1"/>
            <a:r>
              <a:rPr lang="en-US" sz="2800" dirty="0">
                <a:latin typeface="Palatino" pitchFamily="18" charset="0"/>
              </a:rPr>
              <a:t>Lists taxonomy and </a:t>
            </a:r>
            <a:r>
              <a:rPr lang="en-US" sz="2800" dirty="0" err="1">
                <a:latin typeface="Palatino" pitchFamily="18" charset="0"/>
              </a:rPr>
              <a:t>stratigraphic</a:t>
            </a:r>
            <a:r>
              <a:rPr lang="en-US" sz="2800" dirty="0">
                <a:latin typeface="Palatino" pitchFamily="18" charset="0"/>
              </a:rPr>
              <a:t> ranges</a:t>
            </a:r>
          </a:p>
          <a:p>
            <a:pPr lvl="1"/>
            <a:r>
              <a:rPr lang="en-US" sz="2800" dirty="0">
                <a:latin typeface="Palatino" pitchFamily="18" charset="0"/>
              </a:rPr>
              <a:t>Marine animals only</a:t>
            </a:r>
          </a:p>
          <a:p>
            <a:pPr lvl="1"/>
            <a:r>
              <a:rPr lang="en-US" sz="2800" dirty="0">
                <a:latin typeface="Palatino" pitchFamily="18" charset="0"/>
              </a:rPr>
              <a:t>Limitations:</a:t>
            </a:r>
          </a:p>
          <a:p>
            <a:pPr lvl="2"/>
            <a:r>
              <a:rPr lang="en-US" sz="2400" dirty="0">
                <a:latin typeface="Palatino" pitchFamily="18" charset="0"/>
              </a:rPr>
              <a:t>Few soft-bodied animals</a:t>
            </a:r>
          </a:p>
          <a:p>
            <a:pPr lvl="2"/>
            <a:r>
              <a:rPr lang="en-US" sz="2400" dirty="0">
                <a:latin typeface="Palatino" pitchFamily="18" charset="0"/>
              </a:rPr>
              <a:t>No plants, algae, fungi, bacteria</a:t>
            </a:r>
          </a:p>
          <a:p>
            <a:pPr lvl="2"/>
            <a:r>
              <a:rPr lang="en-US" sz="2400" dirty="0">
                <a:latin typeface="Palatino" pitchFamily="18" charset="0"/>
              </a:rPr>
              <a:t>No terrestrial animals</a:t>
            </a:r>
          </a:p>
          <a:p>
            <a:pPr lvl="1"/>
            <a:r>
              <a:rPr lang="en-US" sz="2800" dirty="0">
                <a:latin typeface="Palatino" pitchFamily="18" charset="0"/>
              </a:rPr>
              <a:t>Used for recognizing evolutionary patterns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inpag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865188" y="0"/>
            <a:ext cx="74136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777792" y="0"/>
            <a:ext cx="13662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Ver. 2.0 Web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838200"/>
            <a:ext cx="27604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b="1" dirty="0" smtClean="0">
                <a:hlinkClick r:id="rId3"/>
              </a:rPr>
              <a:t>http://www.fossilplot.org/</a:t>
            </a:r>
            <a:endParaRPr lang="en-US" b="1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mai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12738"/>
            <a:ext cx="9144000" cy="62309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777792" y="0"/>
            <a:ext cx="13662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Ver. 2.0 Web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mai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52425"/>
            <a:ext cx="9144000" cy="6153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777792" y="0"/>
            <a:ext cx="13662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Ver. 2.0 Web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elpmai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806450"/>
            <a:ext cx="9144000" cy="52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777792" y="0"/>
            <a:ext cx="13662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Ver. 2.0 Web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xercisesmain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49238"/>
            <a:ext cx="9144000" cy="63595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777792" y="0"/>
            <a:ext cx="13662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Ver. 2.0 Web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main_brachselect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261938"/>
            <a:ext cx="9144000" cy="63325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777792" y="0"/>
            <a:ext cx="13662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Ver. 2.0 Web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main_brachdox_count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9050"/>
            <a:ext cx="9144000" cy="68183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777792" y="0"/>
            <a:ext cx="13662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Ver. 2.0 Web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X_diversitycount_articulate brach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119063" y="0"/>
            <a:ext cx="89058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777792" y="0"/>
            <a:ext cx="13662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Ver. 2.0 Web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X_originationcount_articulate brach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68288" y="0"/>
            <a:ext cx="86074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777792" y="0"/>
            <a:ext cx="13662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Ver. 2.0 Web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X_extinctioncount_articulate brach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71463" y="0"/>
            <a:ext cx="86010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777792" y="0"/>
            <a:ext cx="13662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Ver. 2.0 Web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FossilPlot-M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12963" cy="1022350"/>
          </a:xfrm>
          <a:prstGeom prst="rect">
            <a:avLst/>
          </a:prstGeom>
          <a:noFill/>
        </p:spPr>
      </p:pic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2362200" y="102235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2286000" y="212725"/>
            <a:ext cx="648607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 spc="-150" dirty="0" smtClean="0">
                <a:latin typeface="Palatino" pitchFamily="18" charset="0"/>
              </a:rPr>
              <a:t>Make graphs of </a:t>
            </a:r>
            <a:r>
              <a:rPr lang="en-US" sz="4000" spc="-150" dirty="0" err="1" smtClean="0">
                <a:latin typeface="Palatino" pitchFamily="18" charset="0"/>
              </a:rPr>
              <a:t>Sepkoski</a:t>
            </a:r>
            <a:r>
              <a:rPr lang="en-US" sz="4000" spc="-150" dirty="0" smtClean="0">
                <a:latin typeface="Palatino" pitchFamily="18" charset="0"/>
              </a:rPr>
              <a:t> data</a:t>
            </a:r>
            <a:endParaRPr lang="en-US" sz="4000" spc="-150" dirty="0">
              <a:latin typeface="Palatino" pitchFamily="18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>
          <a:xfrm>
            <a:off x="457200" y="2114550"/>
            <a:ext cx="2819400" cy="639762"/>
          </a:xfrm>
        </p:spPr>
        <p:txBody>
          <a:bodyPr/>
          <a:lstStyle/>
          <a:p>
            <a:r>
              <a:rPr lang="en-US" dirty="0" smtClean="0"/>
              <a:t>Ver. 1.1 for MS Excel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57200" y="2754312"/>
            <a:ext cx="4040188" cy="3951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b="1" dirty="0" smtClean="0">
                <a:hlinkClick r:id="rId3"/>
              </a:rPr>
              <a:t>http://geology.isu.edu/FossilPlot/</a:t>
            </a: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r>
              <a:rPr lang="en-US" sz="2000" b="1" dirty="0" smtClean="0"/>
              <a:t>4 main functions</a:t>
            </a:r>
          </a:p>
          <a:p>
            <a:r>
              <a:rPr lang="en-US" sz="2000" b="1" dirty="0" smtClean="0"/>
              <a:t>DOX: </a:t>
            </a:r>
            <a:r>
              <a:rPr lang="en-US" sz="1800" b="1" dirty="0" smtClean="0"/>
              <a:t>Diversity, origination, extinction</a:t>
            </a:r>
          </a:p>
          <a:p>
            <a:pPr lvl="1"/>
            <a:r>
              <a:rPr lang="en-US" sz="1600" b="1" dirty="0" smtClean="0"/>
              <a:t>Count, Rate</a:t>
            </a:r>
            <a:endParaRPr lang="en-US" sz="1800" b="1" dirty="0" smtClean="0"/>
          </a:p>
          <a:p>
            <a:r>
              <a:rPr lang="en-US" sz="2000" b="1" dirty="0" err="1" smtClean="0"/>
              <a:t>Stratigraphic</a:t>
            </a:r>
            <a:r>
              <a:rPr lang="en-US" sz="2000" b="1" dirty="0" smtClean="0"/>
              <a:t> </a:t>
            </a:r>
            <a:r>
              <a:rPr lang="en-US" sz="2000" b="1" dirty="0" smtClean="0"/>
              <a:t>range</a:t>
            </a:r>
          </a:p>
          <a:p>
            <a:r>
              <a:rPr lang="en-US" sz="2000" b="1" dirty="0" smtClean="0"/>
              <a:t>Limited time intervals</a:t>
            </a:r>
            <a:endParaRPr lang="en-US" sz="2000" b="1" dirty="0" smtClean="0"/>
          </a:p>
          <a:p>
            <a:r>
              <a:rPr lang="en-US" sz="2000" b="1" dirty="0" smtClean="0"/>
              <a:t>Limited of 4000 </a:t>
            </a:r>
            <a:r>
              <a:rPr lang="en-US" sz="2000" b="1" dirty="0" smtClean="0"/>
              <a:t>genera </a:t>
            </a:r>
            <a:r>
              <a:rPr lang="en-US" sz="2000" b="1" dirty="0" smtClean="0"/>
              <a:t>analyzed at </a:t>
            </a:r>
            <a:r>
              <a:rPr lang="en-US" sz="2000" b="1" dirty="0" smtClean="0"/>
              <a:t>one time.</a:t>
            </a:r>
            <a:endParaRPr lang="en-US" sz="2000" b="1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645025" y="2114550"/>
            <a:ext cx="4041775" cy="639762"/>
          </a:xfrm>
        </p:spPr>
        <p:txBody>
          <a:bodyPr/>
          <a:lstStyle/>
          <a:p>
            <a:r>
              <a:rPr lang="en-US" dirty="0" smtClean="0"/>
              <a:t>Ver. 2.0 online Website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4"/>
          </p:nvPr>
        </p:nvSpPr>
        <p:spPr>
          <a:xfrm>
            <a:off x="4645025" y="2754312"/>
            <a:ext cx="4041775" cy="395128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b="1" dirty="0" smtClean="0">
                <a:hlinkClick r:id="rId4"/>
              </a:rPr>
              <a:t>http://www.fossilplot.org/</a:t>
            </a:r>
            <a:endParaRPr lang="en-US" sz="2000" b="1" dirty="0" smtClean="0"/>
          </a:p>
          <a:p>
            <a:pPr>
              <a:buNone/>
            </a:pPr>
            <a:endParaRPr lang="en-US" sz="2000" b="1" dirty="0" smtClean="0"/>
          </a:p>
          <a:p>
            <a:r>
              <a:rPr lang="en-US" sz="2000" b="1" dirty="0" smtClean="0"/>
              <a:t>Previous DOX functions, with new </a:t>
            </a:r>
          </a:p>
          <a:p>
            <a:pPr lvl="1"/>
            <a:r>
              <a:rPr lang="en-US" sz="1600" b="1" dirty="0" err="1" smtClean="0"/>
              <a:t>Sepkoski</a:t>
            </a:r>
            <a:r>
              <a:rPr lang="en-US" sz="1600" b="1" dirty="0" smtClean="0"/>
              <a:t> </a:t>
            </a:r>
            <a:r>
              <a:rPr lang="en-US" sz="1600" b="1" dirty="0" smtClean="0"/>
              <a:t>Curves (</a:t>
            </a:r>
            <a:r>
              <a:rPr lang="en-US" sz="1600" b="1" dirty="0" err="1" smtClean="0"/>
              <a:t>Evol</a:t>
            </a:r>
            <a:r>
              <a:rPr lang="en-US" sz="1600" b="1" dirty="0" smtClean="0"/>
              <a:t>. Faunas)</a:t>
            </a:r>
            <a:endParaRPr lang="en-US" sz="1600" b="1" dirty="0" smtClean="0"/>
          </a:p>
          <a:p>
            <a:pPr lvl="1"/>
            <a:r>
              <a:rPr lang="en-US" sz="1600" b="1" dirty="0" smtClean="0"/>
              <a:t>Rate calculations more flexible</a:t>
            </a:r>
          </a:p>
          <a:p>
            <a:r>
              <a:rPr lang="en-US" sz="2000" b="1" dirty="0" smtClean="0"/>
              <a:t>New Period-specific graphs</a:t>
            </a:r>
          </a:p>
          <a:p>
            <a:r>
              <a:rPr lang="en-US" sz="2000" b="1" dirty="0" smtClean="0"/>
              <a:t>Overall greater flexibility for time units</a:t>
            </a:r>
          </a:p>
          <a:p>
            <a:r>
              <a:rPr lang="en-US" sz="2000" b="1" dirty="0" smtClean="0"/>
              <a:t>Greater computing capacity</a:t>
            </a:r>
          </a:p>
          <a:p>
            <a:pPr lvl="1"/>
            <a:r>
              <a:rPr lang="en-US" sz="1600" b="1" dirty="0" smtClean="0"/>
              <a:t>server-side computation permits all </a:t>
            </a:r>
            <a:r>
              <a:rPr lang="en-US" sz="1600" b="1" dirty="0" smtClean="0"/>
              <a:t>36,000 </a:t>
            </a:r>
            <a:r>
              <a:rPr lang="en-US" sz="1600" b="1" dirty="0" smtClean="0"/>
              <a:t>to be </a:t>
            </a:r>
            <a:r>
              <a:rPr lang="en-US" sz="1600" b="1" dirty="0" smtClean="0"/>
              <a:t>analyzed</a:t>
            </a:r>
            <a:endParaRPr lang="en-US" sz="1600" b="1" dirty="0"/>
          </a:p>
          <a:p>
            <a:r>
              <a:rPr lang="en-US" sz="1900" b="1" dirty="0" smtClean="0"/>
              <a:t>Funded by NSF through 2010.</a:t>
            </a:r>
            <a:endParaRPr lang="en-US" sz="1900" b="1" dirty="0" smtClean="0"/>
          </a:p>
        </p:txBody>
      </p:sp>
      <p:sp>
        <p:nvSpPr>
          <p:cNvPr id="9" name="Text Placeholder 11"/>
          <p:cNvSpPr txBox="1">
            <a:spLocks/>
          </p:cNvSpPr>
          <p:nvPr/>
        </p:nvSpPr>
        <p:spPr>
          <a:xfrm>
            <a:off x="609600" y="1265238"/>
            <a:ext cx="7924800" cy="4873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Static database,</a:t>
            </a:r>
            <a:r>
              <a:rPr kumimoji="0" lang="en-US" sz="2400" b="1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using current GTS, designed for student audience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main_brachdox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350838"/>
            <a:ext cx="9144000" cy="61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777792" y="0"/>
            <a:ext cx="13662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Ver. 2.0 Web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X_originationrate_articulate brach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61938" y="0"/>
            <a:ext cx="86185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777792" y="0"/>
            <a:ext cx="13662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Ver. 2.0 Web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X_extinctionrate_articulate brach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58763" y="0"/>
            <a:ext cx="86248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777792" y="0"/>
            <a:ext cx="13662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Ver. 2.0 Web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X_allrate_articulate brach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233363" y="0"/>
            <a:ext cx="86756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777792" y="0"/>
            <a:ext cx="13662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Ver. 2.0 Web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main_brach_stratrang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2700"/>
            <a:ext cx="9144000" cy="683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777792" y="0"/>
            <a:ext cx="13662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Ver. 2.0 Web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atrange_orthidabrach_withlabel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574675"/>
            <a:ext cx="9144000" cy="5708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777792" y="0"/>
            <a:ext cx="13662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Ver. 2.0 Web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ratrange_articulatebrach_sortedLAD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600075"/>
            <a:ext cx="9144000" cy="56578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777792" y="0"/>
            <a:ext cx="13662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Ver. 2.0 Web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main_brach_stratrange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r="51667" b="21004"/>
          <a:stretch>
            <a:fillRect/>
          </a:stretch>
        </p:blipFill>
        <p:spPr>
          <a:xfrm>
            <a:off x="1524000" y="0"/>
            <a:ext cx="5638800" cy="68864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777792" y="0"/>
            <a:ext cx="13662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Ver. 2.0 Web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2514600" y="45720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iodgraph_cretaceous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169863"/>
            <a:ext cx="9144000" cy="6518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777792" y="0"/>
            <a:ext cx="13662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Ver. 2.0 Web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riodgraph_cretaceous_molluscapi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61963"/>
            <a:ext cx="9144000" cy="59340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777792" y="0"/>
            <a:ext cx="13662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Ver. 2.0 Web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46038"/>
            <a:ext cx="3429000" cy="8382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Speciation</a:t>
            </a:r>
          </a:p>
        </p:txBody>
      </p:sp>
      <p:sp>
        <p:nvSpPr>
          <p:cNvPr id="67588" name="Line 4"/>
          <p:cNvSpPr>
            <a:spLocks noChangeShapeType="1"/>
          </p:cNvSpPr>
          <p:nvPr/>
        </p:nvSpPr>
        <p:spPr bwMode="auto">
          <a:xfrm>
            <a:off x="7505700" y="381000"/>
            <a:ext cx="152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67589" name="Picture 5" descr="FossilPlot-M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12963" cy="1022350"/>
          </a:xfrm>
          <a:prstGeom prst="rect">
            <a:avLst/>
          </a:prstGeom>
          <a:noFill/>
        </p:spPr>
      </p:pic>
      <p:sp>
        <p:nvSpPr>
          <p:cNvPr id="67590" name="Line 6"/>
          <p:cNvSpPr>
            <a:spLocks noChangeShapeType="1"/>
          </p:cNvSpPr>
          <p:nvPr/>
        </p:nvSpPr>
        <p:spPr bwMode="auto">
          <a:xfrm>
            <a:off x="2362200" y="102235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2286000" y="212725"/>
            <a:ext cx="3292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latin typeface="Palatino" pitchFamily="18" charset="0"/>
              </a:rPr>
              <a:t>Get your data</a:t>
            </a:r>
          </a:p>
        </p:txBody>
      </p:sp>
      <p:pic>
        <p:nvPicPr>
          <p:cNvPr id="67592" name="Picture 8" descr="St2-bry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155700"/>
            <a:ext cx="7924800" cy="5702300"/>
          </a:xfrm>
          <a:prstGeom prst="rect">
            <a:avLst/>
          </a:prstGeom>
          <a:noFill/>
        </p:spPr>
      </p:pic>
      <p:sp>
        <p:nvSpPr>
          <p:cNvPr id="67593" name="AutoShape 9"/>
          <p:cNvSpPr>
            <a:spLocks noChangeArrowheads="1"/>
          </p:cNvSpPr>
          <p:nvPr/>
        </p:nvSpPr>
        <p:spPr bwMode="auto">
          <a:xfrm>
            <a:off x="6553200" y="4876800"/>
            <a:ext cx="2286000" cy="1371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/>
          </a:p>
        </p:txBody>
      </p:sp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6684963" y="5226050"/>
            <a:ext cx="210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Arial Narrow" pitchFamily="34" charset="0"/>
              </a:rPr>
              <a:t>Select and copy group </a:t>
            </a:r>
          </a:p>
          <a:p>
            <a:pPr algn="ctr"/>
            <a:r>
              <a:rPr lang="en-US">
                <a:latin typeface="Arial Narrow" pitchFamily="34" charset="0"/>
              </a:rPr>
              <a:t>from Compendium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18720" y="0"/>
            <a:ext cx="172528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Ver. 1.1 for Excel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hmain_brach_stratrange.JPG"/>
          <p:cNvPicPr>
            <a:picLocks noGrp="1" noChangeAspect="1"/>
          </p:cNvPicPr>
          <p:nvPr isPhoto="1"/>
        </p:nvPicPr>
        <p:blipFill>
          <a:blip r:embed="rId2">
            <a:lum/>
          </a:blip>
          <a:srcRect r="51667" b="21004"/>
          <a:stretch>
            <a:fillRect/>
          </a:stretch>
        </p:blipFill>
        <p:spPr>
          <a:xfrm>
            <a:off x="1524000" y="0"/>
            <a:ext cx="5638800" cy="688646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777792" y="0"/>
            <a:ext cx="13662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Ver. 2.0 Web</a:t>
            </a:r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rot="11280649">
            <a:off x="4648200" y="5867400"/>
            <a:ext cx="5334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pko_diversity_stag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9525"/>
            <a:ext cx="9144000" cy="6838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777792" y="0"/>
            <a:ext cx="13662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Ver. 2.0 Web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pko_extinction_stage.JPG"/>
          <p:cNvPicPr>
            <a:picLocks noGrp="1" noChangeAspect="1"/>
          </p:cNvPicPr>
          <p:nvPr isPhoto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42863"/>
            <a:ext cx="9144000" cy="67722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777792" y="0"/>
            <a:ext cx="1366208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Ver. 2.0 Web</a:t>
            </a:r>
            <a:endParaRPr lang="en-US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Sepkoski</a:t>
            </a:r>
            <a:r>
              <a:rPr lang="en-US" dirty="0" smtClean="0"/>
              <a:t> Curve E.F.s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943600" y="1535113"/>
            <a:ext cx="2667000" cy="639762"/>
          </a:xfrm>
        </p:spPr>
        <p:txBody>
          <a:bodyPr/>
          <a:lstStyle/>
          <a:p>
            <a:r>
              <a:rPr lang="en-US" dirty="0" smtClean="0"/>
              <a:t>Modern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943600" y="2174875"/>
            <a:ext cx="2667000" cy="3951288"/>
          </a:xfrm>
        </p:spPr>
        <p:txBody>
          <a:bodyPr>
            <a:normAutofit/>
          </a:bodyPr>
          <a:lstStyle/>
          <a:p>
            <a:r>
              <a:rPr lang="en-US" dirty="0" err="1" smtClean="0"/>
              <a:t>Demospongia</a:t>
            </a:r>
            <a:endParaRPr lang="en-US" dirty="0" smtClean="0"/>
          </a:p>
          <a:p>
            <a:r>
              <a:rPr lang="en-US" dirty="0" err="1" smtClean="0"/>
              <a:t>Gastropoda</a:t>
            </a:r>
            <a:endParaRPr lang="en-US" dirty="0" smtClean="0"/>
          </a:p>
          <a:p>
            <a:r>
              <a:rPr lang="en-US" dirty="0" err="1" smtClean="0"/>
              <a:t>Bivalvia</a:t>
            </a:r>
            <a:endParaRPr lang="en-US" dirty="0" smtClean="0"/>
          </a:p>
          <a:p>
            <a:r>
              <a:rPr lang="en-US" dirty="0" smtClean="0"/>
              <a:t>Malacostraca</a:t>
            </a:r>
          </a:p>
          <a:p>
            <a:r>
              <a:rPr lang="en-US" dirty="0" err="1" smtClean="0"/>
              <a:t>Gymnolaemata</a:t>
            </a:r>
            <a:endParaRPr lang="en-US" dirty="0" smtClean="0"/>
          </a:p>
          <a:p>
            <a:r>
              <a:rPr lang="en-US" dirty="0" err="1" smtClean="0"/>
              <a:t>Echinoidea</a:t>
            </a:r>
            <a:endParaRPr lang="en-US" dirty="0" smtClean="0"/>
          </a:p>
          <a:p>
            <a:r>
              <a:rPr lang="en-US" dirty="0" err="1" smtClean="0"/>
              <a:t>Chondrichthyes</a:t>
            </a:r>
            <a:endParaRPr lang="en-US" dirty="0" smtClean="0"/>
          </a:p>
          <a:p>
            <a:r>
              <a:rPr lang="en-US" dirty="0" err="1" smtClean="0"/>
              <a:t>Osteichtheyes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3273425" y="1535113"/>
            <a:ext cx="2517775" cy="639762"/>
          </a:xfrm>
        </p:spPr>
        <p:txBody>
          <a:bodyPr/>
          <a:lstStyle/>
          <a:p>
            <a:r>
              <a:rPr lang="en-US" dirty="0" smtClean="0"/>
              <a:t>Paleozoic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3273425" y="2174875"/>
            <a:ext cx="2517775" cy="3951288"/>
          </a:xfrm>
        </p:spPr>
        <p:txBody>
          <a:bodyPr/>
          <a:lstStyle/>
          <a:p>
            <a:r>
              <a:rPr lang="en-US" dirty="0" err="1" smtClean="0"/>
              <a:t>Anthozoa</a:t>
            </a:r>
            <a:endParaRPr lang="en-US" dirty="0" smtClean="0"/>
          </a:p>
          <a:p>
            <a:r>
              <a:rPr lang="en-US" dirty="0" err="1" smtClean="0"/>
              <a:t>Cephalopoda</a:t>
            </a:r>
            <a:endParaRPr lang="en-US" dirty="0" smtClean="0"/>
          </a:p>
          <a:p>
            <a:r>
              <a:rPr lang="en-US" dirty="0" err="1" smtClean="0"/>
              <a:t>Ostracoda</a:t>
            </a:r>
            <a:endParaRPr lang="en-US" dirty="0" smtClean="0"/>
          </a:p>
          <a:p>
            <a:r>
              <a:rPr lang="en-US" dirty="0" err="1" smtClean="0"/>
              <a:t>Stenolaemata</a:t>
            </a:r>
            <a:endParaRPr lang="en-US" dirty="0" smtClean="0"/>
          </a:p>
          <a:p>
            <a:r>
              <a:rPr lang="en-US" dirty="0" smtClean="0"/>
              <a:t>"</a:t>
            </a:r>
            <a:r>
              <a:rPr lang="en-US" dirty="0" err="1" smtClean="0"/>
              <a:t>Articulata</a:t>
            </a:r>
            <a:r>
              <a:rPr lang="en-US" dirty="0" smtClean="0"/>
              <a:t>"</a:t>
            </a:r>
          </a:p>
          <a:p>
            <a:r>
              <a:rPr lang="en-US" dirty="0" err="1" smtClean="0"/>
              <a:t>Asteroidea</a:t>
            </a:r>
            <a:endParaRPr lang="en-US" dirty="0" smtClean="0"/>
          </a:p>
          <a:p>
            <a:r>
              <a:rPr lang="en-US" dirty="0" err="1" smtClean="0"/>
              <a:t>Crinoidea</a:t>
            </a:r>
            <a:endParaRPr lang="en-US" dirty="0" smtClean="0"/>
          </a:p>
          <a:p>
            <a:r>
              <a:rPr lang="en-US" dirty="0" err="1" smtClean="0"/>
              <a:t>Blastoidea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533400" y="1535875"/>
            <a:ext cx="2667000" cy="639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Cambrian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33400" y="2175637"/>
            <a:ext cx="2667000" cy="39512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Polychaeta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Hyolitha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Orthothecimorpha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Hyolithomorpha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Tergomya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Heliconelloida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Trilobita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Inarticulata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400" dirty="0" err="1" smtClean="0"/>
              <a:t>Eocrinoidea</a:t>
            </a:r>
            <a:endParaRPr lang="en-US" sz="2400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Hyolithida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indet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46038"/>
            <a:ext cx="3429000" cy="8382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Speciation</a:t>
            </a:r>
          </a:p>
        </p:txBody>
      </p:sp>
      <p:sp>
        <p:nvSpPr>
          <p:cNvPr id="56324" name="Line 4"/>
          <p:cNvSpPr>
            <a:spLocks noChangeShapeType="1"/>
          </p:cNvSpPr>
          <p:nvPr/>
        </p:nvSpPr>
        <p:spPr bwMode="auto">
          <a:xfrm>
            <a:off x="7505700" y="381000"/>
            <a:ext cx="152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56325" name="Picture 5" descr="FossilPlot-M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12963" cy="1022350"/>
          </a:xfrm>
          <a:prstGeom prst="rect">
            <a:avLst/>
          </a:prstGeom>
          <a:noFill/>
        </p:spPr>
      </p:pic>
      <p:sp>
        <p:nvSpPr>
          <p:cNvPr id="56326" name="Line 6"/>
          <p:cNvSpPr>
            <a:spLocks noChangeShapeType="1"/>
          </p:cNvSpPr>
          <p:nvPr/>
        </p:nvSpPr>
        <p:spPr bwMode="auto">
          <a:xfrm>
            <a:off x="2362200" y="102235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2286000" y="212725"/>
            <a:ext cx="40290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latin typeface="Palatino" pitchFamily="18" charset="0"/>
              </a:rPr>
              <a:t>Transfer the data</a:t>
            </a:r>
          </a:p>
        </p:txBody>
      </p:sp>
      <p:pic>
        <p:nvPicPr>
          <p:cNvPr id="56329" name="Picture 9" descr="St7-bry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157288"/>
            <a:ext cx="7924800" cy="5700712"/>
          </a:xfrm>
          <a:prstGeom prst="rect">
            <a:avLst/>
          </a:prstGeom>
          <a:noFill/>
        </p:spPr>
      </p:pic>
      <p:sp>
        <p:nvSpPr>
          <p:cNvPr id="56330" name="AutoShape 10"/>
          <p:cNvSpPr>
            <a:spLocks noChangeArrowheads="1"/>
          </p:cNvSpPr>
          <p:nvPr/>
        </p:nvSpPr>
        <p:spPr bwMode="auto">
          <a:xfrm>
            <a:off x="6553200" y="4343400"/>
            <a:ext cx="2286000" cy="1371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/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6705600" y="4724400"/>
            <a:ext cx="2019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latin typeface="Arial Narrow" pitchFamily="34" charset="0"/>
              </a:rPr>
              <a:t>Copy/Paste group in &amp;Data at Cell A8</a:t>
            </a:r>
          </a:p>
        </p:txBody>
      </p:sp>
      <p:sp>
        <p:nvSpPr>
          <p:cNvPr id="56332" name="Line 12"/>
          <p:cNvSpPr>
            <a:spLocks noChangeShapeType="1"/>
          </p:cNvSpPr>
          <p:nvPr/>
        </p:nvSpPr>
        <p:spPr bwMode="auto">
          <a:xfrm>
            <a:off x="304800" y="2286000"/>
            <a:ext cx="533400" cy="228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57150" y="1952625"/>
            <a:ext cx="476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A8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418720" y="0"/>
            <a:ext cx="172528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Ver. 1.1 for Excel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46038"/>
            <a:ext cx="3429000" cy="8382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Speciation</a:t>
            </a:r>
          </a:p>
        </p:txBody>
      </p:sp>
      <p:sp>
        <p:nvSpPr>
          <p:cNvPr id="31748" name="Line 4"/>
          <p:cNvSpPr>
            <a:spLocks noChangeShapeType="1"/>
          </p:cNvSpPr>
          <p:nvPr/>
        </p:nvSpPr>
        <p:spPr bwMode="auto">
          <a:xfrm>
            <a:off x="7505700" y="381000"/>
            <a:ext cx="152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1749" name="Picture 5" descr="FossilPlot-M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12963" cy="1022350"/>
          </a:xfrm>
          <a:prstGeom prst="rect">
            <a:avLst/>
          </a:prstGeom>
          <a:noFill/>
        </p:spPr>
      </p:pic>
      <p:sp>
        <p:nvSpPr>
          <p:cNvPr id="31750" name="Line 6"/>
          <p:cNvSpPr>
            <a:spLocks noChangeShapeType="1"/>
          </p:cNvSpPr>
          <p:nvPr/>
        </p:nvSpPr>
        <p:spPr bwMode="auto">
          <a:xfrm>
            <a:off x="2362200" y="102235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1752" name="Picture 8" descr="st8-EpDiv-bry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219200"/>
            <a:ext cx="7848600" cy="5646738"/>
          </a:xfrm>
          <a:prstGeom prst="rect">
            <a:avLst/>
          </a:prstGeom>
          <a:noFill/>
        </p:spPr>
      </p:pic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2286000" y="212725"/>
            <a:ext cx="6453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latin typeface="Palatino" pitchFamily="18" charset="0"/>
              </a:rPr>
              <a:t>Other graphs made by </a:t>
            </a:r>
            <a:r>
              <a:rPr lang="en-US" sz="2800" b="1">
                <a:latin typeface="Palatino" pitchFamily="18" charset="0"/>
              </a:rPr>
              <a:t>&amp;Data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8720" y="0"/>
            <a:ext cx="172528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Ver. 1.1 for Excel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46038"/>
            <a:ext cx="3429000" cy="8382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Speciation</a:t>
            </a:r>
          </a:p>
        </p:txBody>
      </p:sp>
      <p:sp>
        <p:nvSpPr>
          <p:cNvPr id="33796" name="Line 4"/>
          <p:cNvSpPr>
            <a:spLocks noChangeShapeType="1"/>
          </p:cNvSpPr>
          <p:nvPr/>
        </p:nvSpPr>
        <p:spPr bwMode="auto">
          <a:xfrm>
            <a:off x="7505700" y="381000"/>
            <a:ext cx="152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3797" name="Picture 5" descr="FossilPlot-M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12963" cy="1022350"/>
          </a:xfrm>
          <a:prstGeom prst="rect">
            <a:avLst/>
          </a:prstGeom>
          <a:noFill/>
        </p:spPr>
      </p:pic>
      <p:sp>
        <p:nvSpPr>
          <p:cNvPr id="33798" name="Line 6"/>
          <p:cNvSpPr>
            <a:spLocks noChangeShapeType="1"/>
          </p:cNvSpPr>
          <p:nvPr/>
        </p:nvSpPr>
        <p:spPr bwMode="auto">
          <a:xfrm>
            <a:off x="2362200" y="102235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3800" name="Picture 8" descr="st8-EpEx-bry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143000"/>
            <a:ext cx="7924800" cy="5702300"/>
          </a:xfrm>
          <a:prstGeom prst="rect">
            <a:avLst/>
          </a:prstGeom>
          <a:noFill/>
        </p:spPr>
      </p:pic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286000" y="212725"/>
            <a:ext cx="6453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latin typeface="Palatino" pitchFamily="18" charset="0"/>
              </a:rPr>
              <a:t>Other graphs made by </a:t>
            </a:r>
            <a:r>
              <a:rPr lang="en-US" sz="2800" b="1">
                <a:latin typeface="Palatino" pitchFamily="18" charset="0"/>
              </a:rPr>
              <a:t>&amp;Data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8720" y="0"/>
            <a:ext cx="172528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Ver. 1.1 for Excel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46038"/>
            <a:ext cx="3429000" cy="8382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Speciation</a:t>
            </a: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7505700" y="381000"/>
            <a:ext cx="152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0725" name="Picture 5" descr="FossilPlot-M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12963" cy="1022350"/>
          </a:xfrm>
          <a:prstGeom prst="rect">
            <a:avLst/>
          </a:prstGeom>
          <a:noFill/>
        </p:spPr>
      </p:pic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2362200" y="102235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30728" name="Picture 8" descr="st8-EpAbs-bry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163638"/>
            <a:ext cx="7924800" cy="5702300"/>
          </a:xfrm>
          <a:prstGeom prst="rect">
            <a:avLst/>
          </a:prstGeom>
          <a:noFill/>
        </p:spPr>
      </p:pic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2286000" y="212725"/>
            <a:ext cx="64531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latin typeface="Palatino" pitchFamily="18" charset="0"/>
              </a:rPr>
              <a:t>Other graphs made by </a:t>
            </a:r>
            <a:r>
              <a:rPr lang="en-US" sz="2800" b="1">
                <a:latin typeface="Palatino" pitchFamily="18" charset="0"/>
              </a:rPr>
              <a:t>&amp;Data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418720" y="0"/>
            <a:ext cx="172528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Ver. 1.1 for Excel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6200" y="46038"/>
            <a:ext cx="3429000" cy="838200"/>
          </a:xfrm>
          <a:noFill/>
          <a:ln/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Speciation</a:t>
            </a: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7505700" y="381000"/>
            <a:ext cx="15240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1989" name="Picture 5" descr="FossilPlot-M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12963" cy="1022350"/>
          </a:xfrm>
          <a:prstGeom prst="rect">
            <a:avLst/>
          </a:prstGeom>
          <a:noFill/>
        </p:spPr>
      </p:pic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2362200" y="102235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41992" name="Picture 8" descr="st10-MXsDOX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1211263"/>
            <a:ext cx="7848600" cy="5646737"/>
          </a:xfrm>
          <a:prstGeom prst="rect">
            <a:avLst/>
          </a:prstGeom>
          <a:noFill/>
        </p:spPr>
      </p:pic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2286000" y="212725"/>
            <a:ext cx="62531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latin typeface="Palatino" pitchFamily="18" charset="0"/>
              </a:rPr>
              <a:t>The 3 Big mass extinctions </a:t>
            </a:r>
          </a:p>
        </p:txBody>
      </p:sp>
      <p:sp>
        <p:nvSpPr>
          <p:cNvPr id="41994" name="AutoShape 10"/>
          <p:cNvSpPr>
            <a:spLocks noChangeArrowheads="1"/>
          </p:cNvSpPr>
          <p:nvPr/>
        </p:nvSpPr>
        <p:spPr bwMode="auto">
          <a:xfrm>
            <a:off x="6477000" y="1524000"/>
            <a:ext cx="2286000" cy="1371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round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bg1"/>
            </a:extrusionClr>
          </a:sp3d>
        </p:spPr>
        <p:txBody>
          <a:bodyPr wrap="none" anchor="ctr">
            <a:flatTx/>
          </a:bodyPr>
          <a:lstStyle/>
          <a:p>
            <a:pPr algn="ctr"/>
            <a:endParaRPr lang="en-US"/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6477000" y="1752600"/>
            <a:ext cx="2286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>
                <a:latin typeface="Arial Narrow" pitchFamily="34" charset="0"/>
              </a:rPr>
              <a:t>Blue line shows diversity at 2Ma interval, gray line shows Epoch intervals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418720" y="0"/>
            <a:ext cx="172528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Ver. 1.1 for Excel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Text Box 9"/>
          <p:cNvSpPr txBox="1">
            <a:spLocks noChangeArrowheads="1"/>
          </p:cNvSpPr>
          <p:nvPr/>
        </p:nvSpPr>
        <p:spPr bwMode="auto">
          <a:xfrm>
            <a:off x="7408863" y="0"/>
            <a:ext cx="1658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1"/>
                </a:solidFill>
                <a:latin typeface="Georgia" pitchFamily="18" charset="0"/>
              </a:rPr>
              <a:t>Paleography</a:t>
            </a:r>
          </a:p>
        </p:txBody>
      </p:sp>
      <p:pic>
        <p:nvPicPr>
          <p:cNvPr id="2059" name="Picture 11" descr="FossilPlot-Min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12963" cy="1022350"/>
          </a:xfrm>
          <a:prstGeom prst="rect">
            <a:avLst/>
          </a:prstGeom>
          <a:noFill/>
        </p:spPr>
      </p:pic>
      <p:sp>
        <p:nvSpPr>
          <p:cNvPr id="2060" name="Line 12"/>
          <p:cNvSpPr>
            <a:spLocks noChangeShapeType="1"/>
          </p:cNvSpPr>
          <p:nvPr/>
        </p:nvSpPr>
        <p:spPr bwMode="auto">
          <a:xfrm>
            <a:off x="2362200" y="1022350"/>
            <a:ext cx="655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286000" y="212725"/>
            <a:ext cx="4862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000">
                <a:latin typeface="Palatino" pitchFamily="18" charset="0"/>
              </a:rPr>
              <a:t>Stratigraphic Ranges</a:t>
            </a:r>
          </a:p>
        </p:txBody>
      </p:sp>
      <p:pic>
        <p:nvPicPr>
          <p:cNvPr id="2063" name="Picture 15" descr="Range-Bry"/>
          <p:cNvPicPr>
            <a:picLocks noChangeAspect="1" noChangeArrowheads="1"/>
          </p:cNvPicPr>
          <p:nvPr/>
        </p:nvPicPr>
        <p:blipFill>
          <a:blip r:embed="rId3"/>
          <a:srcRect l="8643" t="13655" r="9877" b="7823"/>
          <a:stretch>
            <a:fillRect/>
          </a:stretch>
        </p:blipFill>
        <p:spPr bwMode="auto">
          <a:xfrm>
            <a:off x="685800" y="1219200"/>
            <a:ext cx="7772400" cy="541655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418720" y="0"/>
            <a:ext cx="1725280" cy="36933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Ver. 1.1 for Excel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403</Words>
  <Application>Microsoft Office PowerPoint</Application>
  <PresentationFormat>On-screen Show (4:3)</PresentationFormat>
  <Paragraphs>113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Slide 1</vt:lpstr>
      <vt:lpstr>Slide 2</vt:lpstr>
      <vt:lpstr>Speciation</vt:lpstr>
      <vt:lpstr>Speciation</vt:lpstr>
      <vt:lpstr>Speciation</vt:lpstr>
      <vt:lpstr>Speciation</vt:lpstr>
      <vt:lpstr>Speciation</vt:lpstr>
      <vt:lpstr>Speciation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Sepkoski Curve E.F.s</vt:lpstr>
    </vt:vector>
  </TitlesOfParts>
  <Company>isu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Geology</dc:creator>
  <cp:lastModifiedBy> </cp:lastModifiedBy>
  <cp:revision>8</cp:revision>
  <dcterms:created xsi:type="dcterms:W3CDTF">2009-07-23T17:42:14Z</dcterms:created>
  <dcterms:modified xsi:type="dcterms:W3CDTF">2009-07-31T01:30:59Z</dcterms:modified>
</cp:coreProperties>
</file>