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1" r:id="rId5"/>
    <p:sldId id="276" r:id="rId6"/>
    <p:sldId id="277" r:id="rId7"/>
    <p:sldId id="278" r:id="rId8"/>
    <p:sldId id="279" r:id="rId9"/>
    <p:sldId id="280" r:id="rId10"/>
    <p:sldId id="262" r:id="rId11"/>
    <p:sldId id="260" r:id="rId12"/>
    <p:sldId id="263" r:id="rId13"/>
    <p:sldId id="275" r:id="rId14"/>
    <p:sldId id="272" r:id="rId15"/>
    <p:sldId id="266" r:id="rId16"/>
    <p:sldId id="261" r:id="rId17"/>
    <p:sldId id="267" r:id="rId18"/>
    <p:sldId id="269" r:id="rId19"/>
    <p:sldId id="264" r:id="rId20"/>
    <p:sldId id="274" r:id="rId21"/>
    <p:sldId id="26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bulinski\Desktop\Teaching%20Workshop\Diversity%20Curve%20Examp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23129241352405"/>
          <c:y val="0.12316549749685819"/>
          <c:w val="0.82083483436556026"/>
          <c:h val="0.55536592279765185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strRef>
              <c:f>Sheet1!$A$1:$A$12</c:f>
              <c:strCache>
                <c:ptCount val="12"/>
                <c:pt idx="1">
                  <c:v>Cambrian</c:v>
                </c:pt>
                <c:pt idx="2">
                  <c:v>Ordovician</c:v>
                </c:pt>
                <c:pt idx="3">
                  <c:v>Silurian</c:v>
                </c:pt>
                <c:pt idx="4">
                  <c:v>Devonian</c:v>
                </c:pt>
                <c:pt idx="5">
                  <c:v>Carboniferous</c:v>
                </c:pt>
                <c:pt idx="6">
                  <c:v>Permian</c:v>
                </c:pt>
                <c:pt idx="7">
                  <c:v>Triassic</c:v>
                </c:pt>
                <c:pt idx="8">
                  <c:v>Jurassic</c:v>
                </c:pt>
                <c:pt idx="9">
                  <c:v>Cretaceous</c:v>
                </c:pt>
                <c:pt idx="10">
                  <c:v>Cenozoic</c:v>
                </c:pt>
                <c:pt idx="11">
                  <c:v>Recent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0</c:v>
                </c:pt>
                <c:pt idx="1">
                  <c:v>11</c:v>
                </c:pt>
                <c:pt idx="2">
                  <c:v>17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18</c:v>
                </c:pt>
                <c:pt idx="7">
                  <c:v>12</c:v>
                </c:pt>
                <c:pt idx="8">
                  <c:v>11</c:v>
                </c:pt>
                <c:pt idx="9">
                  <c:v>11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</c:ser>
        <c:dropLines>
          <c:spPr>
            <a:ln>
              <a:solidFill>
                <a:schemeClr val="bg1"/>
              </a:solidFill>
            </a:ln>
          </c:spPr>
        </c:dropLines>
        <c:marker val="1"/>
        <c:axId val="78123776"/>
        <c:axId val="78125312"/>
      </c:lineChart>
      <c:catAx>
        <c:axId val="78123776"/>
        <c:scaling>
          <c:orientation val="minMax"/>
        </c:scaling>
        <c:axPos val="b"/>
        <c:numFmt formatCode="General" sourceLinked="1"/>
        <c:tickLblPos val="nextTo"/>
        <c:txPr>
          <a:bodyPr rot="5400000" vert="horz"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8125312"/>
        <c:crosses val="autoZero"/>
        <c:auto val="1"/>
        <c:lblAlgn val="ctr"/>
        <c:lblOffset val="100"/>
      </c:catAx>
      <c:valAx>
        <c:axId val="781253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1237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0.03726</cdr:x>
      <cdr:y>0.35229</cdr:y>
    </cdr:from>
    <cdr:to>
      <cdr:x>0.06747</cdr:x>
      <cdr:y>0.49742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797" y="2545710"/>
          <a:ext cx="914400" cy="26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/>
            <a:t>Number</a:t>
          </a:r>
          <a:r>
            <a:rPr lang="en-US" sz="1400" baseline="0"/>
            <a:t> of Taxa</a:t>
          </a:r>
          <a:endParaRPr lang="en-US" sz="14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7FB02E-831C-42C4-822D-71FDC8965A50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F6F6FF-76C8-44BF-AB6D-1667AFA8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0EBF5-B86D-46B8-9656-5D7DF251163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2D835E-ECB6-4F14-8D1F-6DF1EB6D089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4740D0-E410-435E-9864-72E439CE0AF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B7BFD8-A7CD-4E47-AEB3-E98DEB929E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C83F5-1066-48E5-BBB5-CE9BFAB39ED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7496-EAB8-4437-8185-75FC77FDB5A4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A4E9-6B7A-4E15-8CA8-A34E9713B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8409-EB96-4FF3-9880-D9B73DAABD5C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04E8-A786-412D-A845-6C9A30DF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09DC-2088-4780-948A-D6DB74255316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BD8A-F855-4E5B-915B-80281D59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E64B-FB09-4751-9C72-398B841F4C1F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85F0-0A94-4623-8505-70B2A27AB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E8EC-3373-493D-8614-6D3C88F06BF2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2F31-5E48-4409-B0CA-E0B3B1EA5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EB02-6BF2-4247-A9DA-1BF7C7532E34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EA7C-2053-4B53-89AC-0D9B6D4E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5C4B-24CD-462B-9ED4-8D5CC537F324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A270-E574-468B-8630-ACBCE9B99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85B1-D94E-4376-BD30-CB52371DB402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9727-59CD-48D3-82C1-4EB9A3F1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E9FE-51ED-4A46-904F-EF3494C38DDA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79B5-F54B-4351-BA2F-C871C4F70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2D3E-8963-43E7-84A0-F331F91BA19A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0464-39B3-4B2A-9E0F-22F3BCCA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39E6-40E3-4E40-B3BF-17D84D6FAD02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FCF8-E4B4-4844-9B4E-609D96FA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280E83-61C9-44B6-B491-C7DA1AF00F8C}" type="datetimeFigureOut">
              <a:rPr lang="en-US"/>
              <a:pPr>
                <a:defRPr/>
              </a:pPr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EB707-F687-44B9-B101-73413A01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eodb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Range-Through Chart and Diversity Curve Lab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Dr. Kate Bulinski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Bellarmine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Lab Components: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Understanding the concept of “Range”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Time of Origination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Time of Extinction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Persists throughout interval even if not found consistently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Difference between fossil record and biological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Linking Names to Fossils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Previous knowledge obtained from systematics lab can be reinforced here: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Students must correctly identify hand specimens to pair times of origination and extinction with names of fossil groups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2292" name="Picture 5" descr="C:\Documents and Settings\kbulinski\My Documents\My Pictures\Fossil Lab Pictures\Fossil Lab Pictures 002.jpg"/>
          <p:cNvPicPr>
            <a:picLocks noChangeAspect="1" noChangeArrowheads="1"/>
          </p:cNvPicPr>
          <p:nvPr/>
        </p:nvPicPr>
        <p:blipFill>
          <a:blip r:embed="rId2"/>
          <a:srcRect l="19125" t="7500" r="5624"/>
          <a:stretch>
            <a:fillRect/>
          </a:stretch>
        </p:blipFill>
        <p:spPr bwMode="auto">
          <a:xfrm>
            <a:off x="2895600" y="3352800"/>
            <a:ext cx="3554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86400" y="838200"/>
            <a:ext cx="29718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905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Plotting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Ranges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38800" y="1066800"/>
          <a:ext cx="2667000" cy="5562600"/>
        </p:xfrm>
        <a:graphic>
          <a:graphicData uri="http://schemas.openxmlformats.org/drawingml/2006/table">
            <a:tbl>
              <a:tblPr/>
              <a:tblGrid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7105"/>
                <a:gridCol w="129595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0886"/>
                <a:gridCol w="135814"/>
              </a:tblGrid>
              <a:tr h="48427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80" name="Picture 1" descr="geologic-time-scale-770"/>
          <p:cNvPicPr>
            <a:picLocks noChangeAspect="1" noChangeArrowheads="1"/>
          </p:cNvPicPr>
          <p:nvPr/>
        </p:nvPicPr>
        <p:blipFill>
          <a:blip r:embed="rId2"/>
          <a:srcRect l="62338"/>
          <a:stretch>
            <a:fillRect/>
          </a:stretch>
        </p:blipFill>
        <p:spPr bwMode="auto">
          <a:xfrm>
            <a:off x="3429000" y="871538"/>
            <a:ext cx="16240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1" name="Text Box 2"/>
          <p:cNvSpPr txBox="1">
            <a:spLocks noChangeArrowheads="1"/>
          </p:cNvSpPr>
          <p:nvPr/>
        </p:nvSpPr>
        <p:spPr bwMode="auto">
          <a:xfrm>
            <a:off x="3886200" y="3581400"/>
            <a:ext cx="914400" cy="533400"/>
          </a:xfrm>
          <a:prstGeom prst="rect">
            <a:avLst/>
          </a:prstGeom>
          <a:solidFill>
            <a:srgbClr val="DAEE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9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Carboniferous</a:t>
            </a:r>
            <a:endParaRPr lang="en-US" sz="11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82" name="Rectangle 3"/>
          <p:cNvSpPr>
            <a:spLocks noChangeArrowheads="1"/>
          </p:cNvSpPr>
          <p:nvPr/>
        </p:nvSpPr>
        <p:spPr bwMode="auto">
          <a:xfrm>
            <a:off x="2514600" y="-838200"/>
            <a:ext cx="3581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914112" rIns="914112" bIns="914112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Geological </a:t>
            </a:r>
          </a:p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Time Scale</a:t>
            </a:r>
            <a:endParaRPr lang="en-US" sz="90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(modified from geology.com)</a:t>
            </a:r>
            <a:endParaRPr lang="en-US" sz="900">
              <a:solidFill>
                <a:schemeClr val="bg1"/>
              </a:solidFill>
            </a:endParaRPr>
          </a:p>
          <a:p>
            <a:pPr algn="ctr"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13383" name="Rectangle 4"/>
          <p:cNvSpPr>
            <a:spLocks noChangeArrowheads="1"/>
          </p:cNvSpPr>
          <p:nvPr/>
        </p:nvSpPr>
        <p:spPr bwMode="auto">
          <a:xfrm>
            <a:off x="2971800" y="5949950"/>
            <a:ext cx="3581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Taxon Names Here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9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384" name="Rectangle 9"/>
          <p:cNvSpPr>
            <a:spLocks noChangeArrowheads="1"/>
          </p:cNvSpPr>
          <p:nvPr/>
        </p:nvSpPr>
        <p:spPr bwMode="auto">
          <a:xfrm>
            <a:off x="5791200" y="228600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Range Through Chart</a:t>
            </a:r>
            <a:endParaRPr lang="en-US" sz="1100">
              <a:solidFill>
                <a:srgbClr val="FFFF00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86400" y="838200"/>
            <a:ext cx="29718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905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Plotting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Ranges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38800" y="1066800"/>
          <a:ext cx="2667000" cy="5562600"/>
        </p:xfrm>
        <a:graphic>
          <a:graphicData uri="http://schemas.openxmlformats.org/drawingml/2006/table">
            <a:tbl>
              <a:tblPr/>
              <a:tblGrid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7105"/>
                <a:gridCol w="129595"/>
                <a:gridCol w="133350"/>
                <a:gridCol w="133350"/>
                <a:gridCol w="133350"/>
                <a:gridCol w="133350"/>
                <a:gridCol w="133350"/>
                <a:gridCol w="133350"/>
                <a:gridCol w="133350"/>
                <a:gridCol w="130886"/>
                <a:gridCol w="135814"/>
              </a:tblGrid>
              <a:tr h="48427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04" name="Picture 1" descr="geologic-time-scale-770"/>
          <p:cNvPicPr>
            <a:picLocks noChangeAspect="1" noChangeArrowheads="1"/>
          </p:cNvPicPr>
          <p:nvPr/>
        </p:nvPicPr>
        <p:blipFill>
          <a:blip r:embed="rId2"/>
          <a:srcRect l="62338"/>
          <a:stretch>
            <a:fillRect/>
          </a:stretch>
        </p:blipFill>
        <p:spPr bwMode="auto">
          <a:xfrm>
            <a:off x="3429000" y="871538"/>
            <a:ext cx="16240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5" name="Text Box 2"/>
          <p:cNvSpPr txBox="1">
            <a:spLocks noChangeArrowheads="1"/>
          </p:cNvSpPr>
          <p:nvPr/>
        </p:nvSpPr>
        <p:spPr bwMode="auto">
          <a:xfrm>
            <a:off x="3886200" y="3581400"/>
            <a:ext cx="914400" cy="533400"/>
          </a:xfrm>
          <a:prstGeom prst="rect">
            <a:avLst/>
          </a:prstGeom>
          <a:solidFill>
            <a:srgbClr val="DAEE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9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Carboniferous</a:t>
            </a:r>
            <a:endParaRPr lang="en-US" sz="11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406" name="Rectangle 3"/>
          <p:cNvSpPr>
            <a:spLocks noChangeArrowheads="1"/>
          </p:cNvSpPr>
          <p:nvPr/>
        </p:nvSpPr>
        <p:spPr bwMode="auto">
          <a:xfrm>
            <a:off x="2514600" y="-838200"/>
            <a:ext cx="3581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914112" rIns="914112" bIns="914112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Geological </a:t>
            </a:r>
          </a:p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Time Scale</a:t>
            </a:r>
            <a:endParaRPr lang="en-US" sz="90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(modified from geology.com)</a:t>
            </a:r>
            <a:endParaRPr lang="en-US" sz="900">
              <a:solidFill>
                <a:schemeClr val="bg1"/>
              </a:solidFill>
            </a:endParaRPr>
          </a:p>
          <a:p>
            <a:pPr algn="ctr"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14407" name="Rectangle 4"/>
          <p:cNvSpPr>
            <a:spLocks noChangeArrowheads="1"/>
          </p:cNvSpPr>
          <p:nvPr/>
        </p:nvSpPr>
        <p:spPr bwMode="auto">
          <a:xfrm>
            <a:off x="2971800" y="5949950"/>
            <a:ext cx="3581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Taxon Names Here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9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408" name="Rectangle 9"/>
          <p:cNvSpPr>
            <a:spLocks noChangeArrowheads="1"/>
          </p:cNvSpPr>
          <p:nvPr/>
        </p:nvSpPr>
        <p:spPr bwMode="auto">
          <a:xfrm>
            <a:off x="5791200" y="228600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Range Through Chart</a:t>
            </a:r>
            <a:endParaRPr lang="en-US" sz="1100">
              <a:solidFill>
                <a:srgbClr val="FFFF00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1000" y="1524000"/>
            <a:ext cx="5943600" cy="4400550"/>
          </a:xfrm>
          <a:prstGeom prst="rect">
            <a:avLst/>
          </a:prstGeom>
          <a:solidFill>
            <a:srgbClr val="FFFFFF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Edrioasteroidea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	       Range: Cambrian-Permian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2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Articulata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Cambrian- 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3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Subclass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Ammonoidea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Range:  Silurian-Cretaceous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4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Rugosa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                   Range: Ordovician-Permian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5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Tabulata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Ordovician-Permian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6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Blastoidea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	       Range: Ordovician-Permian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7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Rostroconchia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Range: Cambrian-Permian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8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Gastropoda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Cambrian- 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9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Stenolaemata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Ordovician-Recent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10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Trilobita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	       Range: Cambrian-Permian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11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Scleractinia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Triassic- 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12: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Crinoidea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Ordovician- 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13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Echinoidea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	       Range: Ordovician-Recent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14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Bivalvia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Cambrian-Recent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15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Subclass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Nautiloidea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Range: Cambrian- Recent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16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Stromatoporata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Range: Ordovician-Cretaceous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17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Eurypterida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 Cambrian-Permian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18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Graptolithina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Range: Cambrian-Carboniferous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19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Conodonta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Range: Cambrian-Triassic</a:t>
            </a:r>
            <a:endParaRPr lang="en-US" sz="105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Fossil 20:  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Class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Insecta</a:t>
            </a:r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       Range:  Silurian-Recent</a:t>
            </a: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029200" y="838200"/>
            <a:ext cx="29718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905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Plotting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Ranges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5400" y="1143000"/>
          <a:ext cx="2810101" cy="5486400"/>
        </p:xfrm>
        <a:graphic>
          <a:graphicData uri="http://schemas.openxmlformats.org/drawingml/2006/table">
            <a:tbl>
              <a:tblPr/>
              <a:tblGrid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  <a:gridCol w="144462"/>
                <a:gridCol w="136549"/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  <a:gridCol w="140505"/>
              </a:tblGrid>
              <a:tr h="47763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0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7" marR="51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428" name="Picture 1" descr="geologic-time-scale-770"/>
          <p:cNvPicPr>
            <a:picLocks noChangeAspect="1" noChangeArrowheads="1"/>
          </p:cNvPicPr>
          <p:nvPr/>
        </p:nvPicPr>
        <p:blipFill>
          <a:blip r:embed="rId2"/>
          <a:srcRect l="62338"/>
          <a:stretch>
            <a:fillRect/>
          </a:stretch>
        </p:blipFill>
        <p:spPr bwMode="auto">
          <a:xfrm>
            <a:off x="3429000" y="871538"/>
            <a:ext cx="16240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9" name="Text Box 2"/>
          <p:cNvSpPr txBox="1">
            <a:spLocks noChangeArrowheads="1"/>
          </p:cNvSpPr>
          <p:nvPr/>
        </p:nvSpPr>
        <p:spPr bwMode="auto">
          <a:xfrm>
            <a:off x="3886200" y="3581400"/>
            <a:ext cx="914400" cy="533400"/>
          </a:xfrm>
          <a:prstGeom prst="rect">
            <a:avLst/>
          </a:prstGeom>
          <a:solidFill>
            <a:srgbClr val="DAEE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Carboniferous</a:t>
            </a:r>
            <a:endParaRPr lang="en-US" sz="11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430" name="Rectangle 3"/>
          <p:cNvSpPr>
            <a:spLocks noChangeArrowheads="1"/>
          </p:cNvSpPr>
          <p:nvPr/>
        </p:nvSpPr>
        <p:spPr bwMode="auto">
          <a:xfrm>
            <a:off x="2286000" y="-758825"/>
            <a:ext cx="3657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914112" rIns="914112" bIns="914112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Geological </a:t>
            </a:r>
          </a:p>
          <a:p>
            <a:pPr algn="ctr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Time Scale</a:t>
            </a:r>
            <a:endParaRPr lang="en-US" sz="90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(modified from geology.com)</a:t>
            </a:r>
            <a:endParaRPr lang="en-US" sz="900">
              <a:solidFill>
                <a:schemeClr val="bg1"/>
              </a:solidFill>
            </a:endParaRPr>
          </a:p>
          <a:p>
            <a:pPr algn="ctr"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5431" name="Rectangle 4"/>
          <p:cNvSpPr>
            <a:spLocks noChangeArrowheads="1"/>
          </p:cNvSpPr>
          <p:nvPr/>
        </p:nvSpPr>
        <p:spPr bwMode="auto">
          <a:xfrm>
            <a:off x="2514600" y="5791200"/>
            <a:ext cx="3581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Taxon Names Here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9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sz="110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432" name="Rectangle 9"/>
          <p:cNvSpPr>
            <a:spLocks noChangeArrowheads="1"/>
          </p:cNvSpPr>
          <p:nvPr/>
        </p:nvSpPr>
        <p:spPr bwMode="auto">
          <a:xfrm>
            <a:off x="5334000" y="228600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Range Through Chart</a:t>
            </a:r>
            <a:endParaRPr lang="en-US" sz="1100">
              <a:solidFill>
                <a:srgbClr val="FFFF00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5433" name="Group 23"/>
          <p:cNvGrpSpPr>
            <a:grpSpLocks/>
          </p:cNvGrpSpPr>
          <p:nvPr/>
        </p:nvGrpSpPr>
        <p:grpSpPr bwMode="auto">
          <a:xfrm>
            <a:off x="5105400" y="1143000"/>
            <a:ext cx="2789238" cy="4754563"/>
            <a:chOff x="6188" y="2595"/>
            <a:chExt cx="4695" cy="9600"/>
          </a:xfrm>
        </p:grpSpPr>
        <p:sp>
          <p:nvSpPr>
            <p:cNvPr id="15435" name="Rectangle 24"/>
            <p:cNvSpPr>
              <a:spLocks noChangeArrowheads="1"/>
            </p:cNvSpPr>
            <p:nvPr/>
          </p:nvSpPr>
          <p:spPr bwMode="auto">
            <a:xfrm>
              <a:off x="6188" y="6765"/>
              <a:ext cx="225" cy="543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36" name="Rectangle 25"/>
            <p:cNvSpPr>
              <a:spLocks noChangeArrowheads="1"/>
            </p:cNvSpPr>
            <p:nvPr/>
          </p:nvSpPr>
          <p:spPr bwMode="auto">
            <a:xfrm>
              <a:off x="6903" y="6765"/>
              <a:ext cx="225" cy="438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37" name="Rectangle 26"/>
            <p:cNvSpPr>
              <a:spLocks noChangeArrowheads="1"/>
            </p:cNvSpPr>
            <p:nvPr/>
          </p:nvSpPr>
          <p:spPr bwMode="auto">
            <a:xfrm>
              <a:off x="6413" y="2595"/>
              <a:ext cx="225" cy="960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38" name="Rectangle 27"/>
            <p:cNvSpPr>
              <a:spLocks noChangeArrowheads="1"/>
            </p:cNvSpPr>
            <p:nvPr/>
          </p:nvSpPr>
          <p:spPr bwMode="auto">
            <a:xfrm>
              <a:off x="7143" y="6765"/>
              <a:ext cx="225" cy="438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39" name="Rectangle 28"/>
            <p:cNvSpPr>
              <a:spLocks noChangeArrowheads="1"/>
            </p:cNvSpPr>
            <p:nvPr/>
          </p:nvSpPr>
          <p:spPr bwMode="auto">
            <a:xfrm>
              <a:off x="7383" y="6765"/>
              <a:ext cx="225" cy="438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0" name="Rectangle 29"/>
            <p:cNvSpPr>
              <a:spLocks noChangeArrowheads="1"/>
            </p:cNvSpPr>
            <p:nvPr/>
          </p:nvSpPr>
          <p:spPr bwMode="auto">
            <a:xfrm>
              <a:off x="7583" y="6765"/>
              <a:ext cx="225" cy="543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1" name="Rectangle 30"/>
            <p:cNvSpPr>
              <a:spLocks noChangeArrowheads="1"/>
            </p:cNvSpPr>
            <p:nvPr/>
          </p:nvSpPr>
          <p:spPr bwMode="auto">
            <a:xfrm>
              <a:off x="6638" y="3750"/>
              <a:ext cx="225" cy="621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2" name="Rectangle 31"/>
            <p:cNvSpPr>
              <a:spLocks noChangeArrowheads="1"/>
            </p:cNvSpPr>
            <p:nvPr/>
          </p:nvSpPr>
          <p:spPr bwMode="auto">
            <a:xfrm>
              <a:off x="7823" y="2595"/>
              <a:ext cx="225" cy="960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3" name="Rectangle 32"/>
            <p:cNvSpPr>
              <a:spLocks noChangeArrowheads="1"/>
            </p:cNvSpPr>
            <p:nvPr/>
          </p:nvSpPr>
          <p:spPr bwMode="auto">
            <a:xfrm>
              <a:off x="8063" y="2595"/>
              <a:ext cx="225" cy="855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4" name="Rectangle 33"/>
            <p:cNvSpPr>
              <a:spLocks noChangeArrowheads="1"/>
            </p:cNvSpPr>
            <p:nvPr/>
          </p:nvSpPr>
          <p:spPr bwMode="auto">
            <a:xfrm>
              <a:off x="8318" y="6750"/>
              <a:ext cx="225" cy="543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5" name="Rectangle 34"/>
            <p:cNvSpPr>
              <a:spLocks noChangeArrowheads="1"/>
            </p:cNvSpPr>
            <p:nvPr/>
          </p:nvSpPr>
          <p:spPr bwMode="auto">
            <a:xfrm>
              <a:off x="8558" y="2595"/>
              <a:ext cx="225" cy="4155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6" name="Rectangle 35"/>
            <p:cNvSpPr>
              <a:spLocks noChangeArrowheads="1"/>
            </p:cNvSpPr>
            <p:nvPr/>
          </p:nvSpPr>
          <p:spPr bwMode="auto">
            <a:xfrm>
              <a:off x="8798" y="2595"/>
              <a:ext cx="225" cy="855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7" name="Rectangle 36"/>
            <p:cNvSpPr>
              <a:spLocks noChangeArrowheads="1"/>
            </p:cNvSpPr>
            <p:nvPr/>
          </p:nvSpPr>
          <p:spPr bwMode="auto">
            <a:xfrm>
              <a:off x="9038" y="2595"/>
              <a:ext cx="225" cy="855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8" name="Rectangle 37"/>
            <p:cNvSpPr>
              <a:spLocks noChangeArrowheads="1"/>
            </p:cNvSpPr>
            <p:nvPr/>
          </p:nvSpPr>
          <p:spPr bwMode="auto">
            <a:xfrm>
              <a:off x="9248" y="2595"/>
              <a:ext cx="225" cy="960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49" name="Rectangle 38"/>
            <p:cNvSpPr>
              <a:spLocks noChangeArrowheads="1"/>
            </p:cNvSpPr>
            <p:nvPr/>
          </p:nvSpPr>
          <p:spPr bwMode="auto">
            <a:xfrm>
              <a:off x="9488" y="2595"/>
              <a:ext cx="225" cy="960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450" name="Rectangle 39"/>
            <p:cNvSpPr>
              <a:spLocks noChangeArrowheads="1"/>
            </p:cNvSpPr>
            <p:nvPr/>
          </p:nvSpPr>
          <p:spPr bwMode="auto">
            <a:xfrm>
              <a:off x="9728" y="3750"/>
              <a:ext cx="232" cy="7425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15451" name="Group 40"/>
            <p:cNvGrpSpPr>
              <a:grpSpLocks/>
            </p:cNvGrpSpPr>
            <p:nvPr/>
          </p:nvGrpSpPr>
          <p:grpSpPr bwMode="auto">
            <a:xfrm>
              <a:off x="9968" y="6165"/>
              <a:ext cx="690" cy="6030"/>
              <a:chOff x="9968" y="6165"/>
              <a:chExt cx="690" cy="6030"/>
            </a:xfrm>
          </p:grpSpPr>
          <p:sp>
            <p:nvSpPr>
              <p:cNvPr id="15453" name="Rectangle 41"/>
              <p:cNvSpPr>
                <a:spLocks noChangeArrowheads="1"/>
              </p:cNvSpPr>
              <p:nvPr/>
            </p:nvSpPr>
            <p:spPr bwMode="auto">
              <a:xfrm>
                <a:off x="9968" y="6765"/>
                <a:ext cx="225" cy="5430"/>
              </a:xfrm>
              <a:prstGeom prst="rect">
                <a:avLst/>
              </a:prstGeom>
              <a:solidFill>
                <a:srgbClr val="C0504D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5454" name="Rectangle 42"/>
              <p:cNvSpPr>
                <a:spLocks noChangeArrowheads="1"/>
              </p:cNvSpPr>
              <p:nvPr/>
            </p:nvSpPr>
            <p:spPr bwMode="auto">
              <a:xfrm>
                <a:off x="10208" y="7320"/>
                <a:ext cx="225" cy="4875"/>
              </a:xfrm>
              <a:prstGeom prst="rect">
                <a:avLst/>
              </a:prstGeom>
              <a:solidFill>
                <a:srgbClr val="C0504D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5455" name="Rectangle 43"/>
              <p:cNvSpPr>
                <a:spLocks noChangeArrowheads="1"/>
              </p:cNvSpPr>
              <p:nvPr/>
            </p:nvSpPr>
            <p:spPr bwMode="auto">
              <a:xfrm>
                <a:off x="10433" y="6165"/>
                <a:ext cx="225" cy="6030"/>
              </a:xfrm>
              <a:prstGeom prst="rect">
                <a:avLst/>
              </a:prstGeom>
              <a:solidFill>
                <a:srgbClr val="C0504D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5452" name="Rectangle 44"/>
            <p:cNvSpPr>
              <a:spLocks noChangeArrowheads="1"/>
            </p:cNvSpPr>
            <p:nvPr/>
          </p:nvSpPr>
          <p:spPr bwMode="auto">
            <a:xfrm>
              <a:off x="10658" y="2595"/>
              <a:ext cx="225" cy="741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5434" name="Rectangle 1"/>
          <p:cNvSpPr>
            <a:spLocks noChangeArrowheads="1"/>
          </p:cNvSpPr>
          <p:nvPr/>
        </p:nvSpPr>
        <p:spPr bwMode="auto">
          <a:xfrm>
            <a:off x="0" y="2895600"/>
            <a:ext cx="3429000" cy="2554288"/>
          </a:xfrm>
          <a:prstGeom prst="rect">
            <a:avLst/>
          </a:prstGeom>
          <a:solidFill>
            <a:srgbClr val="FFFF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" b="1">
                <a:ea typeface="Calibri" pitchFamily="34" charset="0"/>
                <a:cs typeface="Times New Roman" pitchFamily="18" charset="0"/>
              </a:rPr>
              <a:t>Fossil 1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 Class Edrioasteroidea              Range: Cambrian-Permian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2 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Articulata                       Range: Cambrian- 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3 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Subclass Ammonoidea           Range:  Silurian-Cretaceous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4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800" b="1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Rugosa                          Range: Ordovician-Permian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5 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800" b="1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Tabulata                        Range: Ordovician-Permian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6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Blastoidea                      Range: Ordovician-Permian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7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 Class Rostroconchia                Range: Cambrian-Permian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8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Gastropoda                    Range: Cambrian- 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9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Stenolaemata                 Range: Ordovician-Recent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10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Trilobita                        Range: Cambrian-Permian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11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Order</a:t>
            </a:r>
            <a:r>
              <a:rPr lang="en-US" sz="800" b="1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Scleractinia                  Range: Triassic- 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12: 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Crinoidea                   Range: Ordovician- 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13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 Class Echinoidea                   Range: Ordovician-Recent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14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Bivalvia                        Range: Cambrian-Recent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15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Subclass Nautiloidea             Range: Cambrian- Recent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16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Stromatoporata           Range: Ordovician-Cretaceous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17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Eurypterida                  Range:  Cambrian-Permian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18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Graptolithina               Range: Cambrian-Carboniferous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19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Conodonta                 </a:t>
            </a:r>
            <a:r>
              <a:rPr lang="en-US" sz="800" b="1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Range: Cambrian-Triassic</a:t>
            </a:r>
            <a:endParaRPr lang="en-US" sz="5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b="1">
                <a:ea typeface="Calibri" pitchFamily="34" charset="0"/>
                <a:cs typeface="Times New Roman" pitchFamily="18" charset="0"/>
              </a:rPr>
              <a:t>Fossil 20:  </a:t>
            </a:r>
            <a:r>
              <a:rPr lang="en-US" sz="800">
                <a:ea typeface="Calibri" pitchFamily="34" charset="0"/>
                <a:cs typeface="Times New Roman" pitchFamily="18" charset="0"/>
              </a:rPr>
              <a:t>Class Insecta                      Range:  Silurian-Recent</a:t>
            </a:r>
            <a:endParaRPr lang="en-US" sz="11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72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Constructing Diversity Curve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1981200"/>
          <a:ext cx="3220304" cy="4064004"/>
        </p:xfrm>
        <a:graphic>
          <a:graphicData uri="http://schemas.openxmlformats.org/drawingml/2006/table">
            <a:tbl>
              <a:tblPr/>
              <a:tblGrid>
                <a:gridCol w="1592360"/>
                <a:gridCol w="1627944"/>
              </a:tblGrid>
              <a:tr h="338667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Extant Genera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Cambrian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Ordovician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Silurian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Devonian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Carboniferous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Permian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Triassic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Jurassic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Cretaceous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Cenozoic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Recent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41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Tally up the number of genera present in a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12192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24600" y="152400"/>
          <a:ext cx="2438401" cy="2819400"/>
        </p:xfrm>
        <a:graphic>
          <a:graphicData uri="http://schemas.openxmlformats.org/drawingml/2006/table">
            <a:tbl>
              <a:tblPr/>
              <a:tblGrid>
                <a:gridCol w="1205728"/>
                <a:gridCol w="1232673"/>
              </a:tblGrid>
              <a:tr h="2349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Extant Genera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Cambrian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Ordovician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Silurian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Devonian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Carboniferous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Permian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Triassic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Jurassic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Cretaceous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Cenozoic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Recent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36" name="TextBox 1"/>
          <p:cNvSpPr txBox="1">
            <a:spLocks noChangeArrowheads="1"/>
          </p:cNvSpPr>
          <p:nvPr/>
        </p:nvSpPr>
        <p:spPr bwMode="auto">
          <a:xfrm>
            <a:off x="2667000" y="6019800"/>
            <a:ext cx="8270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Geologic Time Labled at Ends of Periods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3810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>
                <a:solidFill>
                  <a:srgbClr val="FFFF00"/>
                </a:solidFill>
                <a:latin typeface="+mj-lt"/>
              </a:rPr>
              <a:t>Diversity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</a:rPr>
              <a:t>Discussion and Short-Answer Lab Questions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1) Based on the range chart you constructed, when does the largest extinction event occur and how many of the twenty organisms go extinct then?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2) What caused this extinction?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3) Which major extinction caused  ammonoids to go extinct?  What caused this extinction?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4) During what geological period do the most taxa originate and what is the name of this origination event?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5) During what geological period to the second largest number of taxa originate and what is the name of this event?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</a:rPr>
              <a:t>Discussion and Short-Answer Lab Questions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6) Notice when the three orders of coral originate and go extinct.  Explain in a few sentences what the fossil record of corals looks like.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7) How many of the 20 taxa are extant today? 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8)  Provide three similarities and three differences between the diversity curve you generated and the Sepkoski  Curve.  Why are they different?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9) If you constructed a range through chart of fossil genera, would you expect their ranges in the fossil record to be longer or shorter?  Why?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10) Why do you not find many fossils in the rock record before the Cambrian?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Potential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83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For intro-level students: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Use specific taxonomic group to construct a diversity curve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(e.g., genera within Class </a:t>
            </a:r>
            <a:r>
              <a:rPr lang="en-US" dirty="0" err="1" smtClean="0">
                <a:solidFill>
                  <a:schemeClr val="bg1"/>
                </a:solidFill>
              </a:rPr>
              <a:t>Bivalvia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Genera of fossils found within a given rock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Index fossils vs. non-index fossils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Geology for Non-Science Majors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Meets for 2 hours twice a week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First hour lecture, second hour lab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Lab reinforces concepts introduced in lecture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Limited to 20 students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Students work in groups of 3-4 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Potential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831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dirty="0" smtClean="0">
                <a:solidFill>
                  <a:schemeClr val="bg1"/>
                </a:solidFill>
              </a:rPr>
              <a:t>For upper-level students: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-each group or individual is assigned a class of organisms and must construct a genus-level diversity curve for comparison with other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-students will determine genus ranges using the </a:t>
            </a:r>
            <a:r>
              <a:rPr lang="en-US" dirty="0" err="1" smtClean="0">
                <a:solidFill>
                  <a:schemeClr val="bg1"/>
                </a:solidFill>
              </a:rPr>
              <a:t>Paleobiology</a:t>
            </a:r>
            <a:r>
              <a:rPr lang="en-US" dirty="0" smtClean="0">
                <a:solidFill>
                  <a:schemeClr val="bg1"/>
                </a:solidFill>
              </a:rPr>
              <a:t> Database (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www.paleodb.org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-provide guidelines for: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	-number of genera to include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	-resolution of the geological time scale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sz="3100" dirty="0" smtClean="0">
                <a:solidFill>
                  <a:schemeClr val="bg1"/>
                </a:solidFill>
              </a:rPr>
              <a:t>(i.e., epochs vs. periods vs. </a:t>
            </a:r>
            <a:r>
              <a:rPr lang="en-US" sz="3100" dirty="0" err="1" smtClean="0">
                <a:solidFill>
                  <a:schemeClr val="bg1"/>
                </a:solidFill>
              </a:rPr>
              <a:t>PaleoDB</a:t>
            </a:r>
            <a:r>
              <a:rPr lang="en-US" sz="3100" dirty="0" smtClean="0">
                <a:solidFill>
                  <a:schemeClr val="bg1"/>
                </a:solidFill>
              </a:rPr>
              <a:t> 10my time bins)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Objectives of Lab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Reinforce knowledge about major paleontological events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</a:rPr>
              <a:t>Diversifications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</a:rPr>
              <a:t>Mass Extinctions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Increase familiarity with the geological time scale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Increase familiarity with major groups of organisms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Implement the use of Microsoft Excel for graphing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</a:rPr>
              <a:t/>
            </a:r>
            <a:br>
              <a:rPr lang="en-US" sz="6600" smtClean="0">
                <a:solidFill>
                  <a:srgbClr val="FFFF00"/>
                </a:solidFill>
              </a:rPr>
            </a:br>
            <a:r>
              <a:rPr lang="en-US" sz="6600" smtClean="0">
                <a:solidFill>
                  <a:srgbClr val="FFFF00"/>
                </a:solidFill>
              </a:rPr>
              <a:t>Next:</a:t>
            </a:r>
            <a:br>
              <a:rPr lang="en-US" sz="6600" smtClean="0">
                <a:solidFill>
                  <a:srgbClr val="FFFF00"/>
                </a:solidFill>
              </a:rPr>
            </a:br>
            <a:r>
              <a:rPr lang="en-US" sz="6600" smtClean="0">
                <a:solidFill>
                  <a:srgbClr val="43E709"/>
                </a:solidFill>
              </a:rPr>
              <a:t>Sample Lecture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43E709"/>
                </a:solidFill>
              </a:rPr>
              <a:t>Fossil Diversity Through Time</a:t>
            </a:r>
          </a:p>
        </p:txBody>
      </p:sp>
      <p:pic>
        <p:nvPicPr>
          <p:cNvPr id="6147" name="Picture 3" descr="fig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0960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46425" y="838200"/>
            <a:ext cx="668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43E709"/>
                </a:solidFill>
                <a:latin typeface="Calibri" pitchFamily="34" charset="0"/>
              </a:rPr>
              <a:t>The Jack Sepkoski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43E709"/>
                </a:solidFill>
              </a:rPr>
              <a:t>Precambrian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914400"/>
            <a:ext cx="439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-3.8 billion years ago, earliest evidence of life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-First fossils, 3.4 billion years ago</a:t>
            </a:r>
          </a:p>
        </p:txBody>
      </p:sp>
      <p:pic>
        <p:nvPicPr>
          <p:cNvPr id="7172" name="Picture 4" descr="stromatoly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24828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Stromatoli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1981200"/>
            <a:ext cx="34940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24600" y="1524000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Stromatolites</a:t>
            </a:r>
          </a:p>
        </p:txBody>
      </p:sp>
      <p:pic>
        <p:nvPicPr>
          <p:cNvPr id="7175" name="Picture 8" descr="SS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905000"/>
            <a:ext cx="26892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rell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5257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43E709"/>
                </a:solidFill>
              </a:rPr>
              <a:t>Cambrian Explosion</a:t>
            </a:r>
          </a:p>
        </p:txBody>
      </p:sp>
      <p:pic>
        <p:nvPicPr>
          <p:cNvPr id="8196" name="Picture 3" descr="Anomalocarishu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6650" y="3276600"/>
            <a:ext cx="41973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8925" y="962025"/>
            <a:ext cx="3941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-Major diversification of muticellular life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-Many bizarre animals that went extinct</a:t>
            </a:r>
          </a:p>
        </p:txBody>
      </p:sp>
      <p:pic>
        <p:nvPicPr>
          <p:cNvPr id="8198" name="Picture 8" descr="http://paleobiology.si.edu/burgess/imgBurgess/opabini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295400"/>
            <a:ext cx="32766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http://paleobiology.si.edu/burgess/imgBurgess/opabiniaD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065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43E709"/>
                </a:solidFill>
              </a:rPr>
              <a:t>Cambrian</a:t>
            </a:r>
          </a:p>
        </p:txBody>
      </p:sp>
      <p:pic>
        <p:nvPicPr>
          <p:cNvPr id="9219" name="Picture 4" descr="http://www.gc.maricopa.edu/earthsci/imagearchive/agnost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palaeos.com/Paleozoic/Cambrian/Images/earlycambrian_ree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300" y="2133600"/>
            <a:ext cx="6362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www.paleo.geos.vt.edu/Shuhai/HetangSpon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http://www.ecotao.com/holism/glos/e-Asaphiscus_sp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057400"/>
            <a:ext cx="22002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http://coris.noaa.gov/glossary/metamerism_1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6988" y="0"/>
            <a:ext cx="2024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43E709"/>
                </a:solidFill>
              </a:rPr>
              <a:t>Ordovician Radiation</a:t>
            </a:r>
          </a:p>
        </p:txBody>
      </p:sp>
      <p:pic>
        <p:nvPicPr>
          <p:cNvPr id="10243" name="Picture 6" descr="http://www.karencarr.com/Images/Gallery/2004_gallery_ordovic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7620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0" y="762000"/>
            <a:ext cx="290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-Second major diversification</a:t>
            </a:r>
          </a:p>
        </p:txBody>
      </p:sp>
      <p:pic>
        <p:nvPicPr>
          <p:cNvPr id="10245" name="Picture 8" descr="http://ebeltz.net/firstfam/ordfo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0"/>
            <a:ext cx="28908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623</Words>
  <Application>Microsoft Office PowerPoint</Application>
  <PresentationFormat>On-screen Show (4:3)</PresentationFormat>
  <Paragraphs>211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Century Gothic</vt:lpstr>
      <vt:lpstr>Wingdings</vt:lpstr>
      <vt:lpstr>Office Theme</vt:lpstr>
      <vt:lpstr>Range-Through Chart and Diversity Curve Lab</vt:lpstr>
      <vt:lpstr>Geology for Non-Science Majors</vt:lpstr>
      <vt:lpstr>Objectives of Lab</vt:lpstr>
      <vt:lpstr> Next: Sample Lecture Slides</vt:lpstr>
      <vt:lpstr>Fossil Diversity Through Time</vt:lpstr>
      <vt:lpstr>Precambrian</vt:lpstr>
      <vt:lpstr>Cambrian Explosion</vt:lpstr>
      <vt:lpstr>Cambrian</vt:lpstr>
      <vt:lpstr>Ordovician Radiation</vt:lpstr>
      <vt:lpstr>Lab Components: Understanding the concept of “Range”</vt:lpstr>
      <vt:lpstr>Linking Names to Fossils</vt:lpstr>
      <vt:lpstr>Plotting  Ranges</vt:lpstr>
      <vt:lpstr>Plotting  Ranges</vt:lpstr>
      <vt:lpstr>Plotting  Ranges</vt:lpstr>
      <vt:lpstr>Constructing Diversity Curve</vt:lpstr>
      <vt:lpstr>Slide 16</vt:lpstr>
      <vt:lpstr>Discussion and Short-Answer Lab Questions</vt:lpstr>
      <vt:lpstr>Discussion and Short-Answer Lab Questions</vt:lpstr>
      <vt:lpstr>Potential Modifications</vt:lpstr>
      <vt:lpstr>Potential Modifications</vt:lpstr>
      <vt:lpstr>Questions?</vt:lpstr>
    </vt:vector>
  </TitlesOfParts>
  <Company>Bellarmine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Range-Through Chart and Diversity Curve Lab</dc:title>
  <dc:creator>Help Desk Configuration</dc:creator>
  <cp:lastModifiedBy>Help Desk Configuration</cp:lastModifiedBy>
  <cp:revision>35</cp:revision>
  <dcterms:created xsi:type="dcterms:W3CDTF">2009-07-26T20:12:27Z</dcterms:created>
  <dcterms:modified xsi:type="dcterms:W3CDTF">2009-07-29T21:13:08Z</dcterms:modified>
</cp:coreProperties>
</file>