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280" r:id="rId2"/>
    <p:sldId id="281" r:id="rId3"/>
    <p:sldId id="282" r:id="rId4"/>
    <p:sldId id="283" r:id="rId5"/>
    <p:sldId id="284" r:id="rId6"/>
    <p:sldId id="285" r:id="rId7"/>
    <p:sldId id="286" r:id="rId8"/>
    <p:sldId id="287" r:id="rId9"/>
    <p:sldId id="288" r:id="rId10"/>
    <p:sldId id="289" r:id="rId11"/>
    <p:sldId id="290" r:id="rId12"/>
    <p:sldId id="291" r:id="rId13"/>
    <p:sldId id="293" r:id="rId14"/>
    <p:sldId id="292" r:id="rId15"/>
    <p:sldId id="295" r:id="rId16"/>
    <p:sldId id="298" r:id="rId17"/>
    <p:sldId id="299" r:id="rId18"/>
    <p:sldId id="300" r:id="rId19"/>
    <p:sldId id="301" r:id="rId20"/>
    <p:sldId id="294" r:id="rId2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MS PGothic" pitchFamily="34" charset="-128"/>
        <a:cs typeface="+mn-cs"/>
      </a:defRPr>
    </a:lvl5pPr>
    <a:lvl6pPr marL="2286000" algn="l" defTabSz="914400" rtl="0" eaLnBrk="1" latinLnBrk="0" hangingPunct="1">
      <a:defRPr sz="2400" kern="1200">
        <a:solidFill>
          <a:schemeClr val="tx1"/>
        </a:solidFill>
        <a:latin typeface="Arial" charset="0"/>
        <a:ea typeface="MS PGothic" pitchFamily="34" charset="-128"/>
        <a:cs typeface="+mn-cs"/>
      </a:defRPr>
    </a:lvl6pPr>
    <a:lvl7pPr marL="2743200" algn="l" defTabSz="914400" rtl="0" eaLnBrk="1" latinLnBrk="0" hangingPunct="1">
      <a:defRPr sz="2400" kern="1200">
        <a:solidFill>
          <a:schemeClr val="tx1"/>
        </a:solidFill>
        <a:latin typeface="Arial" charset="0"/>
        <a:ea typeface="MS PGothic" pitchFamily="34" charset="-128"/>
        <a:cs typeface="+mn-cs"/>
      </a:defRPr>
    </a:lvl7pPr>
    <a:lvl8pPr marL="3200400" algn="l" defTabSz="914400" rtl="0" eaLnBrk="1" latinLnBrk="0" hangingPunct="1">
      <a:defRPr sz="2400" kern="1200">
        <a:solidFill>
          <a:schemeClr val="tx1"/>
        </a:solidFill>
        <a:latin typeface="Arial" charset="0"/>
        <a:ea typeface="MS PGothic" pitchFamily="34" charset="-128"/>
        <a:cs typeface="+mn-cs"/>
      </a:defRPr>
    </a:lvl8pPr>
    <a:lvl9pPr marL="3657600" algn="l" defTabSz="914400" rtl="0" eaLnBrk="1" latinLnBrk="0" hangingPunct="1">
      <a:defRPr sz="2400" kern="1200">
        <a:solidFill>
          <a:schemeClr val="tx1"/>
        </a:solidFill>
        <a:latin typeface="Arial"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99"/>
    <a:srgbClr val="0659A0"/>
    <a:srgbClr val="A9360D"/>
    <a:srgbClr val="F79952"/>
    <a:srgbClr val="FF9900"/>
    <a:srgbClr val="59A6D0"/>
    <a:srgbClr val="004080"/>
    <a:srgbClr val="90E4C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75" autoAdjust="0"/>
    <p:restoredTop sz="96835" autoAdjust="0"/>
  </p:normalViewPr>
  <p:slideViewPr>
    <p:cSldViewPr>
      <p:cViewPr>
        <p:scale>
          <a:sx n="70" d="100"/>
          <a:sy n="70" d="100"/>
        </p:scale>
        <p:origin x="-1842" y="-5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pitchFamily="-107"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ea typeface="ＭＳ Ｐゴシック" pitchFamily="-107" charset="-128"/>
              </a:defRPr>
            </a:lvl1pPr>
          </a:lstStyle>
          <a:p>
            <a:pPr>
              <a:defRPr/>
            </a:pPr>
            <a:fld id="{FE3159EB-CB17-4C72-A0ED-69FCADDFCFA8}" type="datetimeFigureOut">
              <a:rPr lang="en-US"/>
              <a:pPr>
                <a:defRPr/>
              </a:pPr>
              <a:t>6/24/2010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pitchFamily="-107"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ＭＳ Ｐゴシック" pitchFamily="-107" charset="-128"/>
              </a:defRPr>
            </a:lvl1pPr>
          </a:lstStyle>
          <a:p>
            <a:pPr>
              <a:defRPr/>
            </a:pPr>
            <a:fld id="{79BDFAA5-DDAE-44BE-B83F-E3B24520B44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905000"/>
            <a:ext cx="6629400" cy="1695451"/>
          </a:xfr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4384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67000" y="48006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2667000" y="6858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667000" y="5440363"/>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9950" y="304800"/>
            <a:ext cx="169545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33600" y="304800"/>
            <a:ext cx="493395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52600" y="0"/>
            <a:ext cx="7391400" cy="1295400"/>
          </a:xfrm>
        </p:spPr>
        <p:txBody>
          <a:bodyPr/>
          <a:lstStyle>
            <a:lvl1pPr algn="ctr">
              <a:defRPr>
                <a:solidFill>
                  <a:srgbClr val="F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752600" y="1447800"/>
            <a:ext cx="7391400" cy="5410200"/>
          </a:xfrm>
        </p:spPr>
        <p:txBody>
          <a:bodyPr/>
          <a:lstStyle>
            <a:lvl1pPr>
              <a:buFont typeface="Arial" pitchFamily="34" charset="0"/>
              <a:buChar char="•"/>
              <a:defRPr>
                <a:solidFill>
                  <a:srgbClr val="0659A0"/>
                </a:solidFill>
              </a:defRPr>
            </a:lvl1pPr>
            <a:lvl2pPr>
              <a:buFont typeface="Arial" pitchFamily="34" charset="0"/>
              <a:buChar char="•"/>
              <a:defRPr/>
            </a:lvl2pPr>
            <a:lvl3pPr>
              <a:buFont typeface="Arial" pitchFamily="34" charset="0"/>
              <a:buChar char="•"/>
              <a:defRPr/>
            </a:lvl3pPr>
            <a:lvl4pPr>
              <a:buFont typeface="Arial" pitchFamily="34" charset="0"/>
              <a:buChar char="•"/>
              <a:defRPr/>
            </a:lvl4pPr>
            <a:lvl5pPr>
              <a:buFont typeface="Arial" pitchFamily="34" charset="0"/>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01888" y="4419600"/>
            <a:ext cx="6324600" cy="1447800"/>
          </a:xfrm>
        </p:spPr>
        <p:txBody>
          <a:bodyPr anchor="t"/>
          <a:lstStyle>
            <a:lvl1pPr algn="r">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401887" y="2906713"/>
            <a:ext cx="6361113" cy="1512887"/>
          </a:xfrm>
        </p:spPr>
        <p:txBody>
          <a:bodyPr anchor="b"/>
          <a:lstStyle>
            <a:lvl1pPr marL="0" indent="0" algn="r">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33600" y="1981200"/>
            <a:ext cx="3314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00700" y="1981200"/>
            <a:ext cx="3314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86000" y="381000"/>
            <a:ext cx="6553200" cy="1036638"/>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2286000" y="1828800"/>
            <a:ext cx="3124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2286000" y="2468562"/>
            <a:ext cx="3124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791200" y="1828800"/>
            <a:ext cx="3048000" cy="650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5791200" y="2411039"/>
            <a:ext cx="3048000" cy="40199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49487" y="503237"/>
            <a:ext cx="3008313" cy="12382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638800" y="503237"/>
            <a:ext cx="3200400" cy="5897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249487" y="1709737"/>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Grp="1" noChangeArrowheads="1"/>
          </p:cNvSpPr>
          <p:nvPr>
            <p:ph type="title"/>
          </p:nvPr>
        </p:nvSpPr>
        <p:spPr bwMode="auto">
          <a:xfrm>
            <a:off x="2133600" y="304800"/>
            <a:ext cx="6781800" cy="1447800"/>
          </a:xfrm>
          <a:prstGeom prst="rect">
            <a:avLst/>
          </a:prstGeom>
          <a:noFill/>
          <a:ln w="9525">
            <a:noFill/>
            <a:miter lim="800000"/>
            <a:headEnd/>
            <a:tailEnd/>
          </a:ln>
        </p:spPr>
        <p:txBody>
          <a:bodyPr vert="horz" wrap="square" lIns="91414" tIns="45707" rIns="91414" bIns="45707" numCol="1" anchor="ctr" anchorCtr="0" compatLnSpc="1">
            <a:prstTxWarp prst="textNoShape">
              <a:avLst/>
            </a:prstTxWarp>
          </a:bodyPr>
          <a:lstStyle/>
          <a:p>
            <a:pPr lvl="0"/>
            <a:r>
              <a:rPr lang="en-US" dirty="0"/>
              <a:t>Click to edit Master title style</a:t>
            </a:r>
          </a:p>
        </p:txBody>
      </p:sp>
      <p:sp>
        <p:nvSpPr>
          <p:cNvPr id="1033" name="Rectangle 9"/>
          <p:cNvSpPr>
            <a:spLocks noGrp="1" noChangeArrowheads="1"/>
          </p:cNvSpPr>
          <p:nvPr>
            <p:ph type="body" idx="1"/>
          </p:nvPr>
        </p:nvSpPr>
        <p:spPr bwMode="auto">
          <a:xfrm>
            <a:off x="2133600" y="1981200"/>
            <a:ext cx="6781800" cy="4495800"/>
          </a:xfrm>
          <a:prstGeom prst="rect">
            <a:avLst/>
          </a:prstGeom>
          <a:noFill/>
          <a:ln w="9525">
            <a:noFill/>
            <a:miter lim="800000"/>
            <a:headEnd/>
            <a:tailEnd/>
          </a:ln>
        </p:spPr>
        <p:txBody>
          <a:bodyPr vert="horz" wrap="square" lIns="91414" tIns="45707" rIns="91414" bIns="45707"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28" name="Picture 4" descr="graphic for PowerPoint.jpg"/>
          <p:cNvPicPr>
            <a:picLocks noChangeAspect="1"/>
          </p:cNvPicPr>
          <p:nvPr userDrawn="1"/>
        </p:nvPicPr>
        <p:blipFill>
          <a:blip r:embed="rId14"/>
          <a:srcRect/>
          <a:stretch>
            <a:fillRect/>
          </a:stretch>
        </p:blipFill>
        <p:spPr bwMode="auto">
          <a:xfrm>
            <a:off x="0" y="0"/>
            <a:ext cx="178276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rtl="0" eaLnBrk="0" fontAlgn="base" hangingPunct="0">
        <a:spcBef>
          <a:spcPct val="0"/>
        </a:spcBef>
        <a:spcAft>
          <a:spcPct val="0"/>
        </a:spcAft>
        <a:defRPr sz="4400">
          <a:solidFill>
            <a:srgbClr val="0D0D0D"/>
          </a:solidFill>
          <a:effectLst>
            <a:outerShdw blurRad="38100" dist="38100" dir="2700000" algn="tl">
              <a:srgbClr val="DDDDDD"/>
            </a:outerShdw>
          </a:effectLst>
          <a:latin typeface="+mj-lt"/>
          <a:ea typeface="MS PGothic" pitchFamily="34" charset="-128"/>
          <a:cs typeface="+mj-cs"/>
        </a:defRPr>
      </a:lvl1pPr>
      <a:lvl2pPr algn="r" rtl="0" eaLnBrk="0" fontAlgn="base" hangingPunct="0">
        <a:spcBef>
          <a:spcPct val="0"/>
        </a:spcBef>
        <a:spcAft>
          <a:spcPct val="0"/>
        </a:spcAft>
        <a:defRPr sz="4400">
          <a:solidFill>
            <a:srgbClr val="0D0D0D"/>
          </a:solidFill>
          <a:effectLst>
            <a:outerShdw blurRad="38100" dist="38100" dir="2700000" algn="tl">
              <a:srgbClr val="DDDDDD"/>
            </a:outerShdw>
          </a:effectLst>
          <a:latin typeface="Arial" pitchFamily="-112" charset="0"/>
          <a:ea typeface="MS PGothic" pitchFamily="34" charset="-128"/>
          <a:cs typeface="ＭＳ Ｐゴシック" pitchFamily="-112" charset="-128"/>
        </a:defRPr>
      </a:lvl2pPr>
      <a:lvl3pPr algn="r" rtl="0" eaLnBrk="0" fontAlgn="base" hangingPunct="0">
        <a:spcBef>
          <a:spcPct val="0"/>
        </a:spcBef>
        <a:spcAft>
          <a:spcPct val="0"/>
        </a:spcAft>
        <a:defRPr sz="4400">
          <a:solidFill>
            <a:srgbClr val="0D0D0D"/>
          </a:solidFill>
          <a:effectLst>
            <a:outerShdw blurRad="38100" dist="38100" dir="2700000" algn="tl">
              <a:srgbClr val="DDDDDD"/>
            </a:outerShdw>
          </a:effectLst>
          <a:latin typeface="Arial" pitchFamily="-112" charset="0"/>
          <a:ea typeface="MS PGothic" pitchFamily="34" charset="-128"/>
          <a:cs typeface="ＭＳ Ｐゴシック" pitchFamily="-112" charset="-128"/>
        </a:defRPr>
      </a:lvl3pPr>
      <a:lvl4pPr algn="r" rtl="0" eaLnBrk="0" fontAlgn="base" hangingPunct="0">
        <a:spcBef>
          <a:spcPct val="0"/>
        </a:spcBef>
        <a:spcAft>
          <a:spcPct val="0"/>
        </a:spcAft>
        <a:defRPr sz="4400">
          <a:solidFill>
            <a:srgbClr val="0D0D0D"/>
          </a:solidFill>
          <a:effectLst>
            <a:outerShdw blurRad="38100" dist="38100" dir="2700000" algn="tl">
              <a:srgbClr val="DDDDDD"/>
            </a:outerShdw>
          </a:effectLst>
          <a:latin typeface="Arial" pitchFamily="-112" charset="0"/>
          <a:ea typeface="MS PGothic" pitchFamily="34" charset="-128"/>
          <a:cs typeface="ＭＳ Ｐゴシック" pitchFamily="-112" charset="-128"/>
        </a:defRPr>
      </a:lvl4pPr>
      <a:lvl5pPr algn="r" rtl="0" eaLnBrk="0" fontAlgn="base" hangingPunct="0">
        <a:spcBef>
          <a:spcPct val="0"/>
        </a:spcBef>
        <a:spcAft>
          <a:spcPct val="0"/>
        </a:spcAft>
        <a:defRPr sz="4400">
          <a:solidFill>
            <a:srgbClr val="0D0D0D"/>
          </a:solidFill>
          <a:effectLst>
            <a:outerShdw blurRad="38100" dist="38100" dir="2700000" algn="tl">
              <a:srgbClr val="DDDDDD"/>
            </a:outerShdw>
          </a:effectLst>
          <a:latin typeface="Arial" pitchFamily="-112" charset="0"/>
          <a:ea typeface="MS PGothic" pitchFamily="34" charset="-128"/>
          <a:cs typeface="ＭＳ Ｐゴシック" pitchFamily="-112" charset="-128"/>
        </a:defRPr>
      </a:lvl5pPr>
      <a:lvl6pPr marL="457200" algn="r" rtl="0" fontAlgn="base">
        <a:spcBef>
          <a:spcPct val="0"/>
        </a:spcBef>
        <a:spcAft>
          <a:spcPct val="0"/>
        </a:spcAft>
        <a:defRPr sz="4400">
          <a:solidFill>
            <a:srgbClr val="1463F0"/>
          </a:solidFill>
          <a:effectLst>
            <a:outerShdw blurRad="38100" dist="38100" dir="2700000" algn="tl">
              <a:srgbClr val="DDDDDD"/>
            </a:outerShdw>
          </a:effectLst>
          <a:latin typeface="Arial" pitchFamily="-112" charset="0"/>
          <a:ea typeface="ＭＳ Ｐゴシック" pitchFamily="-112" charset="-128"/>
          <a:cs typeface="ＭＳ Ｐゴシック" pitchFamily="-112" charset="-128"/>
        </a:defRPr>
      </a:lvl6pPr>
      <a:lvl7pPr marL="914400" algn="r" rtl="0" fontAlgn="base">
        <a:spcBef>
          <a:spcPct val="0"/>
        </a:spcBef>
        <a:spcAft>
          <a:spcPct val="0"/>
        </a:spcAft>
        <a:defRPr sz="4400">
          <a:solidFill>
            <a:srgbClr val="1463F0"/>
          </a:solidFill>
          <a:effectLst>
            <a:outerShdw blurRad="38100" dist="38100" dir="2700000" algn="tl">
              <a:srgbClr val="DDDDDD"/>
            </a:outerShdw>
          </a:effectLst>
          <a:latin typeface="Arial" pitchFamily="-112" charset="0"/>
          <a:ea typeface="ＭＳ Ｐゴシック" pitchFamily="-112" charset="-128"/>
          <a:cs typeface="ＭＳ Ｐゴシック" pitchFamily="-112" charset="-128"/>
        </a:defRPr>
      </a:lvl7pPr>
      <a:lvl8pPr marL="1371600" algn="r" rtl="0" fontAlgn="base">
        <a:spcBef>
          <a:spcPct val="0"/>
        </a:spcBef>
        <a:spcAft>
          <a:spcPct val="0"/>
        </a:spcAft>
        <a:defRPr sz="4400">
          <a:solidFill>
            <a:srgbClr val="1463F0"/>
          </a:solidFill>
          <a:effectLst>
            <a:outerShdw blurRad="38100" dist="38100" dir="2700000" algn="tl">
              <a:srgbClr val="DDDDDD"/>
            </a:outerShdw>
          </a:effectLst>
          <a:latin typeface="Arial" pitchFamily="-112" charset="0"/>
          <a:ea typeface="ＭＳ Ｐゴシック" pitchFamily="-112" charset="-128"/>
          <a:cs typeface="ＭＳ Ｐゴシック" pitchFamily="-112" charset="-128"/>
        </a:defRPr>
      </a:lvl8pPr>
      <a:lvl9pPr marL="1828800" algn="r" rtl="0" fontAlgn="base">
        <a:spcBef>
          <a:spcPct val="0"/>
        </a:spcBef>
        <a:spcAft>
          <a:spcPct val="0"/>
        </a:spcAft>
        <a:defRPr sz="4400">
          <a:solidFill>
            <a:srgbClr val="1463F0"/>
          </a:solidFill>
          <a:effectLst>
            <a:outerShdw blurRad="38100" dist="38100" dir="2700000" algn="tl">
              <a:srgbClr val="DDDDDD"/>
            </a:outerShdw>
          </a:effectLst>
          <a:latin typeface="Arial" pitchFamily="-112" charset="0"/>
          <a:ea typeface="ＭＳ Ｐゴシック" pitchFamily="-112" charset="-128"/>
          <a:cs typeface="ＭＳ Ｐゴシック" pitchFamily="-112" charset="-128"/>
        </a:defRPr>
      </a:lvl9pPr>
    </p:titleStyle>
    <p:bodyStyle>
      <a:lvl1pPr marL="342900" indent="-342900" algn="l" rtl="0" eaLnBrk="0" fontAlgn="base" hangingPunct="0">
        <a:spcBef>
          <a:spcPct val="20000"/>
        </a:spcBef>
        <a:spcAft>
          <a:spcPct val="0"/>
        </a:spcAft>
        <a:buClr>
          <a:srgbClr val="59A6D0"/>
        </a:buClr>
        <a:buFont typeface="Wingdings" pitchFamily="2" charset="2"/>
        <a:buChar char="v"/>
        <a:defRPr sz="3200">
          <a:solidFill>
            <a:srgbClr val="FF0000"/>
          </a:solidFill>
          <a:effectLst>
            <a:outerShdw blurRad="38100" dist="38100" dir="2700000" algn="tl">
              <a:srgbClr val="DDDDDD"/>
            </a:outerShdw>
          </a:effectLst>
          <a:latin typeface="+mn-lt"/>
          <a:ea typeface="MS PGothic" pitchFamily="34" charset="-128"/>
          <a:cs typeface="+mn-cs"/>
        </a:defRPr>
      </a:lvl1pPr>
      <a:lvl2pPr marL="742950" indent="-285750" algn="l" rtl="0" eaLnBrk="0" fontAlgn="base" hangingPunct="0">
        <a:spcBef>
          <a:spcPct val="20000"/>
        </a:spcBef>
        <a:spcAft>
          <a:spcPct val="0"/>
        </a:spcAft>
        <a:buClr>
          <a:srgbClr val="59A6D0"/>
        </a:buClr>
        <a:buFont typeface="Wingdings" pitchFamily="2" charset="2"/>
        <a:buChar char="v"/>
        <a:defRPr sz="2800">
          <a:solidFill>
            <a:srgbClr val="004080"/>
          </a:solidFill>
          <a:effectLst>
            <a:outerShdw blurRad="38100" dist="38100" dir="2700000" algn="tl">
              <a:srgbClr val="DDDDDD"/>
            </a:outerShdw>
          </a:effectLst>
          <a:latin typeface="+mn-lt"/>
          <a:ea typeface="MS PGothic" pitchFamily="34" charset="-128"/>
        </a:defRPr>
      </a:lvl2pPr>
      <a:lvl3pPr marL="1143000" indent="-228600" algn="l" rtl="0" eaLnBrk="0" fontAlgn="base" hangingPunct="0">
        <a:spcBef>
          <a:spcPct val="20000"/>
        </a:spcBef>
        <a:spcAft>
          <a:spcPct val="0"/>
        </a:spcAft>
        <a:buClr>
          <a:srgbClr val="59A6D0"/>
        </a:buClr>
        <a:buFont typeface="Wingdings" pitchFamily="2" charset="2"/>
        <a:buChar char="v"/>
        <a:defRPr sz="2400">
          <a:solidFill>
            <a:srgbClr val="004080"/>
          </a:solidFill>
          <a:effectLst>
            <a:outerShdw blurRad="38100" dist="38100" dir="2700000" algn="tl">
              <a:srgbClr val="DDDDDD"/>
            </a:outerShdw>
          </a:effectLst>
          <a:latin typeface="+mn-lt"/>
          <a:ea typeface="MS PGothic" pitchFamily="34" charset="-128"/>
        </a:defRPr>
      </a:lvl3pPr>
      <a:lvl4pPr marL="1600200" indent="-228600" algn="l" rtl="0" eaLnBrk="0" fontAlgn="base" hangingPunct="0">
        <a:spcBef>
          <a:spcPct val="20000"/>
        </a:spcBef>
        <a:spcAft>
          <a:spcPct val="0"/>
        </a:spcAft>
        <a:buClr>
          <a:srgbClr val="59A6D0"/>
        </a:buClr>
        <a:buFont typeface="Wingdings" pitchFamily="2" charset="2"/>
        <a:buChar char="v"/>
        <a:defRPr sz="2000">
          <a:solidFill>
            <a:srgbClr val="004080"/>
          </a:solidFill>
          <a:effectLst>
            <a:outerShdw blurRad="38100" dist="38100" dir="2700000" algn="tl">
              <a:srgbClr val="DDDDDD"/>
            </a:outerShdw>
          </a:effectLst>
          <a:latin typeface="+mn-lt"/>
          <a:ea typeface="MS PGothic" pitchFamily="34" charset="-128"/>
        </a:defRPr>
      </a:lvl4pPr>
      <a:lvl5pPr marL="2057400" indent="-228600" algn="l" rtl="0" eaLnBrk="0" fontAlgn="base" hangingPunct="0">
        <a:spcBef>
          <a:spcPct val="20000"/>
        </a:spcBef>
        <a:spcAft>
          <a:spcPct val="0"/>
        </a:spcAft>
        <a:buClr>
          <a:srgbClr val="59A6D0"/>
        </a:buClr>
        <a:buFont typeface="Wingdings" pitchFamily="2" charset="2"/>
        <a:buChar char="v"/>
        <a:defRPr sz="2000">
          <a:solidFill>
            <a:srgbClr val="004080"/>
          </a:solidFill>
          <a:effectLst>
            <a:outerShdw blurRad="38100" dist="38100" dir="2700000" algn="tl">
              <a:srgbClr val="DDDDDD"/>
            </a:outerShdw>
          </a:effectLst>
          <a:latin typeface="+mn-lt"/>
          <a:ea typeface="MS PGothic" pitchFamily="34" charset="-128"/>
        </a:defRPr>
      </a:lvl5pPr>
      <a:lvl6pPr marL="2514600" indent="-228600" algn="l" rtl="0" fontAlgn="base">
        <a:spcBef>
          <a:spcPct val="20000"/>
        </a:spcBef>
        <a:spcAft>
          <a:spcPct val="0"/>
        </a:spcAft>
        <a:buClr>
          <a:srgbClr val="3C80FF"/>
        </a:buClr>
        <a:buChar char="»"/>
        <a:defRPr sz="2000">
          <a:solidFill>
            <a:srgbClr val="673401"/>
          </a:solidFill>
          <a:effectLst>
            <a:outerShdw blurRad="38100" dist="38100" dir="2700000" algn="tl">
              <a:srgbClr val="DDDDDD"/>
            </a:outerShdw>
          </a:effectLst>
          <a:latin typeface="+mn-lt"/>
          <a:ea typeface="+mn-ea"/>
        </a:defRPr>
      </a:lvl6pPr>
      <a:lvl7pPr marL="2971800" indent="-228600" algn="l" rtl="0" fontAlgn="base">
        <a:spcBef>
          <a:spcPct val="20000"/>
        </a:spcBef>
        <a:spcAft>
          <a:spcPct val="0"/>
        </a:spcAft>
        <a:buClr>
          <a:srgbClr val="3C80FF"/>
        </a:buClr>
        <a:buChar char="»"/>
        <a:defRPr sz="2000">
          <a:solidFill>
            <a:srgbClr val="673401"/>
          </a:solidFill>
          <a:effectLst>
            <a:outerShdw blurRad="38100" dist="38100" dir="2700000" algn="tl">
              <a:srgbClr val="DDDDDD"/>
            </a:outerShdw>
          </a:effectLst>
          <a:latin typeface="+mn-lt"/>
          <a:ea typeface="+mn-ea"/>
        </a:defRPr>
      </a:lvl7pPr>
      <a:lvl8pPr marL="3429000" indent="-228600" algn="l" rtl="0" fontAlgn="base">
        <a:spcBef>
          <a:spcPct val="20000"/>
        </a:spcBef>
        <a:spcAft>
          <a:spcPct val="0"/>
        </a:spcAft>
        <a:buClr>
          <a:srgbClr val="3C80FF"/>
        </a:buClr>
        <a:buChar char="»"/>
        <a:defRPr sz="2000">
          <a:solidFill>
            <a:srgbClr val="673401"/>
          </a:solidFill>
          <a:effectLst>
            <a:outerShdw blurRad="38100" dist="38100" dir="2700000" algn="tl">
              <a:srgbClr val="DDDDDD"/>
            </a:outerShdw>
          </a:effectLst>
          <a:latin typeface="+mn-lt"/>
          <a:ea typeface="+mn-ea"/>
        </a:defRPr>
      </a:lvl8pPr>
      <a:lvl9pPr marL="3886200" indent="-228600" algn="l" rtl="0" fontAlgn="base">
        <a:spcBef>
          <a:spcPct val="20000"/>
        </a:spcBef>
        <a:spcAft>
          <a:spcPct val="0"/>
        </a:spcAft>
        <a:buClr>
          <a:srgbClr val="3C80FF"/>
        </a:buClr>
        <a:buChar char="»"/>
        <a:defRPr sz="2000">
          <a:solidFill>
            <a:srgbClr val="673401"/>
          </a:solidFill>
          <a:effectLst>
            <a:outerShdw blurRad="38100" dist="38100" dir="2700000" algn="tl">
              <a:srgbClr val="DDDDDD"/>
            </a:outerShdw>
          </a:effectLst>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28800" y="1143000"/>
            <a:ext cx="7010400" cy="1447800"/>
          </a:xfrm>
        </p:spPr>
        <p:txBody>
          <a:bodyPr/>
          <a:lstStyle/>
          <a:p>
            <a:pPr>
              <a:defRPr/>
            </a:pPr>
            <a:r>
              <a:rPr lang="en-US" sz="4000" b="1" dirty="0" smtClean="0">
                <a:solidFill>
                  <a:srgbClr val="0659A0"/>
                </a:solidFill>
              </a:rPr>
              <a:t>Discussions: The Heart and Soul of Online Courses</a:t>
            </a:r>
            <a:endParaRPr lang="en-US" sz="4000" b="1" dirty="0">
              <a:solidFill>
                <a:srgbClr val="0659A0"/>
              </a:solidFill>
            </a:endParaRPr>
          </a:p>
        </p:txBody>
      </p:sp>
      <p:sp>
        <p:nvSpPr>
          <p:cNvPr id="4" name="Content Placeholder 3"/>
          <p:cNvSpPr>
            <a:spLocks noGrp="1"/>
          </p:cNvSpPr>
          <p:nvPr>
            <p:ph idx="1"/>
          </p:nvPr>
        </p:nvSpPr>
        <p:spPr>
          <a:xfrm>
            <a:off x="1828800" y="2971800"/>
            <a:ext cx="7315200" cy="1676400"/>
          </a:xfrm>
          <a:solidFill>
            <a:schemeClr val="bg1"/>
          </a:solidFill>
        </p:spPr>
        <p:txBody>
          <a:bodyPr/>
          <a:lstStyle/>
          <a:p>
            <a:pPr algn="ctr">
              <a:buFont typeface="Wingdings" pitchFamily="2" charset="2"/>
              <a:buNone/>
              <a:defRPr/>
            </a:pPr>
            <a:r>
              <a:rPr lang="en-US" sz="3600" dirty="0" smtClean="0">
                <a:solidFill>
                  <a:srgbClr val="A9360D"/>
                </a:solidFill>
              </a:rPr>
              <a:t>Karin Kirk</a:t>
            </a:r>
          </a:p>
          <a:p>
            <a:pPr algn="ctr">
              <a:buFont typeface="Wingdings" pitchFamily="2" charset="2"/>
              <a:buNone/>
              <a:defRPr/>
            </a:pPr>
            <a:r>
              <a:rPr lang="en-US" dirty="0" smtClean="0">
                <a:solidFill>
                  <a:srgbClr val="A9360D"/>
                </a:solidFill>
              </a:rPr>
              <a:t>Science Education Resource Center and </a:t>
            </a:r>
            <a:br>
              <a:rPr lang="en-US" dirty="0" smtClean="0">
                <a:solidFill>
                  <a:srgbClr val="A9360D"/>
                </a:solidFill>
              </a:rPr>
            </a:br>
            <a:r>
              <a:rPr lang="en-US" dirty="0" smtClean="0">
                <a:solidFill>
                  <a:srgbClr val="A9360D"/>
                </a:solidFill>
              </a:rPr>
              <a:t>SUNY Empire State College</a:t>
            </a:r>
            <a:endParaRPr lang="en-US" dirty="0">
              <a:solidFill>
                <a:srgbClr val="A9360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0"/>
            <a:ext cx="7391400" cy="685800"/>
          </a:xfrm>
        </p:spPr>
        <p:txBody>
          <a:bodyPr/>
          <a:lstStyle/>
          <a:p>
            <a:r>
              <a:rPr lang="en-US" dirty="0" smtClean="0"/>
              <a:t>My Expectations</a:t>
            </a:r>
            <a:endParaRPr lang="en-US" dirty="0"/>
          </a:p>
        </p:txBody>
      </p:sp>
      <p:sp>
        <p:nvSpPr>
          <p:cNvPr id="3" name="Content Placeholder 2"/>
          <p:cNvSpPr>
            <a:spLocks noGrp="1"/>
          </p:cNvSpPr>
          <p:nvPr>
            <p:ph idx="1"/>
          </p:nvPr>
        </p:nvSpPr>
        <p:spPr>
          <a:xfrm>
            <a:off x="1752600" y="762000"/>
            <a:ext cx="7391400" cy="5943600"/>
          </a:xfrm>
        </p:spPr>
        <p:txBody>
          <a:bodyPr/>
          <a:lstStyle/>
          <a:p>
            <a:pPr lvl="0"/>
            <a:r>
              <a:rPr lang="en-US" sz="1600" dirty="0" smtClean="0"/>
              <a:t>A post with </a:t>
            </a:r>
            <a:r>
              <a:rPr lang="en-US" sz="1600" b="1" dirty="0" smtClean="0">
                <a:solidFill>
                  <a:srgbClr val="C00000"/>
                </a:solidFill>
              </a:rPr>
              <a:t>factual information, data, or a synthesis of two or more ideas</a:t>
            </a:r>
            <a:r>
              <a:rPr lang="en-US" sz="1600" dirty="0" smtClean="0">
                <a:solidFill>
                  <a:srgbClr val="C00000"/>
                </a:solidFill>
              </a:rPr>
              <a:t> </a:t>
            </a:r>
            <a:r>
              <a:rPr lang="en-US" sz="1600" dirty="0" smtClean="0"/>
              <a:t>is the highest-scoring type of post. These posts add valuable new information to the discussion. Make sure the text is written in your own words, not just pasted in from a website. Also, be sure to give the references to where you got the information so people can seek more info if they want.</a:t>
            </a:r>
          </a:p>
          <a:p>
            <a:pPr lvl="0"/>
            <a:r>
              <a:rPr lang="en-US" sz="1600" dirty="0" smtClean="0"/>
              <a:t>A reflection of </a:t>
            </a:r>
            <a:r>
              <a:rPr lang="en-US" sz="1600" b="1" dirty="0" smtClean="0">
                <a:solidFill>
                  <a:srgbClr val="C00000"/>
                </a:solidFill>
              </a:rPr>
              <a:t>relevant personal experience</a:t>
            </a:r>
            <a:r>
              <a:rPr lang="en-US" sz="1600" dirty="0" smtClean="0">
                <a:solidFill>
                  <a:srgbClr val="C00000"/>
                </a:solidFill>
              </a:rPr>
              <a:t> </a:t>
            </a:r>
            <a:r>
              <a:rPr lang="en-US" sz="1600" dirty="0" smtClean="0"/>
              <a:t>offers much more to the discussion than just an opinion. For example, if you lived in an earthquake-prone area and took steps to mitigate the risk, you would be able to offer your own personal insights on that matter. Likewise, an </a:t>
            </a:r>
            <a:r>
              <a:rPr lang="en-US" sz="1600" b="1" dirty="0" smtClean="0">
                <a:solidFill>
                  <a:srgbClr val="C00000"/>
                </a:solidFill>
              </a:rPr>
              <a:t>insightful</a:t>
            </a:r>
            <a:r>
              <a:rPr lang="en-US" sz="1600" dirty="0" smtClean="0"/>
              <a:t> post offers a new way of thinking about something. It may not be data-based, but it offers another side of the issue and is thoughtful and thought-provoking. </a:t>
            </a:r>
          </a:p>
          <a:p>
            <a:pPr lvl="0"/>
            <a:r>
              <a:rPr lang="en-US" sz="1600" dirty="0" smtClean="0"/>
              <a:t>A </a:t>
            </a:r>
            <a:r>
              <a:rPr lang="en-US" sz="1600" b="1" dirty="0" smtClean="0">
                <a:solidFill>
                  <a:srgbClr val="C00000"/>
                </a:solidFill>
              </a:rPr>
              <a:t>question</a:t>
            </a:r>
            <a:r>
              <a:rPr lang="en-US" sz="1600" dirty="0" smtClean="0"/>
              <a:t> engages others in the discussion, and can take the discussion in a new direction so that is a good thing.</a:t>
            </a:r>
          </a:p>
          <a:p>
            <a:pPr lvl="0"/>
            <a:r>
              <a:rPr lang="en-US" sz="1600" dirty="0" smtClean="0"/>
              <a:t>A </a:t>
            </a:r>
            <a:r>
              <a:rPr lang="en-US" sz="1600" b="1" dirty="0" smtClean="0">
                <a:solidFill>
                  <a:srgbClr val="C00000"/>
                </a:solidFill>
              </a:rPr>
              <a:t>link</a:t>
            </a:r>
            <a:r>
              <a:rPr lang="en-US" sz="1600" dirty="0" smtClean="0">
                <a:solidFill>
                  <a:srgbClr val="C00000"/>
                </a:solidFill>
              </a:rPr>
              <a:t> </a:t>
            </a:r>
            <a:r>
              <a:rPr lang="en-US" sz="1600" dirty="0" smtClean="0"/>
              <a:t>to an interesting site or </a:t>
            </a:r>
            <a:r>
              <a:rPr lang="en-US" sz="1600" b="1" dirty="0" smtClean="0">
                <a:solidFill>
                  <a:srgbClr val="C00000"/>
                </a:solidFill>
              </a:rPr>
              <a:t>pasting</a:t>
            </a:r>
            <a:r>
              <a:rPr lang="en-US" sz="1600" dirty="0" smtClean="0"/>
              <a:t> in material from a site is OK (with references cited), but not nearly as valuable as a summary of what’s on that site, which would put you in the top-scoring category.</a:t>
            </a:r>
          </a:p>
          <a:p>
            <a:pPr lvl="0"/>
            <a:r>
              <a:rPr lang="en-US" sz="1600" dirty="0" smtClean="0"/>
              <a:t>An </a:t>
            </a:r>
            <a:r>
              <a:rPr lang="en-US" sz="1600" b="1" dirty="0" smtClean="0">
                <a:solidFill>
                  <a:srgbClr val="C00000"/>
                </a:solidFill>
              </a:rPr>
              <a:t>opinion</a:t>
            </a:r>
            <a:r>
              <a:rPr lang="en-US" sz="1600" dirty="0" smtClean="0"/>
              <a:t> is fine, we all have many opinions to offer! </a:t>
            </a:r>
          </a:p>
          <a:p>
            <a:pPr lvl="0"/>
            <a:r>
              <a:rPr lang="en-US" sz="1600" dirty="0" smtClean="0"/>
              <a:t>A </a:t>
            </a:r>
            <a:r>
              <a:rPr lang="en-US" sz="1600" b="1" dirty="0" smtClean="0">
                <a:solidFill>
                  <a:srgbClr val="C00000"/>
                </a:solidFill>
              </a:rPr>
              <a:t>quick response or non-substantive post</a:t>
            </a:r>
            <a:r>
              <a:rPr lang="en-US" sz="1600" dirty="0" smtClean="0">
                <a:solidFill>
                  <a:srgbClr val="C00000"/>
                </a:solidFill>
              </a:rPr>
              <a:t> </a:t>
            </a:r>
            <a:r>
              <a:rPr lang="en-US" sz="1600" dirty="0" smtClean="0"/>
              <a:t>is usually a way to thank someone for their information or make a quick comment. These posts are valuable because they are interactive, but don’t overdo it.</a:t>
            </a:r>
          </a:p>
          <a:p>
            <a:r>
              <a:rPr lang="en-US" sz="1600" dirty="0" smtClean="0"/>
              <a:t>I also evaluate if you are </a:t>
            </a:r>
            <a:r>
              <a:rPr lang="en-US" sz="1600" b="1" dirty="0" smtClean="0">
                <a:solidFill>
                  <a:srgbClr val="C00000"/>
                </a:solidFill>
              </a:rPr>
              <a:t>interactive</a:t>
            </a:r>
            <a:r>
              <a:rPr lang="en-US" sz="1600" dirty="0" smtClean="0"/>
              <a:t>. Do you respond to others’ questions and engage your classmates?</a:t>
            </a:r>
          </a:p>
          <a:p>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Encouraging Quality Content</a:t>
            </a:r>
            <a:endParaRPr lang="en-US" dirty="0"/>
          </a:p>
        </p:txBody>
      </p:sp>
      <p:sp>
        <p:nvSpPr>
          <p:cNvPr id="3" name="Content Placeholder 2"/>
          <p:cNvSpPr>
            <a:spLocks noGrp="1"/>
          </p:cNvSpPr>
          <p:nvPr>
            <p:ph idx="1"/>
          </p:nvPr>
        </p:nvSpPr>
        <p:spPr>
          <a:xfrm>
            <a:off x="1752600" y="1219200"/>
            <a:ext cx="7391400" cy="5410200"/>
          </a:xfrm>
        </p:spPr>
        <p:txBody>
          <a:bodyPr/>
          <a:lstStyle/>
          <a:p>
            <a:r>
              <a:rPr lang="en-US" dirty="0" smtClean="0"/>
              <a:t>Instructions/expectations are posted in many places and modes.</a:t>
            </a:r>
          </a:p>
          <a:p>
            <a:r>
              <a:rPr lang="en-US" dirty="0" smtClean="0"/>
              <a:t>Respond to good posts pointing out why they are good.</a:t>
            </a:r>
          </a:p>
          <a:p>
            <a:r>
              <a:rPr lang="en-US" dirty="0" smtClean="0"/>
              <a:t>Provide specific, individual feedback promptly at the end of each module.</a:t>
            </a:r>
          </a:p>
          <a:p>
            <a:endParaRPr lang="en-US" dirty="0" smtClean="0"/>
          </a:p>
          <a:p>
            <a:endParaRPr lang="en-US" dirty="0"/>
          </a:p>
        </p:txBody>
      </p:sp>
      <p:sp>
        <p:nvSpPr>
          <p:cNvPr id="4" name="TextBox 3"/>
          <p:cNvSpPr txBox="1"/>
          <p:nvPr/>
        </p:nvSpPr>
        <p:spPr>
          <a:xfrm>
            <a:off x="1828800" y="4766608"/>
            <a:ext cx="7239000" cy="1938992"/>
          </a:xfrm>
          <a:prstGeom prst="rect">
            <a:avLst/>
          </a:prstGeom>
          <a:solidFill>
            <a:srgbClr val="FFFF99"/>
          </a:solidFill>
        </p:spPr>
        <p:txBody>
          <a:bodyPr wrap="square" rtlCol="0">
            <a:spAutoFit/>
          </a:bodyPr>
          <a:lstStyle/>
          <a:p>
            <a:r>
              <a:rPr lang="en-US" dirty="0" smtClean="0">
                <a:solidFill>
                  <a:srgbClr val="C00000"/>
                </a:solidFill>
              </a:rPr>
              <a:t>Much better! I like that you added substance in this module. Your posts about the New Madrid quakes were factual and relevant. The post about the Arctic volcanoes was great too, and prompted lots of interest from others. Well done.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0"/>
            <a:ext cx="7391400" cy="838200"/>
          </a:xfrm>
        </p:spPr>
        <p:txBody>
          <a:bodyPr/>
          <a:lstStyle/>
          <a:p>
            <a:r>
              <a:rPr lang="en-US" dirty="0" smtClean="0"/>
              <a:t>Assessment</a:t>
            </a:r>
            <a:endParaRPr lang="en-US" dirty="0"/>
          </a:p>
        </p:txBody>
      </p:sp>
      <p:sp>
        <p:nvSpPr>
          <p:cNvPr id="3" name="Content Placeholder 2"/>
          <p:cNvSpPr>
            <a:spLocks noGrp="1"/>
          </p:cNvSpPr>
          <p:nvPr>
            <p:ph idx="1"/>
          </p:nvPr>
        </p:nvSpPr>
        <p:spPr>
          <a:xfrm>
            <a:off x="1752600" y="838200"/>
            <a:ext cx="4876800" cy="6019800"/>
          </a:xfrm>
        </p:spPr>
        <p:txBody>
          <a:bodyPr/>
          <a:lstStyle/>
          <a:p>
            <a:pPr lvl="0"/>
            <a:r>
              <a:rPr lang="en-US" sz="2200" b="1" dirty="0" smtClean="0"/>
              <a:t>factual information, data, or a synthesis of two or more ideas</a:t>
            </a:r>
          </a:p>
          <a:p>
            <a:pPr lvl="0"/>
            <a:endParaRPr lang="en-US" sz="2200" dirty="0" smtClean="0"/>
          </a:p>
          <a:p>
            <a:pPr lvl="0"/>
            <a:r>
              <a:rPr lang="en-US" sz="2200" dirty="0" smtClean="0"/>
              <a:t>A reflection of </a:t>
            </a:r>
            <a:r>
              <a:rPr lang="en-US" sz="2200" b="1" dirty="0" smtClean="0"/>
              <a:t>relevant personal experience</a:t>
            </a:r>
            <a:r>
              <a:rPr lang="en-US" sz="2200" dirty="0" smtClean="0"/>
              <a:t> or </a:t>
            </a:r>
            <a:r>
              <a:rPr lang="en-US" sz="2200" b="1" dirty="0" smtClean="0"/>
              <a:t>insight</a:t>
            </a:r>
            <a:endParaRPr lang="en-US" sz="2200" dirty="0" smtClean="0"/>
          </a:p>
          <a:p>
            <a:pPr lvl="0"/>
            <a:endParaRPr lang="en-US" sz="2200" dirty="0" smtClean="0"/>
          </a:p>
          <a:p>
            <a:pPr lvl="0"/>
            <a:r>
              <a:rPr lang="en-US" sz="2200" dirty="0" smtClean="0"/>
              <a:t>A </a:t>
            </a:r>
            <a:r>
              <a:rPr lang="en-US" sz="2200" b="1" dirty="0" smtClean="0"/>
              <a:t>question</a:t>
            </a:r>
            <a:r>
              <a:rPr lang="en-US" sz="2200" dirty="0" smtClean="0"/>
              <a:t> </a:t>
            </a:r>
          </a:p>
          <a:p>
            <a:pPr lvl="0"/>
            <a:endParaRPr lang="en-US" sz="2200" dirty="0" smtClean="0"/>
          </a:p>
          <a:p>
            <a:pPr lvl="0"/>
            <a:r>
              <a:rPr lang="en-US" sz="2200" dirty="0" smtClean="0"/>
              <a:t>A </a:t>
            </a:r>
            <a:r>
              <a:rPr lang="en-US" sz="2200" b="1" dirty="0" smtClean="0"/>
              <a:t>link</a:t>
            </a:r>
            <a:r>
              <a:rPr lang="en-US" sz="2200" dirty="0" smtClean="0"/>
              <a:t> to a relevant site or </a:t>
            </a:r>
            <a:r>
              <a:rPr lang="en-US" sz="2200" b="1" dirty="0" smtClean="0"/>
              <a:t>pasted summary </a:t>
            </a:r>
            <a:r>
              <a:rPr lang="en-US" sz="2200" dirty="0" smtClean="0"/>
              <a:t>(properly cited)</a:t>
            </a:r>
          </a:p>
          <a:p>
            <a:pPr lvl="0"/>
            <a:endParaRPr lang="en-US" sz="2200" dirty="0" smtClean="0"/>
          </a:p>
          <a:p>
            <a:pPr lvl="0"/>
            <a:r>
              <a:rPr lang="en-US" sz="2200" dirty="0" smtClean="0"/>
              <a:t>An </a:t>
            </a:r>
            <a:r>
              <a:rPr lang="en-US" sz="2200" b="1" dirty="0" smtClean="0"/>
              <a:t>opinion</a:t>
            </a:r>
            <a:r>
              <a:rPr lang="en-US" sz="2200" dirty="0" smtClean="0"/>
              <a:t> </a:t>
            </a:r>
          </a:p>
          <a:p>
            <a:pPr lvl="0"/>
            <a:endParaRPr lang="en-US" sz="2200" dirty="0" smtClean="0"/>
          </a:p>
          <a:p>
            <a:pPr lvl="0"/>
            <a:r>
              <a:rPr lang="en-US" sz="2200" dirty="0" smtClean="0"/>
              <a:t>A </a:t>
            </a:r>
            <a:r>
              <a:rPr lang="en-US" sz="2200" b="1" dirty="0" smtClean="0"/>
              <a:t>quick response or non-substantive post</a:t>
            </a:r>
            <a:r>
              <a:rPr lang="en-US" sz="2200" dirty="0" smtClean="0"/>
              <a:t> </a:t>
            </a:r>
          </a:p>
          <a:p>
            <a:endParaRPr lang="en-US" sz="2000" dirty="0"/>
          </a:p>
        </p:txBody>
      </p:sp>
      <p:sp>
        <p:nvSpPr>
          <p:cNvPr id="4" name="Down Arrow 3"/>
          <p:cNvSpPr/>
          <p:nvPr/>
        </p:nvSpPr>
        <p:spPr bwMode="auto">
          <a:xfrm>
            <a:off x="7467600" y="1600200"/>
            <a:ext cx="838200" cy="4267200"/>
          </a:xfrm>
          <a:prstGeom prst="downArrow">
            <a:avLst/>
          </a:prstGeom>
          <a:gradFill flip="none" rotWithShape="1">
            <a:gsLst>
              <a:gs pos="0">
                <a:srgbClr val="FFFF99">
                  <a:shade val="30000"/>
                  <a:satMod val="115000"/>
                </a:srgbClr>
              </a:gs>
              <a:gs pos="50000">
                <a:srgbClr val="FFFF99">
                  <a:shade val="67500"/>
                  <a:satMod val="115000"/>
                </a:srgbClr>
              </a:gs>
              <a:gs pos="100000">
                <a:srgbClr val="FFFF99">
                  <a:shade val="100000"/>
                  <a:satMod val="115000"/>
                </a:srgbClr>
              </a:gs>
            </a:gsLst>
            <a:lin ang="16200000" scaled="1"/>
            <a:tileRect/>
          </a:gra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endParaRPr>
          </a:p>
        </p:txBody>
      </p:sp>
      <p:sp>
        <p:nvSpPr>
          <p:cNvPr id="5" name="TextBox 4"/>
          <p:cNvSpPr txBox="1"/>
          <p:nvPr/>
        </p:nvSpPr>
        <p:spPr>
          <a:xfrm>
            <a:off x="7010400" y="1066800"/>
            <a:ext cx="1981200" cy="461665"/>
          </a:xfrm>
          <a:prstGeom prst="rect">
            <a:avLst/>
          </a:prstGeom>
          <a:noFill/>
        </p:spPr>
        <p:txBody>
          <a:bodyPr wrap="square" rtlCol="0">
            <a:spAutoFit/>
          </a:bodyPr>
          <a:lstStyle/>
          <a:p>
            <a:r>
              <a:rPr lang="en-US" dirty="0" smtClean="0">
                <a:solidFill>
                  <a:srgbClr val="C00000"/>
                </a:solidFill>
                <a:effectLst>
                  <a:outerShdw blurRad="38100" dist="38100" dir="2700000" algn="tl">
                    <a:srgbClr val="000000">
                      <a:alpha val="43137"/>
                    </a:srgbClr>
                  </a:outerShdw>
                </a:effectLst>
              </a:rPr>
              <a:t>High scoring</a:t>
            </a:r>
            <a:endParaRPr lang="en-US" dirty="0">
              <a:solidFill>
                <a:srgbClr val="C00000"/>
              </a:solidFill>
              <a:effectLst>
                <a:outerShdw blurRad="38100" dist="38100" dir="2700000" algn="tl">
                  <a:srgbClr val="000000">
                    <a:alpha val="43137"/>
                  </a:srgbClr>
                </a:outerShdw>
              </a:effectLst>
            </a:endParaRPr>
          </a:p>
        </p:txBody>
      </p:sp>
      <p:sp>
        <p:nvSpPr>
          <p:cNvPr id="6" name="TextBox 5"/>
          <p:cNvSpPr txBox="1"/>
          <p:nvPr/>
        </p:nvSpPr>
        <p:spPr>
          <a:xfrm>
            <a:off x="7162800" y="5867400"/>
            <a:ext cx="1981200" cy="461665"/>
          </a:xfrm>
          <a:prstGeom prst="rect">
            <a:avLst/>
          </a:prstGeom>
          <a:noFill/>
        </p:spPr>
        <p:txBody>
          <a:bodyPr wrap="square" rtlCol="0">
            <a:spAutoFit/>
          </a:bodyPr>
          <a:lstStyle/>
          <a:p>
            <a:r>
              <a:rPr lang="en-US" dirty="0" smtClean="0">
                <a:solidFill>
                  <a:srgbClr val="C00000"/>
                </a:solidFill>
                <a:effectLst>
                  <a:outerShdw blurRad="38100" dist="38100" dir="2700000" algn="tl">
                    <a:srgbClr val="000000">
                      <a:alpha val="43137"/>
                    </a:srgbClr>
                  </a:outerShdw>
                </a:effectLst>
              </a:rPr>
              <a:t>Low scoring</a:t>
            </a:r>
            <a:endParaRPr lang="en-US" dirty="0">
              <a:solidFill>
                <a:srgbClr val="C00000"/>
              </a:solidFill>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391400" cy="1295400"/>
          </a:xfrm>
        </p:spPr>
        <p:txBody>
          <a:bodyPr/>
          <a:lstStyle/>
          <a:p>
            <a:r>
              <a:rPr lang="en-US" dirty="0" smtClean="0"/>
              <a:t>Assessment Template</a:t>
            </a:r>
            <a:endParaRPr lang="en-US" dirty="0"/>
          </a:p>
        </p:txBody>
      </p:sp>
      <p:pic>
        <p:nvPicPr>
          <p:cNvPr id="17409" name="Picture 1"/>
          <p:cNvPicPr>
            <a:picLocks noGrp="1" noChangeAspect="1" noChangeArrowheads="1"/>
          </p:cNvPicPr>
          <p:nvPr>
            <p:ph idx="1"/>
          </p:nvPr>
        </p:nvPicPr>
        <p:blipFill>
          <a:blip r:embed="rId2"/>
          <a:srcRect l="1385" t="21443" r="18557" b="7629"/>
          <a:stretch>
            <a:fillRect/>
          </a:stretch>
        </p:blipFill>
        <p:spPr bwMode="auto">
          <a:xfrm>
            <a:off x="29572" y="1295400"/>
            <a:ext cx="9082530" cy="50292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Content Placeholder 3" descr="karins discussion grading example.gif"/>
          <p:cNvPicPr>
            <a:picLocks noGrp="1" noChangeAspect="1"/>
          </p:cNvPicPr>
          <p:nvPr>
            <p:ph idx="1"/>
          </p:nvPr>
        </p:nvPicPr>
        <p:blipFill>
          <a:blip r:embed="rId2"/>
          <a:srcRect l="10309"/>
          <a:stretch>
            <a:fillRect/>
          </a:stretch>
        </p:blipFill>
        <p:spPr>
          <a:xfrm>
            <a:off x="0" y="73841"/>
            <a:ext cx="8915400" cy="6784159"/>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karins discussion grading example.gif"/>
          <p:cNvPicPr>
            <a:picLocks noGrp="1" noChangeAspect="1"/>
          </p:cNvPicPr>
          <p:nvPr>
            <p:ph idx="1"/>
          </p:nvPr>
        </p:nvPicPr>
        <p:blipFill>
          <a:blip r:embed="rId2"/>
          <a:srcRect l="10309"/>
          <a:stretch>
            <a:fillRect/>
          </a:stretch>
        </p:blipFill>
        <p:spPr>
          <a:xfrm>
            <a:off x="0" y="73841"/>
            <a:ext cx="8915400" cy="6784159"/>
          </a:xfrm>
        </p:spPr>
      </p:pic>
      <p:sp>
        <p:nvSpPr>
          <p:cNvPr id="3" name="Oval 2"/>
          <p:cNvSpPr/>
          <p:nvPr/>
        </p:nvSpPr>
        <p:spPr bwMode="auto">
          <a:xfrm>
            <a:off x="2895600" y="228600"/>
            <a:ext cx="1066800" cy="838200"/>
          </a:xfrm>
          <a:prstGeom prst="ellipse">
            <a:avLst/>
          </a:prstGeom>
          <a:noFill/>
          <a:ln w="38100" cap="flat" cmpd="sng" algn="ctr">
            <a:solidFill>
              <a:srgbClr val="FF33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endParaRPr>
          </a:p>
        </p:txBody>
      </p:sp>
      <p:sp>
        <p:nvSpPr>
          <p:cNvPr id="5" name="TextBox 4"/>
          <p:cNvSpPr txBox="1"/>
          <p:nvPr/>
        </p:nvSpPr>
        <p:spPr>
          <a:xfrm>
            <a:off x="533400" y="1371600"/>
            <a:ext cx="3048000" cy="1569660"/>
          </a:xfrm>
          <a:prstGeom prst="rect">
            <a:avLst/>
          </a:prstGeom>
          <a:solidFill>
            <a:srgbClr val="FFFF99"/>
          </a:solidFill>
        </p:spPr>
        <p:txBody>
          <a:bodyPr wrap="square" rtlCol="0">
            <a:spAutoFit/>
          </a:bodyPr>
          <a:lstStyle/>
          <a:p>
            <a:r>
              <a:rPr lang="en-US" sz="3200" dirty="0" smtClean="0">
                <a:solidFill>
                  <a:srgbClr val="0659A0"/>
                </a:solidFill>
              </a:rPr>
              <a:t>Hatch marks in each content category</a:t>
            </a:r>
            <a:endParaRPr lang="en-US" sz="3200" dirty="0">
              <a:solidFill>
                <a:srgbClr val="0659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karins discussion grading example.gif"/>
          <p:cNvPicPr>
            <a:picLocks noGrp="1" noChangeAspect="1"/>
          </p:cNvPicPr>
          <p:nvPr>
            <p:ph idx="1"/>
          </p:nvPr>
        </p:nvPicPr>
        <p:blipFill>
          <a:blip r:embed="rId2"/>
          <a:srcRect l="10309"/>
          <a:stretch>
            <a:fillRect/>
          </a:stretch>
        </p:blipFill>
        <p:spPr>
          <a:xfrm>
            <a:off x="0" y="73841"/>
            <a:ext cx="8915400" cy="6784159"/>
          </a:xfrm>
        </p:spPr>
      </p:pic>
      <p:sp>
        <p:nvSpPr>
          <p:cNvPr id="3" name="Oval 2"/>
          <p:cNvSpPr/>
          <p:nvPr/>
        </p:nvSpPr>
        <p:spPr bwMode="auto">
          <a:xfrm>
            <a:off x="3276600" y="1752600"/>
            <a:ext cx="1066800" cy="762000"/>
          </a:xfrm>
          <a:prstGeom prst="ellipse">
            <a:avLst/>
          </a:prstGeom>
          <a:noFill/>
          <a:ln w="38100" cap="flat" cmpd="sng" algn="ctr">
            <a:solidFill>
              <a:srgbClr val="FF33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endParaRPr>
          </a:p>
        </p:txBody>
      </p:sp>
      <p:sp>
        <p:nvSpPr>
          <p:cNvPr id="5" name="TextBox 4"/>
          <p:cNvSpPr txBox="1"/>
          <p:nvPr/>
        </p:nvSpPr>
        <p:spPr>
          <a:xfrm>
            <a:off x="685800" y="1981200"/>
            <a:ext cx="2362200" cy="584775"/>
          </a:xfrm>
          <a:prstGeom prst="rect">
            <a:avLst/>
          </a:prstGeom>
          <a:solidFill>
            <a:srgbClr val="FFFF99"/>
          </a:solidFill>
        </p:spPr>
        <p:txBody>
          <a:bodyPr wrap="square" rtlCol="0">
            <a:spAutoFit/>
          </a:bodyPr>
          <a:lstStyle/>
          <a:p>
            <a:r>
              <a:rPr lang="en-US" sz="3200" dirty="0" smtClean="0">
                <a:solidFill>
                  <a:srgbClr val="0659A0"/>
                </a:solidFill>
              </a:rPr>
              <a:t>Interactive?</a:t>
            </a:r>
            <a:endParaRPr lang="en-US" sz="3200" dirty="0">
              <a:solidFill>
                <a:srgbClr val="0659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karins discussion grading example.gif"/>
          <p:cNvPicPr>
            <a:picLocks noGrp="1" noChangeAspect="1"/>
          </p:cNvPicPr>
          <p:nvPr>
            <p:ph idx="1"/>
          </p:nvPr>
        </p:nvPicPr>
        <p:blipFill>
          <a:blip r:embed="rId2"/>
          <a:srcRect l="10309"/>
          <a:stretch>
            <a:fillRect/>
          </a:stretch>
        </p:blipFill>
        <p:spPr>
          <a:xfrm>
            <a:off x="0" y="73841"/>
            <a:ext cx="8915400" cy="6784159"/>
          </a:xfrm>
        </p:spPr>
      </p:pic>
      <p:sp>
        <p:nvSpPr>
          <p:cNvPr id="3" name="Oval 2"/>
          <p:cNvSpPr/>
          <p:nvPr/>
        </p:nvSpPr>
        <p:spPr bwMode="auto">
          <a:xfrm>
            <a:off x="3962400" y="914400"/>
            <a:ext cx="3733800" cy="1066800"/>
          </a:xfrm>
          <a:prstGeom prst="ellipse">
            <a:avLst/>
          </a:prstGeom>
          <a:noFill/>
          <a:ln w="38100" cap="flat" cmpd="sng" algn="ctr">
            <a:solidFill>
              <a:srgbClr val="FF33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endParaRPr>
          </a:p>
        </p:txBody>
      </p:sp>
      <p:sp>
        <p:nvSpPr>
          <p:cNvPr id="5" name="TextBox 4"/>
          <p:cNvSpPr txBox="1"/>
          <p:nvPr/>
        </p:nvSpPr>
        <p:spPr>
          <a:xfrm>
            <a:off x="914400" y="1371600"/>
            <a:ext cx="3124200" cy="2062103"/>
          </a:xfrm>
          <a:prstGeom prst="rect">
            <a:avLst/>
          </a:prstGeom>
          <a:solidFill>
            <a:srgbClr val="FFFF99"/>
          </a:solidFill>
        </p:spPr>
        <p:txBody>
          <a:bodyPr wrap="square" rtlCol="0">
            <a:spAutoFit/>
          </a:bodyPr>
          <a:lstStyle/>
          <a:p>
            <a:r>
              <a:rPr lang="en-US" sz="3200" dirty="0" smtClean="0">
                <a:solidFill>
                  <a:srgbClr val="0659A0"/>
                </a:solidFill>
              </a:rPr>
              <a:t>Notes to myself; use these in the evaluation for each student</a:t>
            </a:r>
            <a:endParaRPr lang="en-US" sz="3200" dirty="0">
              <a:solidFill>
                <a:srgbClr val="0659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karins discussion grading example.gif"/>
          <p:cNvPicPr>
            <a:picLocks noGrp="1" noChangeAspect="1"/>
          </p:cNvPicPr>
          <p:nvPr>
            <p:ph idx="1"/>
          </p:nvPr>
        </p:nvPicPr>
        <p:blipFill>
          <a:blip r:embed="rId2"/>
          <a:srcRect l="10309"/>
          <a:stretch>
            <a:fillRect/>
          </a:stretch>
        </p:blipFill>
        <p:spPr>
          <a:xfrm>
            <a:off x="0" y="73841"/>
            <a:ext cx="8915400" cy="6784159"/>
          </a:xfrm>
        </p:spPr>
      </p:pic>
      <p:sp>
        <p:nvSpPr>
          <p:cNvPr id="3" name="Oval 2"/>
          <p:cNvSpPr/>
          <p:nvPr/>
        </p:nvSpPr>
        <p:spPr bwMode="auto">
          <a:xfrm>
            <a:off x="3124200" y="0"/>
            <a:ext cx="5257800" cy="609600"/>
          </a:xfrm>
          <a:prstGeom prst="ellipse">
            <a:avLst/>
          </a:prstGeom>
          <a:noFill/>
          <a:ln w="38100" cap="flat" cmpd="sng" algn="ctr">
            <a:solidFill>
              <a:srgbClr val="FF33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endParaRPr>
          </a:p>
        </p:txBody>
      </p:sp>
      <p:sp>
        <p:nvSpPr>
          <p:cNvPr id="5" name="TextBox 4"/>
          <p:cNvSpPr txBox="1"/>
          <p:nvPr/>
        </p:nvSpPr>
        <p:spPr>
          <a:xfrm>
            <a:off x="609600" y="3886200"/>
            <a:ext cx="3505200" cy="1077218"/>
          </a:xfrm>
          <a:prstGeom prst="rect">
            <a:avLst/>
          </a:prstGeom>
          <a:solidFill>
            <a:srgbClr val="FFFF99"/>
          </a:solidFill>
        </p:spPr>
        <p:txBody>
          <a:bodyPr wrap="square" rtlCol="0">
            <a:spAutoFit/>
          </a:bodyPr>
          <a:lstStyle/>
          <a:p>
            <a:r>
              <a:rPr lang="en-US" sz="3200" dirty="0" smtClean="0">
                <a:solidFill>
                  <a:srgbClr val="0659A0"/>
                </a:solidFill>
              </a:rPr>
              <a:t>Color-coded for each week</a:t>
            </a:r>
            <a:endParaRPr lang="en-US" sz="3200" dirty="0">
              <a:solidFill>
                <a:srgbClr val="0659A0"/>
              </a:solidFill>
            </a:endParaRPr>
          </a:p>
        </p:txBody>
      </p:sp>
      <p:sp>
        <p:nvSpPr>
          <p:cNvPr id="6" name="Oval 5"/>
          <p:cNvSpPr/>
          <p:nvPr/>
        </p:nvSpPr>
        <p:spPr bwMode="auto">
          <a:xfrm>
            <a:off x="0" y="2514600"/>
            <a:ext cx="4114800" cy="609600"/>
          </a:xfrm>
          <a:prstGeom prst="ellipse">
            <a:avLst/>
          </a:prstGeom>
          <a:noFill/>
          <a:ln w="38100" cap="flat" cmpd="sng" algn="ctr">
            <a:solidFill>
              <a:srgbClr val="FF33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karins discussion grading example.gif"/>
          <p:cNvPicPr>
            <a:picLocks noGrp="1" noChangeAspect="1"/>
          </p:cNvPicPr>
          <p:nvPr>
            <p:ph idx="1"/>
          </p:nvPr>
        </p:nvPicPr>
        <p:blipFill>
          <a:blip r:embed="rId2"/>
          <a:srcRect l="10309"/>
          <a:stretch>
            <a:fillRect/>
          </a:stretch>
        </p:blipFill>
        <p:spPr>
          <a:xfrm>
            <a:off x="0" y="73841"/>
            <a:ext cx="8915400" cy="6784159"/>
          </a:xfrm>
        </p:spPr>
      </p:pic>
      <p:sp>
        <p:nvSpPr>
          <p:cNvPr id="3" name="Oval 2"/>
          <p:cNvSpPr/>
          <p:nvPr/>
        </p:nvSpPr>
        <p:spPr bwMode="auto">
          <a:xfrm>
            <a:off x="7924800" y="1143000"/>
            <a:ext cx="914400" cy="838200"/>
          </a:xfrm>
          <a:prstGeom prst="ellipse">
            <a:avLst/>
          </a:prstGeom>
          <a:noFill/>
          <a:ln w="38100" cap="flat" cmpd="sng" algn="ctr">
            <a:solidFill>
              <a:srgbClr val="FF33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endParaRPr>
          </a:p>
        </p:txBody>
      </p:sp>
      <p:sp>
        <p:nvSpPr>
          <p:cNvPr id="5" name="TextBox 4"/>
          <p:cNvSpPr txBox="1"/>
          <p:nvPr/>
        </p:nvSpPr>
        <p:spPr>
          <a:xfrm>
            <a:off x="3886200" y="1219200"/>
            <a:ext cx="3962400" cy="1200329"/>
          </a:xfrm>
          <a:prstGeom prst="rect">
            <a:avLst/>
          </a:prstGeom>
          <a:solidFill>
            <a:srgbClr val="FFFF99"/>
          </a:solidFill>
        </p:spPr>
        <p:txBody>
          <a:bodyPr wrap="square" rtlCol="0">
            <a:spAutoFit/>
          </a:bodyPr>
          <a:lstStyle/>
          <a:p>
            <a:r>
              <a:rPr lang="en-US" sz="3600" dirty="0">
                <a:solidFill>
                  <a:srgbClr val="0659A0"/>
                </a:solidFill>
              </a:rPr>
              <a:t>d</a:t>
            </a:r>
            <a:r>
              <a:rPr lang="en-US" sz="3600" dirty="0" smtClean="0">
                <a:solidFill>
                  <a:srgbClr val="0659A0"/>
                </a:solidFill>
              </a:rPr>
              <a:t>iscussion grade, </a:t>
            </a:r>
          </a:p>
          <a:p>
            <a:r>
              <a:rPr lang="en-US" sz="3600" dirty="0" smtClean="0">
                <a:solidFill>
                  <a:srgbClr val="0659A0"/>
                </a:solidFill>
              </a:rPr>
              <a:t>on a 1-10 scale</a:t>
            </a:r>
            <a:endParaRPr lang="en-US" sz="3600" dirty="0">
              <a:solidFill>
                <a:srgbClr val="0659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304800"/>
            <a:ext cx="7391400" cy="1600200"/>
          </a:xfrm>
          <a:solidFill>
            <a:schemeClr val="bg1"/>
          </a:solidFill>
        </p:spPr>
        <p:txBody>
          <a:bodyPr/>
          <a:lstStyle/>
          <a:p>
            <a:pPr>
              <a:buFont typeface="Arial" pitchFamily="34" charset="0"/>
              <a:buChar char="•"/>
            </a:pPr>
            <a:endParaRPr lang="en-US" sz="2000" dirty="0" smtClean="0"/>
          </a:p>
          <a:p>
            <a:pPr>
              <a:buNone/>
            </a:pPr>
            <a:r>
              <a:rPr lang="en-US" sz="2400" dirty="0" smtClean="0">
                <a:solidFill>
                  <a:srgbClr val="FF3300"/>
                </a:solidFill>
              </a:rPr>
              <a:t>Empire State College </a:t>
            </a:r>
            <a:r>
              <a:rPr lang="en-US" sz="2400" dirty="0" smtClean="0"/>
              <a:t>is one of SUNY’s 13 colleges of arts and sciences</a:t>
            </a:r>
          </a:p>
          <a:p>
            <a:pPr>
              <a:buFont typeface="Arial" pitchFamily="34" charset="0"/>
              <a:buChar char="•"/>
            </a:pPr>
            <a:r>
              <a:rPr lang="en-US" sz="2400" dirty="0" smtClean="0"/>
              <a:t>Designed to serve adult learners pursuing associate, bachelor’s and master’s degrees. </a:t>
            </a:r>
          </a:p>
          <a:p>
            <a:pPr>
              <a:buFont typeface="Arial" pitchFamily="34" charset="0"/>
              <a:buChar char="•"/>
            </a:pPr>
            <a:r>
              <a:rPr lang="en-US" sz="2400" dirty="0" smtClean="0"/>
              <a:t>35 locations in New York state and abroad, </a:t>
            </a:r>
          </a:p>
          <a:p>
            <a:pPr>
              <a:buFont typeface="Arial" pitchFamily="34" charset="0"/>
              <a:buChar char="•"/>
            </a:pPr>
            <a:r>
              <a:rPr lang="en-US" sz="2400" dirty="0" smtClean="0"/>
              <a:t>as well as entirely online.</a:t>
            </a:r>
            <a:endParaRPr lang="en-US" sz="2400" dirty="0"/>
          </a:p>
        </p:txBody>
      </p:sp>
      <p:pic>
        <p:nvPicPr>
          <p:cNvPr id="16386" name="Picture 2"/>
          <p:cNvPicPr>
            <a:picLocks noChangeAspect="1" noChangeArrowheads="1"/>
          </p:cNvPicPr>
          <p:nvPr/>
        </p:nvPicPr>
        <p:blipFill>
          <a:blip r:embed="rId2"/>
          <a:srcRect/>
          <a:stretch>
            <a:fillRect/>
          </a:stretch>
        </p:blipFill>
        <p:spPr bwMode="auto">
          <a:xfrm>
            <a:off x="2971800" y="2527588"/>
            <a:ext cx="5181600" cy="4330413"/>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LP?</a:t>
            </a:r>
          </a:p>
          <a:p>
            <a:r>
              <a:rPr lang="en-US" dirty="0" err="1" smtClean="0"/>
              <a:t>Eval</a:t>
            </a:r>
            <a:r>
              <a:rPr lang="en-US" dirty="0" smtClean="0"/>
              <a:t> quotes?</a:t>
            </a:r>
            <a:endParaRPr lang="en-US" dirty="0"/>
          </a:p>
        </p:txBody>
      </p:sp>
      <p:pic>
        <p:nvPicPr>
          <p:cNvPr id="1026" name="Picture 2"/>
          <p:cNvPicPr>
            <a:picLocks noChangeAspect="1" noChangeArrowheads="1"/>
          </p:cNvPicPr>
          <p:nvPr/>
        </p:nvPicPr>
        <p:blipFill>
          <a:blip r:embed="rId2"/>
          <a:srcRect l="4668" t="15235" r="19444" b="5806"/>
          <a:stretch>
            <a:fillRect/>
          </a:stretch>
        </p:blipFill>
        <p:spPr bwMode="auto">
          <a:xfrm>
            <a:off x="0" y="872331"/>
            <a:ext cx="9204512" cy="5985669"/>
          </a:xfrm>
          <a:prstGeom prst="rect">
            <a:avLst/>
          </a:prstGeom>
          <a:noFill/>
          <a:ln w="9525">
            <a:noFill/>
            <a:miter lim="800000"/>
            <a:headEnd/>
            <a:tailEnd/>
          </a:ln>
        </p:spPr>
      </p:pic>
      <p:sp>
        <p:nvSpPr>
          <p:cNvPr id="4" name="TextBox 3"/>
          <p:cNvSpPr txBox="1"/>
          <p:nvPr/>
        </p:nvSpPr>
        <p:spPr>
          <a:xfrm>
            <a:off x="228600" y="0"/>
            <a:ext cx="8915400" cy="830997"/>
          </a:xfrm>
          <a:prstGeom prst="rect">
            <a:avLst/>
          </a:prstGeom>
          <a:noFill/>
        </p:spPr>
        <p:txBody>
          <a:bodyPr wrap="square" rtlCol="0">
            <a:spAutoFit/>
          </a:bodyPr>
          <a:lstStyle/>
          <a:p>
            <a:r>
              <a:rPr lang="en-US" dirty="0" smtClean="0">
                <a:solidFill>
                  <a:srgbClr val="C00000"/>
                </a:solidFill>
              </a:rPr>
              <a:t>Example of a project that generates active discussions and serves as a cohesive experience</a:t>
            </a:r>
            <a:endParaRPr lang="en-US"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Geology and the Environment</a:t>
            </a:r>
            <a:endParaRPr lang="en-US" sz="4000" dirty="0"/>
          </a:p>
        </p:txBody>
      </p:sp>
      <p:sp>
        <p:nvSpPr>
          <p:cNvPr id="3" name="Content Placeholder 2"/>
          <p:cNvSpPr>
            <a:spLocks noGrp="1"/>
          </p:cNvSpPr>
          <p:nvPr>
            <p:ph idx="1"/>
          </p:nvPr>
        </p:nvSpPr>
        <p:spPr/>
        <p:txBody>
          <a:bodyPr/>
          <a:lstStyle/>
          <a:p>
            <a:r>
              <a:rPr lang="en-US" sz="2800" dirty="0" smtClean="0"/>
              <a:t>Intro course for non-majors</a:t>
            </a:r>
          </a:p>
          <a:p>
            <a:r>
              <a:rPr lang="en-US" sz="2800" dirty="0" smtClean="0"/>
              <a:t>Majority of students are adult learners and tend to be highly motivated.</a:t>
            </a:r>
          </a:p>
          <a:p>
            <a:r>
              <a:rPr lang="en-US" sz="2800" dirty="0" smtClean="0"/>
              <a:t>Most people take this course out of an interest in the natural world or environmental issues. </a:t>
            </a:r>
          </a:p>
          <a:p>
            <a:r>
              <a:rPr lang="en-US" sz="2800" dirty="0" smtClean="0"/>
              <a:t>A significant portion of the students are pre-service or in-service teachers.</a:t>
            </a:r>
          </a:p>
          <a:p>
            <a:r>
              <a:rPr lang="en-US" sz="2800" dirty="0" smtClean="0"/>
              <a:t>Definite presence of science-phobia, tech-phobia and going-back-to-school anxiety.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Inherited Course Design</a:t>
            </a:r>
            <a:endParaRPr lang="en-US" dirty="0"/>
          </a:p>
        </p:txBody>
      </p:sp>
      <p:sp>
        <p:nvSpPr>
          <p:cNvPr id="3" name="Content Placeholder 2"/>
          <p:cNvSpPr>
            <a:spLocks noGrp="1"/>
          </p:cNvSpPr>
          <p:nvPr>
            <p:ph idx="1"/>
          </p:nvPr>
        </p:nvSpPr>
        <p:spPr/>
        <p:txBody>
          <a:bodyPr/>
          <a:lstStyle/>
          <a:p>
            <a:r>
              <a:rPr lang="en-US" dirty="0" smtClean="0"/>
              <a:t>Discussions worth 50% of course grade, really?</a:t>
            </a:r>
          </a:p>
          <a:p>
            <a:r>
              <a:rPr lang="en-US" dirty="0" smtClean="0"/>
              <a:t>Written assignments = 40%</a:t>
            </a:r>
          </a:p>
          <a:p>
            <a:r>
              <a:rPr lang="en-US" dirty="0" smtClean="0"/>
              <a:t>Attendance = 10%</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did not inherit any wisdom</a:t>
            </a:r>
            <a:endParaRPr lang="en-US" dirty="0"/>
          </a:p>
        </p:txBody>
      </p:sp>
      <p:sp>
        <p:nvSpPr>
          <p:cNvPr id="3" name="Content Placeholder 2"/>
          <p:cNvSpPr>
            <a:spLocks noGrp="1"/>
          </p:cNvSpPr>
          <p:nvPr>
            <p:ph idx="1"/>
          </p:nvPr>
        </p:nvSpPr>
        <p:spPr/>
        <p:txBody>
          <a:bodyPr/>
          <a:lstStyle/>
          <a:p>
            <a:r>
              <a:rPr lang="en-US" dirty="0" smtClean="0"/>
              <a:t>How to manage discussions?</a:t>
            </a:r>
          </a:p>
          <a:p>
            <a:r>
              <a:rPr lang="en-US" dirty="0" smtClean="0"/>
              <a:t>Do I jump in and post a lot or stay out of the way?</a:t>
            </a:r>
          </a:p>
          <a:p>
            <a:r>
              <a:rPr lang="en-US" dirty="0" smtClean="0"/>
              <a:t>How do I break up arguments?</a:t>
            </a:r>
          </a:p>
          <a:p>
            <a:r>
              <a:rPr lang="en-US" dirty="0" smtClean="0"/>
              <a:t>How do I revive a dead end discussion?</a:t>
            </a:r>
          </a:p>
          <a:p>
            <a:r>
              <a:rPr lang="en-US" dirty="0" smtClean="0"/>
              <a:t>How the heck do I assign a grade to a discussion?</a:t>
            </a:r>
          </a:p>
          <a:p>
            <a:r>
              <a:rPr lang="en-US" dirty="0" smtClean="0"/>
              <a:t>Are the discussions supposed to be a full-time job?</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So here’s what I’ve learned...</a:t>
            </a:r>
            <a:endParaRPr lang="en-US" sz="4000" dirty="0"/>
          </a:p>
        </p:txBody>
      </p:sp>
      <p:sp>
        <p:nvSpPr>
          <p:cNvPr id="3" name="Content Placeholder 2"/>
          <p:cNvSpPr>
            <a:spLocks noGrp="1"/>
          </p:cNvSpPr>
          <p:nvPr>
            <p:ph idx="1"/>
          </p:nvPr>
        </p:nvSpPr>
        <p:spPr/>
        <p:txBody>
          <a:bodyPr/>
          <a:lstStyle/>
          <a:p>
            <a:r>
              <a:rPr lang="en-US" dirty="0" smtClean="0"/>
              <a:t>Discussions are awesome!</a:t>
            </a:r>
          </a:p>
          <a:p>
            <a:r>
              <a:rPr lang="en-US" dirty="0" smtClean="0"/>
              <a:t>By far my favorite part of the course.</a:t>
            </a:r>
          </a:p>
          <a:p>
            <a:r>
              <a:rPr lang="en-US" dirty="0" smtClean="0"/>
              <a:t>Excellent tool to: </a:t>
            </a:r>
          </a:p>
          <a:p>
            <a:pPr lvl="1"/>
            <a:r>
              <a:rPr lang="en-US" dirty="0" smtClean="0"/>
              <a:t>disseminate content, </a:t>
            </a:r>
          </a:p>
          <a:p>
            <a:pPr lvl="1"/>
            <a:r>
              <a:rPr lang="en-US" dirty="0" smtClean="0"/>
              <a:t>dispel misconceptions,</a:t>
            </a:r>
          </a:p>
          <a:p>
            <a:pPr lvl="1"/>
            <a:r>
              <a:rPr lang="en-US" dirty="0" smtClean="0"/>
              <a:t>get to know students, </a:t>
            </a:r>
          </a:p>
          <a:p>
            <a:pPr lvl="1"/>
            <a:r>
              <a:rPr lang="en-US" dirty="0" smtClean="0"/>
              <a:t>share your own enthusiasm, </a:t>
            </a:r>
          </a:p>
          <a:p>
            <a:pPr lvl="1"/>
            <a:r>
              <a:rPr lang="en-US" dirty="0" smtClean="0"/>
              <a:t>assess students’ understanding,</a:t>
            </a:r>
          </a:p>
          <a:p>
            <a:pPr lvl="1"/>
            <a:r>
              <a:rPr lang="en-US" dirty="0" smtClean="0"/>
              <a:t>get a pulse on students’ feelings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0"/>
            <a:ext cx="7391400" cy="990600"/>
          </a:xfrm>
        </p:spPr>
        <p:txBody>
          <a:bodyPr/>
          <a:lstStyle/>
          <a:p>
            <a:r>
              <a:rPr lang="en-US" dirty="0" smtClean="0"/>
              <a:t>Discussion Questions</a:t>
            </a:r>
            <a:endParaRPr lang="en-US" dirty="0"/>
          </a:p>
        </p:txBody>
      </p:sp>
      <p:sp>
        <p:nvSpPr>
          <p:cNvPr id="3" name="Content Placeholder 2"/>
          <p:cNvSpPr>
            <a:spLocks noGrp="1"/>
          </p:cNvSpPr>
          <p:nvPr>
            <p:ph idx="1"/>
          </p:nvPr>
        </p:nvSpPr>
        <p:spPr>
          <a:xfrm>
            <a:off x="1752600" y="914400"/>
            <a:ext cx="7391400" cy="5562600"/>
          </a:xfrm>
        </p:spPr>
        <p:txBody>
          <a:bodyPr/>
          <a:lstStyle/>
          <a:p>
            <a:pPr>
              <a:buNone/>
            </a:pPr>
            <a:r>
              <a:rPr lang="en-US" dirty="0" smtClean="0"/>
              <a:t>Initial question shall be broad and totally open-ended</a:t>
            </a:r>
          </a:p>
          <a:p>
            <a:endParaRPr lang="en-US" dirty="0" smtClean="0"/>
          </a:p>
          <a:p>
            <a:endParaRPr lang="en-US" dirty="0" smtClean="0"/>
          </a:p>
          <a:p>
            <a:pPr>
              <a:buNone/>
            </a:pPr>
            <a:r>
              <a:rPr lang="en-US" dirty="0" smtClean="0"/>
              <a:t>Then have backup questions ready</a:t>
            </a:r>
          </a:p>
        </p:txBody>
      </p:sp>
      <p:sp>
        <p:nvSpPr>
          <p:cNvPr id="4" name="TextBox 3"/>
          <p:cNvSpPr txBox="1"/>
          <p:nvPr/>
        </p:nvSpPr>
        <p:spPr>
          <a:xfrm>
            <a:off x="1905000" y="1981200"/>
            <a:ext cx="7239000" cy="1107996"/>
          </a:xfrm>
          <a:prstGeom prst="rect">
            <a:avLst/>
          </a:prstGeom>
          <a:solidFill>
            <a:srgbClr val="FFFF99"/>
          </a:solidFill>
        </p:spPr>
        <p:txBody>
          <a:bodyPr wrap="square" rtlCol="0">
            <a:spAutoFit/>
          </a:bodyPr>
          <a:lstStyle/>
          <a:p>
            <a:r>
              <a:rPr lang="en-US" sz="2200" dirty="0">
                <a:solidFill>
                  <a:schemeClr val="tx2"/>
                </a:solidFill>
              </a:rPr>
              <a:t>It took some 50 years for the ideas of Alfred Wegener to be widely accepted. What can a community do to accelerate the validation of new ideas and theories?</a:t>
            </a:r>
          </a:p>
        </p:txBody>
      </p:sp>
      <p:sp>
        <p:nvSpPr>
          <p:cNvPr id="5" name="TextBox 4"/>
          <p:cNvSpPr txBox="1"/>
          <p:nvPr/>
        </p:nvSpPr>
        <p:spPr>
          <a:xfrm>
            <a:off x="1905000" y="3921204"/>
            <a:ext cx="7239000" cy="1107996"/>
          </a:xfrm>
          <a:prstGeom prst="rect">
            <a:avLst/>
          </a:prstGeom>
          <a:solidFill>
            <a:srgbClr val="FFFF99"/>
          </a:solidFill>
        </p:spPr>
        <p:txBody>
          <a:bodyPr wrap="square" rtlCol="0">
            <a:spAutoFit/>
          </a:bodyPr>
          <a:lstStyle/>
          <a:p>
            <a:r>
              <a:rPr lang="en-US" sz="2200" dirty="0" smtClean="0">
                <a:solidFill>
                  <a:schemeClr val="tx2"/>
                </a:solidFill>
              </a:rPr>
              <a:t>Do you think it’s always a good idea to accept new scientific ideas readily? Can you think of some recent examples that illustrate your point?</a:t>
            </a:r>
          </a:p>
        </p:txBody>
      </p:sp>
      <p:sp>
        <p:nvSpPr>
          <p:cNvPr id="6" name="TextBox 5"/>
          <p:cNvSpPr txBox="1"/>
          <p:nvPr/>
        </p:nvSpPr>
        <p:spPr>
          <a:xfrm>
            <a:off x="1905000" y="5486400"/>
            <a:ext cx="7239000" cy="769441"/>
          </a:xfrm>
          <a:prstGeom prst="rect">
            <a:avLst/>
          </a:prstGeom>
          <a:solidFill>
            <a:srgbClr val="FFFF99"/>
          </a:solidFill>
        </p:spPr>
        <p:txBody>
          <a:bodyPr wrap="square" rtlCol="0">
            <a:spAutoFit/>
          </a:bodyPr>
          <a:lstStyle/>
          <a:p>
            <a:r>
              <a:rPr lang="en-US" sz="2200" dirty="0" smtClean="0">
                <a:solidFill>
                  <a:schemeClr val="tx2"/>
                </a:solidFill>
              </a:rPr>
              <a:t>Is today’s controversy about climate change comparable to the reluctance to accept the theory of plate tectonics?</a:t>
            </a:r>
            <a:endParaRPr lang="en-US" sz="2200" dirty="0">
              <a:solidFill>
                <a:schemeClr val="tx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ways to keep discussion active</a:t>
            </a:r>
            <a:endParaRPr lang="en-US" dirty="0"/>
          </a:p>
        </p:txBody>
      </p:sp>
      <p:sp>
        <p:nvSpPr>
          <p:cNvPr id="3" name="Content Placeholder 2"/>
          <p:cNvSpPr>
            <a:spLocks noGrp="1"/>
          </p:cNvSpPr>
          <p:nvPr>
            <p:ph idx="1"/>
          </p:nvPr>
        </p:nvSpPr>
        <p:spPr>
          <a:xfrm>
            <a:off x="1752600" y="1447800"/>
            <a:ext cx="7391400" cy="5410200"/>
          </a:xfrm>
        </p:spPr>
        <p:txBody>
          <a:bodyPr/>
          <a:lstStyle/>
          <a:p>
            <a:r>
              <a:rPr lang="en-US" dirty="0" smtClean="0"/>
              <a:t>Throw out an easy question</a:t>
            </a:r>
          </a:p>
          <a:p>
            <a:pPr lvl="1">
              <a:buNone/>
            </a:pPr>
            <a:r>
              <a:rPr lang="en-US" i="1" dirty="0" smtClean="0">
                <a:solidFill>
                  <a:srgbClr val="C00000"/>
                </a:solidFill>
              </a:rPr>
              <a:t>Name a hot spot that is not located in the ocean</a:t>
            </a:r>
          </a:p>
          <a:p>
            <a:r>
              <a:rPr lang="en-US" dirty="0" smtClean="0"/>
              <a:t>Share a relevant anecdote </a:t>
            </a:r>
            <a:br>
              <a:rPr lang="en-US" dirty="0" smtClean="0"/>
            </a:br>
            <a:r>
              <a:rPr lang="en-US" sz="2800" i="1" dirty="0" smtClean="0"/>
              <a:t>(self-deprecating ones, especially!)</a:t>
            </a:r>
            <a:endParaRPr lang="en-US" i="1" dirty="0" smtClean="0"/>
          </a:p>
          <a:p>
            <a:r>
              <a:rPr lang="en-US" dirty="0" smtClean="0"/>
              <a:t>Post frequently on varying scales. </a:t>
            </a:r>
            <a:r>
              <a:rPr lang="en-US" sz="2800" dirty="0" smtClean="0"/>
              <a:t>Study on student satisfaction shows that instructor interaction is the most significant contributor to perceived student learning. (</a:t>
            </a:r>
            <a:r>
              <a:rPr lang="en-US" sz="2800" dirty="0" err="1" smtClean="0"/>
              <a:t>Fredericksen</a:t>
            </a:r>
            <a:r>
              <a:rPr lang="en-US" sz="2800" dirty="0" smtClean="0"/>
              <a:t> et al, 2000)</a:t>
            </a:r>
            <a:endParaRPr lang="en-US" dirty="0" smtClean="0"/>
          </a:p>
          <a:p>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all content needs to be unique</a:t>
            </a:r>
            <a:endParaRPr lang="en-US" dirty="0"/>
          </a:p>
        </p:txBody>
      </p:sp>
      <p:sp>
        <p:nvSpPr>
          <p:cNvPr id="3" name="Content Placeholder 2"/>
          <p:cNvSpPr>
            <a:spLocks noGrp="1"/>
          </p:cNvSpPr>
          <p:nvPr>
            <p:ph idx="1"/>
          </p:nvPr>
        </p:nvSpPr>
        <p:spPr/>
        <p:txBody>
          <a:bodyPr/>
          <a:lstStyle/>
          <a:p>
            <a:r>
              <a:rPr lang="en-US" dirty="0" smtClean="0"/>
              <a:t>Have prepared content ready to paste in when the moment presents itself </a:t>
            </a:r>
            <a:br>
              <a:rPr lang="en-US" dirty="0" smtClean="0"/>
            </a:br>
            <a:r>
              <a:rPr lang="en-US" dirty="0" smtClean="0"/>
              <a:t>(it always does)</a:t>
            </a:r>
          </a:p>
          <a:p>
            <a:pPr lvl="1"/>
            <a:r>
              <a:rPr lang="en-US" dirty="0" smtClean="0"/>
              <a:t>Clarify content</a:t>
            </a:r>
          </a:p>
          <a:p>
            <a:pPr lvl="1"/>
            <a:r>
              <a:rPr lang="en-US" dirty="0" smtClean="0"/>
              <a:t>Address misconceptions head-on</a:t>
            </a:r>
          </a:p>
          <a:p>
            <a:pPr lvl="1"/>
            <a:r>
              <a:rPr lang="en-US" dirty="0" smtClean="0"/>
              <a:t>Add a new facet to the topic at a timely moment</a:t>
            </a:r>
          </a:p>
          <a:p>
            <a:pPr lvl="1"/>
            <a:r>
              <a:rPr lang="en-US" dirty="0" smtClean="0"/>
              <a:t>Closing thoughts for each module</a:t>
            </a:r>
          </a:p>
        </p:txBody>
      </p:sp>
    </p:spTree>
  </p:cSld>
  <p:clrMapOvr>
    <a:masterClrMapping/>
  </p:clrMapOvr>
</p:sld>
</file>

<file path=ppt/theme/theme1.xml><?xml version="1.0" encoding="utf-8"?>
<a:theme xmlns:a="http://schemas.openxmlformats.org/drawingml/2006/main" name="Blank Presentation">
  <a:themeElements>
    <a:clrScheme name="">
      <a:dk1>
        <a:srgbClr val="9242AC"/>
      </a:dk1>
      <a:lt1>
        <a:srgbClr val="FFFFFF"/>
      </a:lt1>
      <a:dk2>
        <a:srgbClr val="000000"/>
      </a:dk2>
      <a:lt2>
        <a:srgbClr val="808080"/>
      </a:lt2>
      <a:accent1>
        <a:srgbClr val="BBE0E3"/>
      </a:accent1>
      <a:accent2>
        <a:srgbClr val="333399"/>
      </a:accent2>
      <a:accent3>
        <a:srgbClr val="FFFFFF"/>
      </a:accent3>
      <a:accent4>
        <a:srgbClr val="7C3792"/>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3064</TotalTime>
  <Words>870</Words>
  <Application>Microsoft Office PowerPoint</Application>
  <PresentationFormat>On-screen Show (4:3)</PresentationFormat>
  <Paragraphs>91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Blank Presentation</vt:lpstr>
      <vt:lpstr>Discussions: The Heart and Soul of Online Courses</vt:lpstr>
      <vt:lpstr>Slide 2</vt:lpstr>
      <vt:lpstr>Geology and the Environment</vt:lpstr>
      <vt:lpstr>Inherited Course Design</vt:lpstr>
      <vt:lpstr>But did not inherit any wisdom</vt:lpstr>
      <vt:lpstr>So here’s what I’ve learned...</vt:lpstr>
      <vt:lpstr>Discussion Questions</vt:lpstr>
      <vt:lpstr>Other ways to keep discussion active</vt:lpstr>
      <vt:lpstr>Not all content needs to be unique</vt:lpstr>
      <vt:lpstr>My Expectations</vt:lpstr>
      <vt:lpstr>Encouraging Quality Content</vt:lpstr>
      <vt:lpstr>Assessment</vt:lpstr>
      <vt:lpstr>Assessment Template</vt:lpstr>
      <vt:lpstr>Slide 14</vt:lpstr>
      <vt:lpstr>Slide 15</vt:lpstr>
      <vt:lpstr>Slide 16</vt:lpstr>
      <vt:lpstr>Slide 17</vt:lpstr>
      <vt:lpstr>Slide 18</vt:lpstr>
      <vt:lpstr>Slide 19</vt:lpstr>
      <vt:lpstr>Slide 20</vt:lpstr>
    </vt:vector>
  </TitlesOfParts>
  <Company>Barbara Tewksbury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Information Technology Services</cp:lastModifiedBy>
  <cp:revision>70</cp:revision>
  <dcterms:created xsi:type="dcterms:W3CDTF">2008-09-16T14:56:04Z</dcterms:created>
  <dcterms:modified xsi:type="dcterms:W3CDTF">2010-06-24T21:18:34Z</dcterms:modified>
</cp:coreProperties>
</file>