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Default Extension="tiff" ContentType="image/tiff"/>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755" r:id="rId1"/>
  </p:sldMasterIdLst>
  <p:notesMasterIdLst>
    <p:notesMasterId r:id="rId14"/>
  </p:notesMasterIdLst>
  <p:sldIdLst>
    <p:sldId id="256" r:id="rId2"/>
    <p:sldId id="257" r:id="rId3"/>
    <p:sldId id="258" r:id="rId4"/>
    <p:sldId id="266" r:id="rId5"/>
    <p:sldId id="259" r:id="rId6"/>
    <p:sldId id="260" r:id="rId7"/>
    <p:sldId id="261" r:id="rId8"/>
    <p:sldId id="262" r:id="rId9"/>
    <p:sldId id="263" r:id="rId10"/>
    <p:sldId id="264" r:id="rId11"/>
    <p:sldId id="265" r:id="rId12"/>
    <p:sldId id="26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showGuides="1">
      <p:cViewPr varScale="1">
        <p:scale>
          <a:sx n="66" d="100"/>
          <a:sy n="66" d="100"/>
        </p:scale>
        <p:origin x="-1368"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3FDF25-4A86-3D4E-87DD-650FD8D5FC9F}" type="datetimeFigureOut">
              <a:rPr lang="en-US" smtClean="0"/>
              <a:t>6/22/10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59F809-1202-6D4B-A3AC-D4362894DB03}"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559F809-1202-6D4B-A3AC-D4362894DB03}"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D3CF5BE-B09D-41F9-8889-74C2122119E6}" type="datetimeFigureOut">
              <a:rPr lang="en-US" smtClean="0"/>
              <a:pPr/>
              <a:t>6/22/10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2214FBC-E3B0-4EAB-95AF-6C63DF6D889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2884CBC-C8D4-AF4C-A15B-1391C12F6AFC}" type="datetimeFigureOut">
              <a:rPr lang="en-US" smtClean="0"/>
              <a:pPr/>
              <a:t>6/22/10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F5C131-9233-BA49-BCA6-AA6ADF8B805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2884CBC-C8D4-AF4C-A15B-1391C12F6AFC}" type="datetimeFigureOut">
              <a:rPr lang="en-US" smtClean="0"/>
              <a:pPr/>
              <a:t>6/22/10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F5C131-9233-BA49-BCA6-AA6ADF8B805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2884CBC-C8D4-AF4C-A15B-1391C12F6AFC}" type="datetimeFigureOut">
              <a:rPr lang="en-US" smtClean="0"/>
              <a:pPr/>
              <a:t>6/22/10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F5C131-9233-BA49-BCA6-AA6ADF8B805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2AAB499-F5DE-4BE5-BB26-90CC428051F7}" type="datetime1">
              <a:rPr lang="en-US" smtClean="0"/>
              <a:pPr/>
              <a:t>6/22/10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F5CD18-686B-47A9-AFD5-66CE5FA52A6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2884CBC-C8D4-AF4C-A15B-1391C12F6AFC}" type="datetimeFigureOut">
              <a:rPr lang="en-US" smtClean="0"/>
              <a:pPr/>
              <a:t>6/22/10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F5C131-9233-BA49-BCA6-AA6ADF8B805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2884CBC-C8D4-AF4C-A15B-1391C12F6AFC}" type="datetimeFigureOut">
              <a:rPr lang="en-US" smtClean="0"/>
              <a:pPr/>
              <a:t>6/22/10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F5C131-9233-BA49-BCA6-AA6ADF8B805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2884CBC-C8D4-AF4C-A15B-1391C12F6AFC}" type="datetimeFigureOut">
              <a:rPr lang="en-US" smtClean="0"/>
              <a:pPr/>
              <a:t>6/22/10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F5C131-9233-BA49-BCA6-AA6ADF8B805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884CBC-C8D4-AF4C-A15B-1391C12F6AFC}" type="datetimeFigureOut">
              <a:rPr lang="en-US" smtClean="0"/>
              <a:pPr/>
              <a:t>6/22/10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F5C131-9233-BA49-BCA6-AA6ADF8B805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2884CBC-C8D4-AF4C-A15B-1391C12F6AFC}" type="datetimeFigureOut">
              <a:rPr lang="en-US" smtClean="0"/>
              <a:pPr/>
              <a:t>6/22/10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F5C131-9233-BA49-BCA6-AA6ADF8B805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2884CBC-C8D4-AF4C-A15B-1391C12F6AFC}" type="datetimeFigureOut">
              <a:rPr lang="en-US" smtClean="0"/>
              <a:pPr/>
              <a:t>6/22/10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3BF5C131-9233-BA49-BCA6-AA6ADF8B805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2884CBC-C8D4-AF4C-A15B-1391C12F6AFC}" type="datetimeFigureOut">
              <a:rPr lang="en-US" smtClean="0"/>
              <a:pPr/>
              <a:t>6/22/10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BF5C131-9233-BA49-BCA6-AA6ADF8B805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5.tif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6.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tif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3.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Using Case Studies in On-line Classes:  a Coastal Erosion Example</a:t>
            </a:r>
            <a:endParaRPr lang="en-US" dirty="0"/>
          </a:p>
        </p:txBody>
      </p:sp>
      <p:sp>
        <p:nvSpPr>
          <p:cNvPr id="3" name="Subtitle 2"/>
          <p:cNvSpPr>
            <a:spLocks noGrp="1"/>
          </p:cNvSpPr>
          <p:nvPr>
            <p:ph type="subTitle" idx="1"/>
          </p:nvPr>
        </p:nvSpPr>
        <p:spPr>
          <a:xfrm>
            <a:off x="530352" y="3908079"/>
            <a:ext cx="7854696" cy="1752600"/>
          </a:xfrm>
        </p:spPr>
        <p:txBody>
          <a:bodyPr>
            <a:normAutofit/>
          </a:bodyPr>
          <a:lstStyle/>
          <a:p>
            <a:r>
              <a:rPr lang="en-US" dirty="0" smtClean="0">
                <a:latin typeface="+mj-lt"/>
              </a:rPr>
              <a:t>Dr. Eleanour Snow</a:t>
            </a:r>
          </a:p>
          <a:p>
            <a:r>
              <a:rPr lang="en-US" dirty="0" smtClean="0">
                <a:latin typeface="+mj-lt"/>
              </a:rPr>
              <a:t>University of South Florida</a:t>
            </a:r>
          </a:p>
          <a:p>
            <a:r>
              <a:rPr lang="en-US" dirty="0" smtClean="0">
                <a:latin typeface="+mj-lt"/>
              </a:rPr>
              <a:t>&amp; University of Texas (adjunct)</a:t>
            </a:r>
            <a:endParaRPr lang="en-US" dirty="0">
              <a:latin typeface="+mj-lt"/>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El C – Creating the Assignment</a:t>
            </a:r>
            <a:endParaRPr lang="en-US" dirty="0"/>
          </a:p>
        </p:txBody>
      </p:sp>
      <p:sp>
        <p:nvSpPr>
          <p:cNvPr id="6" name="Content Placeholder 5"/>
          <p:cNvSpPr>
            <a:spLocks noGrp="1"/>
          </p:cNvSpPr>
          <p:nvPr>
            <p:ph sz="half" idx="1"/>
          </p:nvPr>
        </p:nvSpPr>
        <p:spPr/>
        <p:txBody>
          <a:bodyPr/>
          <a:lstStyle/>
          <a:p>
            <a:r>
              <a:rPr lang="en-US" dirty="0" smtClean="0">
                <a:latin typeface="+mj-lt"/>
              </a:rPr>
              <a:t>Based on a real case</a:t>
            </a:r>
          </a:p>
          <a:p>
            <a:r>
              <a:rPr lang="en-US" dirty="0" smtClean="0">
                <a:latin typeface="+mj-lt"/>
              </a:rPr>
              <a:t>Used the map and beach profile from a published paper</a:t>
            </a:r>
          </a:p>
          <a:p>
            <a:r>
              <a:rPr lang="en-US" dirty="0" smtClean="0">
                <a:latin typeface="+mj-lt"/>
              </a:rPr>
              <a:t>Made up beach profile data for the story</a:t>
            </a:r>
          </a:p>
          <a:p>
            <a:r>
              <a:rPr lang="en-US" dirty="0" smtClean="0">
                <a:latin typeface="+mj-lt"/>
              </a:rPr>
              <a:t>I reveal that the case is real, but I do not reveal the solution the villagers chose.</a:t>
            </a:r>
          </a:p>
          <a:p>
            <a:endParaRPr lang="en-US" dirty="0"/>
          </a:p>
        </p:txBody>
      </p:sp>
      <p:pic>
        <p:nvPicPr>
          <p:cNvPr id="8" name="Content Placeholder 7" descr="ElCAbst.tiff"/>
          <p:cNvPicPr>
            <a:picLocks noGrp="1" noChangeAspect="1"/>
          </p:cNvPicPr>
          <p:nvPr>
            <p:ph sz="half" idx="2"/>
          </p:nvPr>
        </p:nvPicPr>
        <p:blipFill>
          <a:blip r:embed="rId2"/>
          <a:srcRect l="-5946" r="-5946"/>
          <a:stretch>
            <a:fillRect/>
          </a:stretch>
        </p:blipFill>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a:xfrm>
            <a:off x="685800" y="922604"/>
            <a:ext cx="4586070" cy="502532"/>
          </a:xfrm>
        </p:spPr>
        <p:txBody>
          <a:bodyPr/>
          <a:lstStyle/>
          <a:p>
            <a:r>
              <a:rPr lang="en-US" sz="3200" dirty="0" smtClean="0"/>
              <a:t>Variations on a Theme</a:t>
            </a:r>
            <a:endParaRPr lang="en-US" sz="3200" dirty="0"/>
          </a:p>
        </p:txBody>
      </p:sp>
      <p:sp>
        <p:nvSpPr>
          <p:cNvPr id="7" name="Text Placeholder 6"/>
          <p:cNvSpPr>
            <a:spLocks noGrp="1"/>
          </p:cNvSpPr>
          <p:nvPr>
            <p:ph type="body" idx="2"/>
          </p:nvPr>
        </p:nvSpPr>
        <p:spPr/>
        <p:txBody>
          <a:bodyPr/>
          <a:lstStyle/>
          <a:p>
            <a:pPr>
              <a:spcAft>
                <a:spcPts val="1200"/>
              </a:spcAft>
              <a:buFont typeface="Arial"/>
              <a:buChar char="•"/>
            </a:pPr>
            <a:r>
              <a:rPr lang="en-US" sz="2400" dirty="0" smtClean="0">
                <a:latin typeface="+mj-lt"/>
              </a:rPr>
              <a:t>  Four </a:t>
            </a:r>
            <a:r>
              <a:rPr lang="en-US" sz="2400" dirty="0" smtClean="0">
                <a:latin typeface="+mj-lt"/>
              </a:rPr>
              <a:t>Parts</a:t>
            </a:r>
            <a:endParaRPr lang="en-US" sz="2400" dirty="0" smtClean="0">
              <a:latin typeface="+mj-lt"/>
            </a:endParaRPr>
          </a:p>
          <a:p>
            <a:pPr>
              <a:spcAft>
                <a:spcPts val="1200"/>
              </a:spcAft>
              <a:buFont typeface="Arial"/>
              <a:buChar char="•"/>
            </a:pPr>
            <a:r>
              <a:rPr lang="en-US" sz="2400" dirty="0" smtClean="0">
                <a:latin typeface="+mj-lt"/>
              </a:rPr>
              <a:t>  Assigned </a:t>
            </a:r>
            <a:r>
              <a:rPr lang="en-US" sz="2400" dirty="0" smtClean="0">
                <a:latin typeface="+mj-lt"/>
              </a:rPr>
              <a:t>research </a:t>
            </a:r>
            <a:r>
              <a:rPr lang="en-US" sz="2400" dirty="0" smtClean="0">
                <a:latin typeface="+mj-lt"/>
              </a:rPr>
              <a:t>topics</a:t>
            </a:r>
          </a:p>
          <a:p>
            <a:pPr>
              <a:spcAft>
                <a:spcPts val="1200"/>
              </a:spcAft>
              <a:buFont typeface="Arial"/>
              <a:buChar char="•"/>
            </a:pPr>
            <a:r>
              <a:rPr lang="en-US" sz="2400" dirty="0" smtClean="0">
                <a:latin typeface="+mj-lt"/>
              </a:rPr>
              <a:t>  Explain a specific coastal erosion problem or solution</a:t>
            </a:r>
          </a:p>
          <a:p>
            <a:pPr>
              <a:spcAft>
                <a:spcPts val="1200"/>
              </a:spcAft>
              <a:buFont typeface="Arial"/>
              <a:buChar char="•"/>
            </a:pPr>
            <a:r>
              <a:rPr lang="en-US" sz="2400" dirty="0" smtClean="0">
                <a:latin typeface="+mj-lt"/>
              </a:rPr>
              <a:t>  Blog </a:t>
            </a:r>
            <a:r>
              <a:rPr lang="en-US" sz="2400" dirty="0" smtClean="0">
                <a:latin typeface="+mj-lt"/>
              </a:rPr>
              <a:t>tool</a:t>
            </a:r>
            <a:endParaRPr lang="en-US" sz="2400" dirty="0">
              <a:latin typeface="+mj-lt"/>
            </a:endParaRPr>
          </a:p>
        </p:txBody>
      </p:sp>
      <p:sp>
        <p:nvSpPr>
          <p:cNvPr id="6" name="Content Placeholder 5"/>
          <p:cNvSpPr>
            <a:spLocks noGrp="1"/>
          </p:cNvSpPr>
          <p:nvPr>
            <p:ph sz="half" idx="1"/>
          </p:nvPr>
        </p:nvSpPr>
        <p:spPr>
          <a:xfrm>
            <a:off x="3575050" y="1676400"/>
            <a:ext cx="5111750" cy="3657600"/>
          </a:xfrm>
        </p:spPr>
        <p:txBody>
          <a:bodyPr/>
          <a:lstStyle/>
          <a:p>
            <a:pPr>
              <a:buNone/>
            </a:pPr>
            <a:endParaRPr lang="en-US" dirty="0" smtClean="0"/>
          </a:p>
          <a:p>
            <a:endParaRPr lang="en-US" dirty="0">
              <a:latin typeface="+mj-lt"/>
            </a:endParaRPr>
          </a:p>
        </p:txBody>
      </p:sp>
      <p:pic>
        <p:nvPicPr>
          <p:cNvPr id="8" name="Picture 7" descr="3.jpg"/>
          <p:cNvPicPr>
            <a:picLocks noChangeAspect="1"/>
          </p:cNvPicPr>
          <p:nvPr/>
        </p:nvPicPr>
        <p:blipFill>
          <a:blip r:embed="rId2"/>
          <a:stretch>
            <a:fillRect/>
          </a:stretch>
        </p:blipFill>
        <p:spPr>
          <a:xfrm>
            <a:off x="3403600" y="2117082"/>
            <a:ext cx="5283200" cy="38100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 Word of Encouragement</a:t>
            </a:r>
            <a:endParaRPr lang="en-US" dirty="0"/>
          </a:p>
        </p:txBody>
      </p:sp>
      <p:sp>
        <p:nvSpPr>
          <p:cNvPr id="6" name="Content Placeholder 5"/>
          <p:cNvSpPr>
            <a:spLocks noGrp="1"/>
          </p:cNvSpPr>
          <p:nvPr>
            <p:ph idx="1"/>
          </p:nvPr>
        </p:nvSpPr>
        <p:spPr/>
        <p:txBody>
          <a:bodyPr>
            <a:normAutofit/>
          </a:bodyPr>
          <a:lstStyle/>
          <a:p>
            <a:pPr>
              <a:spcAft>
                <a:spcPts val="600"/>
              </a:spcAft>
            </a:pPr>
            <a:endParaRPr lang="en-US" sz="2800" dirty="0" smtClean="0">
              <a:latin typeface="+mj-lt"/>
            </a:endParaRPr>
          </a:p>
          <a:p>
            <a:pPr>
              <a:spcAft>
                <a:spcPts val="600"/>
              </a:spcAft>
            </a:pPr>
            <a:r>
              <a:rPr lang="en-US" sz="2800" dirty="0" smtClean="0">
                <a:latin typeface="+mj-lt"/>
              </a:rPr>
              <a:t>I highly recommend case studies as an effective teaching and assessment tool.</a:t>
            </a:r>
          </a:p>
          <a:p>
            <a:pPr>
              <a:spcAft>
                <a:spcPts val="600"/>
              </a:spcAft>
            </a:pPr>
            <a:r>
              <a:rPr lang="en-US" sz="2800" dirty="0" smtClean="0">
                <a:latin typeface="+mj-lt"/>
              </a:rPr>
              <a:t>It is easier than you think to create one.</a:t>
            </a:r>
          </a:p>
          <a:p>
            <a:pPr>
              <a:spcAft>
                <a:spcPts val="600"/>
              </a:spcAft>
            </a:pPr>
            <a:endParaRPr lang="en-US" sz="2800" dirty="0" smtClean="0">
              <a:latin typeface="+mj-lt"/>
            </a:endParaRPr>
          </a:p>
          <a:p>
            <a:pPr>
              <a:spcAft>
                <a:spcPts val="600"/>
              </a:spcAft>
            </a:pPr>
            <a:r>
              <a:rPr lang="en-US" sz="2800" dirty="0" smtClean="0">
                <a:latin typeface="+mj-lt"/>
              </a:rPr>
              <a:t>There is lots of help out there, but one of my favorite resources is at SUNY Buffalo:  The National Center for Case Study Teaching in Science.</a:t>
            </a:r>
            <a:endParaRPr lang="en-US" sz="2800" dirty="0">
              <a:latin typeface="+mj-lt"/>
            </a:endParaRPr>
          </a:p>
        </p:txBody>
      </p:sp>
      <p:pic>
        <p:nvPicPr>
          <p:cNvPr id="7" name="Picture 6" descr="nccsts.tiff"/>
          <p:cNvPicPr>
            <a:picLocks noChangeAspect="1"/>
          </p:cNvPicPr>
          <p:nvPr/>
        </p:nvPicPr>
        <p:blipFill>
          <a:blip r:embed="rId2">
            <a:alphaModFix amt="20000"/>
          </a:blip>
          <a:stretch>
            <a:fillRect/>
          </a:stretch>
        </p:blipFill>
        <p:spPr>
          <a:xfrm>
            <a:off x="457200" y="2243384"/>
            <a:ext cx="8229600" cy="396639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Case Study?</a:t>
            </a:r>
            <a:endParaRPr lang="en-US" dirty="0"/>
          </a:p>
        </p:txBody>
      </p:sp>
      <p:sp>
        <p:nvSpPr>
          <p:cNvPr id="3" name="Content Placeholder 2"/>
          <p:cNvSpPr>
            <a:spLocks noGrp="1"/>
          </p:cNvSpPr>
          <p:nvPr>
            <p:ph idx="1"/>
          </p:nvPr>
        </p:nvSpPr>
        <p:spPr>
          <a:xfrm>
            <a:off x="457200" y="2485835"/>
            <a:ext cx="8229600" cy="3441489"/>
          </a:xfrm>
        </p:spPr>
        <p:txBody>
          <a:bodyPr/>
          <a:lstStyle/>
          <a:p>
            <a:r>
              <a:rPr lang="en-US" dirty="0" smtClean="0">
                <a:latin typeface="+mj-lt"/>
              </a:rPr>
              <a:t>Presents an open ended question</a:t>
            </a:r>
          </a:p>
          <a:p>
            <a:r>
              <a:rPr lang="en-US" dirty="0" smtClean="0">
                <a:latin typeface="+mj-lt"/>
              </a:rPr>
              <a:t>Is posed as a real problem, although it may be made up</a:t>
            </a:r>
          </a:p>
          <a:p>
            <a:r>
              <a:rPr lang="en-US" dirty="0" smtClean="0">
                <a:latin typeface="+mj-lt"/>
              </a:rPr>
              <a:t>Builds over the course of several assignments</a:t>
            </a:r>
          </a:p>
          <a:p>
            <a:r>
              <a:rPr lang="en-US" dirty="0" smtClean="0">
                <a:latin typeface="+mj-lt"/>
              </a:rPr>
              <a:t>Engages in creative and/or critical thinking</a:t>
            </a:r>
          </a:p>
          <a:p>
            <a:r>
              <a:rPr lang="en-US" dirty="0" smtClean="0">
                <a:latin typeface="+mj-lt"/>
              </a:rPr>
              <a:t>Requires students to defend their thinking</a:t>
            </a:r>
          </a:p>
          <a:p>
            <a:r>
              <a:rPr lang="en-US" dirty="0" smtClean="0">
                <a:latin typeface="+mj-lt"/>
              </a:rPr>
              <a:t>Does not have a “right” answer</a:t>
            </a:r>
            <a:endParaRPr lang="en-US" dirty="0">
              <a:latin typeface="+mj-lt"/>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use Case Studies?</a:t>
            </a:r>
            <a:endParaRPr lang="en-US" dirty="0"/>
          </a:p>
        </p:txBody>
      </p:sp>
      <p:sp>
        <p:nvSpPr>
          <p:cNvPr id="3" name="Content Placeholder 2"/>
          <p:cNvSpPr>
            <a:spLocks noGrp="1"/>
          </p:cNvSpPr>
          <p:nvPr>
            <p:ph idx="1"/>
          </p:nvPr>
        </p:nvSpPr>
        <p:spPr>
          <a:xfrm>
            <a:off x="457200" y="2620935"/>
            <a:ext cx="8229600" cy="3265860"/>
          </a:xfrm>
        </p:spPr>
        <p:txBody>
          <a:bodyPr/>
          <a:lstStyle/>
          <a:p>
            <a:r>
              <a:rPr lang="en-US" dirty="0" smtClean="0">
                <a:latin typeface="+mj-lt"/>
              </a:rPr>
              <a:t>If well designed, they can assess students’ understanding of a topic</a:t>
            </a:r>
          </a:p>
          <a:p>
            <a:r>
              <a:rPr lang="en-US" dirty="0" smtClean="0">
                <a:latin typeface="+mj-lt"/>
              </a:rPr>
              <a:t>They engage students’ interest because they are told as stories</a:t>
            </a:r>
          </a:p>
          <a:p>
            <a:r>
              <a:rPr lang="en-US" dirty="0" smtClean="0">
                <a:latin typeface="+mj-lt"/>
              </a:rPr>
              <a:t>They require students to think and to provide reasons for their conclusions </a:t>
            </a:r>
            <a:endParaRPr lang="en-US" dirty="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Any Experience out there?</a:t>
            </a:r>
            <a:endParaRPr lang="en-US" dirty="0"/>
          </a:p>
        </p:txBody>
      </p:sp>
      <p:sp>
        <p:nvSpPr>
          <p:cNvPr id="3" name="Content Placeholder 2"/>
          <p:cNvSpPr>
            <a:spLocks noGrp="1"/>
          </p:cNvSpPr>
          <p:nvPr>
            <p:ph idx="1"/>
          </p:nvPr>
        </p:nvSpPr>
        <p:spPr>
          <a:xfrm>
            <a:off x="457200" y="2366984"/>
            <a:ext cx="8229600" cy="3356558"/>
          </a:xfrm>
        </p:spPr>
        <p:txBody>
          <a:bodyPr/>
          <a:lstStyle/>
          <a:p>
            <a:r>
              <a:rPr lang="en-US" sz="3600" dirty="0" smtClean="0">
                <a:latin typeface="+mj-lt"/>
              </a:rPr>
              <a:t>  Have you used Case Studies in your on-line classes?  </a:t>
            </a:r>
          </a:p>
          <a:p>
            <a:r>
              <a:rPr lang="en-US" sz="3600" dirty="0" smtClean="0">
                <a:latin typeface="+mj-lt"/>
              </a:rPr>
              <a:t>  What do you find most challenging about doing that?</a:t>
            </a:r>
            <a:endParaRPr lang="en-US" sz="3600" dirty="0">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07818"/>
            <a:ext cx="8229600" cy="1143000"/>
          </a:xfrm>
        </p:spPr>
        <p:txBody>
          <a:bodyPr>
            <a:normAutofit fontScale="90000"/>
          </a:bodyPr>
          <a:lstStyle/>
          <a:p>
            <a:r>
              <a:rPr lang="en-US" dirty="0" smtClean="0"/>
              <a:t>Challenges presented by doing case studies on-line</a:t>
            </a:r>
            <a:endParaRPr lang="en-US" dirty="0"/>
          </a:p>
        </p:txBody>
      </p:sp>
      <p:sp>
        <p:nvSpPr>
          <p:cNvPr id="3" name="Content Placeholder 2"/>
          <p:cNvSpPr>
            <a:spLocks noGrp="1"/>
          </p:cNvSpPr>
          <p:nvPr>
            <p:ph idx="1"/>
          </p:nvPr>
        </p:nvSpPr>
        <p:spPr>
          <a:xfrm>
            <a:off x="457200" y="2918154"/>
            <a:ext cx="8229600" cy="3406446"/>
          </a:xfrm>
        </p:spPr>
        <p:txBody>
          <a:bodyPr/>
          <a:lstStyle/>
          <a:p>
            <a:r>
              <a:rPr lang="en-US" dirty="0" smtClean="0">
                <a:latin typeface="+mj-lt"/>
              </a:rPr>
              <a:t>Timing:  students need feedback from each step before going on to the next step</a:t>
            </a:r>
          </a:p>
          <a:p>
            <a:r>
              <a:rPr lang="en-US" dirty="0" smtClean="0">
                <a:latin typeface="+mj-lt"/>
              </a:rPr>
              <a:t>Discussion:  case studies are most often used in collaborative learning environments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Case of El C -- Organization</a:t>
            </a:r>
            <a:endParaRPr lang="en-US" dirty="0"/>
          </a:p>
        </p:txBody>
      </p:sp>
      <p:sp>
        <p:nvSpPr>
          <p:cNvPr id="3" name="Content Placeholder 2"/>
          <p:cNvSpPr>
            <a:spLocks noGrp="1"/>
          </p:cNvSpPr>
          <p:nvPr>
            <p:ph idx="1"/>
          </p:nvPr>
        </p:nvSpPr>
        <p:spPr>
          <a:xfrm>
            <a:off x="457200" y="2318613"/>
            <a:ext cx="8229600" cy="3676450"/>
          </a:xfrm>
        </p:spPr>
        <p:txBody>
          <a:bodyPr>
            <a:normAutofit/>
          </a:bodyPr>
          <a:lstStyle/>
          <a:p>
            <a:r>
              <a:rPr lang="en-US" sz="2800" dirty="0" smtClean="0">
                <a:latin typeface="+mj-lt"/>
              </a:rPr>
              <a:t>The case study is organized into three parts:</a:t>
            </a:r>
          </a:p>
          <a:p>
            <a:pPr marL="850392" lvl="1" indent="-457200">
              <a:buFont typeface="+mj-lt"/>
              <a:buAutoNum type="arabicPeriod"/>
            </a:pPr>
            <a:r>
              <a:rPr lang="en-US" sz="2800" dirty="0" smtClean="0">
                <a:latin typeface="+mj-lt"/>
              </a:rPr>
              <a:t>Background – what do the students need to know about the topic to solve the problem</a:t>
            </a:r>
          </a:p>
          <a:p>
            <a:pPr marL="850392" lvl="1" indent="-457200">
              <a:buFont typeface="+mj-lt"/>
              <a:buAutoNum type="arabicPeriod"/>
            </a:pPr>
            <a:r>
              <a:rPr lang="en-US" sz="2800" dirty="0" smtClean="0">
                <a:latin typeface="+mj-lt"/>
              </a:rPr>
              <a:t>Data – they dig into the data for this problem in particular</a:t>
            </a:r>
          </a:p>
          <a:p>
            <a:pPr marL="850392" lvl="1" indent="-457200">
              <a:buFont typeface="+mj-lt"/>
              <a:buAutoNum type="arabicPeriod"/>
            </a:pPr>
            <a:r>
              <a:rPr lang="en-US" sz="2800" dirty="0" smtClean="0">
                <a:latin typeface="+mj-lt"/>
              </a:rPr>
              <a:t>Solutions – they research possible solutions, and propose and defend their favorite</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 name="Title 8"/>
          <p:cNvSpPr>
            <a:spLocks noGrp="1"/>
          </p:cNvSpPr>
          <p:nvPr>
            <p:ph type="title"/>
          </p:nvPr>
        </p:nvSpPr>
        <p:spPr>
          <a:xfrm>
            <a:off x="2212848" y="788832"/>
            <a:ext cx="2743200" cy="548961"/>
          </a:xfrm>
        </p:spPr>
        <p:txBody>
          <a:bodyPr/>
          <a:lstStyle/>
          <a:p>
            <a:r>
              <a:rPr lang="en-US" dirty="0" smtClean="0"/>
              <a:t>Part 1: Background</a:t>
            </a:r>
            <a:endParaRPr lang="en-US" dirty="0"/>
          </a:p>
        </p:txBody>
      </p:sp>
      <p:sp>
        <p:nvSpPr>
          <p:cNvPr id="11" name="Text Placeholder 10"/>
          <p:cNvSpPr>
            <a:spLocks noGrp="1"/>
          </p:cNvSpPr>
          <p:nvPr>
            <p:ph type="body" idx="2"/>
          </p:nvPr>
        </p:nvSpPr>
        <p:spPr>
          <a:xfrm>
            <a:off x="442987" y="1337793"/>
            <a:ext cx="2986013" cy="4910607"/>
          </a:xfrm>
        </p:spPr>
        <p:txBody>
          <a:bodyPr>
            <a:normAutofit lnSpcReduction="10000"/>
          </a:bodyPr>
          <a:lstStyle/>
          <a:p>
            <a:r>
              <a:rPr lang="en-US" b="1" dirty="0" smtClean="0">
                <a:latin typeface="+mj-lt"/>
              </a:rPr>
              <a:t>The Story</a:t>
            </a:r>
          </a:p>
          <a:p>
            <a:r>
              <a:rPr lang="en-US" dirty="0" smtClean="0">
                <a:latin typeface="+mj-lt"/>
              </a:rPr>
              <a:t>Mia looked around at the anxious faces of the villagers filling the room. She knew that they were</a:t>
            </a:r>
            <a:r>
              <a:rPr lang="en-US" dirty="0" smtClean="0">
                <a:latin typeface="+mj-lt"/>
              </a:rPr>
              <a:t> worried about </a:t>
            </a:r>
            <a:r>
              <a:rPr lang="en-US" dirty="0" smtClean="0">
                <a:latin typeface="+mj-lt"/>
              </a:rPr>
              <a:t>the future of their small, barrier island community. As a government scientist, she had come to El C. to evaluate the coastal erosion that had been pervasive in the last decade, and to advise the villagers on options for the future. Tonight she would listen.</a:t>
            </a:r>
          </a:p>
          <a:p>
            <a:endParaRPr lang="en-US" dirty="0" smtClean="0">
              <a:latin typeface="+mj-lt"/>
            </a:endParaRPr>
          </a:p>
          <a:p>
            <a:r>
              <a:rPr lang="en-US" dirty="0" smtClean="0">
                <a:latin typeface="+mj-lt"/>
              </a:rPr>
              <a:t>“My name is Mia Garcia, and I am coastal geologist. I am here because you asked for help. Your village is threatened by coastal erosion; three homes were lost this past winter</a:t>
            </a:r>
            <a:r>
              <a:rPr lang="en-US" dirty="0" smtClean="0">
                <a:latin typeface="+mj-lt"/>
              </a:rPr>
              <a:t>.  </a:t>
            </a:r>
            <a:r>
              <a:rPr lang="en-US" dirty="0" smtClean="0">
                <a:latin typeface="+mj-lt"/>
              </a:rPr>
              <a:t>I know that is frightening</a:t>
            </a:r>
            <a:r>
              <a:rPr lang="en-US" dirty="0" smtClean="0">
                <a:latin typeface="+mj-lt"/>
              </a:rPr>
              <a:t>.  </a:t>
            </a:r>
            <a:r>
              <a:rPr lang="en-US" dirty="0" smtClean="0">
                <a:latin typeface="+mj-lt"/>
              </a:rPr>
              <a:t>My job is </a:t>
            </a:r>
            <a:r>
              <a:rPr lang="en-US" dirty="0" smtClean="0">
                <a:latin typeface="+mj-lt"/>
              </a:rPr>
              <a:t>to learn </a:t>
            </a:r>
            <a:r>
              <a:rPr lang="en-US" dirty="0" smtClean="0">
                <a:latin typeface="+mj-lt"/>
              </a:rPr>
              <a:t>what I can about your situation here, and help you decide on a course of action</a:t>
            </a:r>
            <a:r>
              <a:rPr lang="en-US" dirty="0" smtClean="0">
                <a:latin typeface="+mj-lt"/>
              </a:rPr>
              <a:t>.  </a:t>
            </a:r>
            <a:r>
              <a:rPr lang="en-US" dirty="0" smtClean="0">
                <a:latin typeface="+mj-lt"/>
              </a:rPr>
              <a:t>Tonight, I just want to listen. Tell me what you have seen, and what are</a:t>
            </a:r>
            <a:r>
              <a:rPr lang="en-US" dirty="0" smtClean="0">
                <a:latin typeface="+mj-lt"/>
              </a:rPr>
              <a:t> concerns you.</a:t>
            </a:r>
            <a:r>
              <a:rPr lang="en-US" dirty="0" smtClean="0">
                <a:latin typeface="+mj-lt"/>
              </a:rPr>
              <a:t>”</a:t>
            </a:r>
            <a:endParaRPr lang="en-US" dirty="0">
              <a:latin typeface="+mj-lt"/>
            </a:endParaRPr>
          </a:p>
        </p:txBody>
      </p:sp>
      <p:sp>
        <p:nvSpPr>
          <p:cNvPr id="10" name="Content Placeholder 9"/>
          <p:cNvSpPr>
            <a:spLocks noGrp="1"/>
          </p:cNvSpPr>
          <p:nvPr>
            <p:ph sz="half" idx="1"/>
          </p:nvPr>
        </p:nvSpPr>
        <p:spPr>
          <a:xfrm>
            <a:off x="3575050" y="1676400"/>
            <a:ext cx="5111750" cy="3472946"/>
          </a:xfrm>
        </p:spPr>
        <p:txBody>
          <a:bodyPr/>
          <a:lstStyle/>
          <a:p>
            <a:pPr>
              <a:buNone/>
            </a:pPr>
            <a:endParaRPr lang="en-US" dirty="0"/>
          </a:p>
        </p:txBody>
      </p:sp>
      <p:pic>
        <p:nvPicPr>
          <p:cNvPr id="12" name="Picture 11"/>
          <p:cNvPicPr>
            <a:picLocks noChangeAspect="1"/>
          </p:cNvPicPr>
          <p:nvPr/>
        </p:nvPicPr>
        <p:blipFill>
          <a:blip r:embed="rId2"/>
          <a:stretch>
            <a:fillRect/>
          </a:stretch>
        </p:blipFill>
        <p:spPr>
          <a:xfrm>
            <a:off x="3584448" y="1708653"/>
            <a:ext cx="5102352" cy="3440693"/>
          </a:xfrm>
          <a:prstGeom prst="rect">
            <a:avLst/>
          </a:prstGeom>
        </p:spPr>
      </p:pic>
      <p:sp>
        <p:nvSpPr>
          <p:cNvPr id="6" name="Rectangle 5"/>
          <p:cNvSpPr/>
          <p:nvPr/>
        </p:nvSpPr>
        <p:spPr>
          <a:xfrm>
            <a:off x="3855937" y="5477220"/>
            <a:ext cx="4830863" cy="1015663"/>
          </a:xfrm>
          <a:prstGeom prst="rect">
            <a:avLst/>
          </a:prstGeom>
        </p:spPr>
        <p:txBody>
          <a:bodyPr wrap="square">
            <a:spAutoFit/>
          </a:bodyPr>
          <a:lstStyle/>
          <a:p>
            <a:r>
              <a:rPr lang="en-US" sz="2000" dirty="0" smtClean="0">
                <a:solidFill>
                  <a:schemeClr val="tx2"/>
                </a:solidFill>
                <a:latin typeface="+mj-lt"/>
              </a:rPr>
              <a:t>Assignment:  Research on coasts, coastal erosion – its causes and effects -- and on barrier islands</a:t>
            </a:r>
            <a:r>
              <a:rPr lang="en-US" dirty="0" smtClean="0">
                <a:solidFill>
                  <a:schemeClr val="tx2"/>
                </a:solidFill>
                <a:latin typeface="+mj-lt"/>
              </a:rPr>
              <a:t>.  </a:t>
            </a:r>
            <a:r>
              <a:rPr lang="en-US" dirty="0" smtClean="0">
                <a:solidFill>
                  <a:schemeClr val="accent1"/>
                </a:solidFill>
                <a:latin typeface="+mj-lt"/>
              </a:rPr>
              <a:t>      </a:t>
            </a:r>
            <a:r>
              <a:rPr lang="en-US" dirty="0" smtClean="0"/>
              <a: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2203450" y="514351"/>
            <a:ext cx="2743200" cy="563729"/>
          </a:xfrm>
        </p:spPr>
        <p:txBody>
          <a:bodyPr/>
          <a:lstStyle/>
          <a:p>
            <a:r>
              <a:rPr lang="en-US" dirty="0" smtClean="0"/>
              <a:t>Part 2:  Data</a:t>
            </a:r>
            <a:endParaRPr lang="en-US" dirty="0"/>
          </a:p>
        </p:txBody>
      </p:sp>
      <p:sp>
        <p:nvSpPr>
          <p:cNvPr id="3" name="Text Placeholder 2"/>
          <p:cNvSpPr>
            <a:spLocks noGrp="1"/>
          </p:cNvSpPr>
          <p:nvPr>
            <p:ph type="body" idx="2"/>
          </p:nvPr>
        </p:nvSpPr>
        <p:spPr/>
        <p:txBody>
          <a:bodyPr/>
          <a:lstStyle/>
          <a:p>
            <a:endParaRPr lang="en-US" dirty="0"/>
          </a:p>
        </p:txBody>
      </p:sp>
      <p:sp>
        <p:nvSpPr>
          <p:cNvPr id="4" name="Content Placeholder 3"/>
          <p:cNvSpPr>
            <a:spLocks noGrp="1"/>
          </p:cNvSpPr>
          <p:nvPr>
            <p:ph sz="half" idx="1"/>
          </p:nvPr>
        </p:nvSpPr>
        <p:spPr>
          <a:xfrm>
            <a:off x="3819664" y="1676400"/>
            <a:ext cx="5111750" cy="4572000"/>
          </a:xfrm>
        </p:spPr>
        <p:txBody>
          <a:bodyPr>
            <a:normAutofit/>
          </a:bodyPr>
          <a:lstStyle/>
          <a:p>
            <a:pPr>
              <a:spcAft>
                <a:spcPts val="1200"/>
              </a:spcAft>
              <a:buNone/>
            </a:pPr>
            <a:r>
              <a:rPr lang="en-US" sz="2000" i="1" dirty="0" smtClean="0">
                <a:solidFill>
                  <a:schemeClr val="accent2"/>
                </a:solidFill>
                <a:latin typeface="+mj-lt"/>
              </a:rPr>
              <a:t>Your Assignment</a:t>
            </a:r>
            <a:r>
              <a:rPr lang="en-US" sz="2000" i="1" dirty="0" smtClean="0">
                <a:solidFill>
                  <a:schemeClr val="accent2"/>
                </a:solidFill>
                <a:latin typeface="+mj-lt"/>
              </a:rPr>
              <a:t>:</a:t>
            </a:r>
            <a:endParaRPr lang="en-US" sz="1800" i="1" dirty="0" smtClean="0">
              <a:solidFill>
                <a:schemeClr val="accent2"/>
              </a:solidFill>
              <a:latin typeface="+mj-lt"/>
            </a:endParaRPr>
          </a:p>
          <a:p>
            <a:pPr>
              <a:spcAft>
                <a:spcPts val="1200"/>
              </a:spcAft>
            </a:pPr>
            <a:r>
              <a:rPr lang="en-US" sz="2000" dirty="0" smtClean="0">
                <a:latin typeface="+mj-lt"/>
              </a:rPr>
              <a:t>Consider what happened on El C, and why – use both the map and the beach profile data. </a:t>
            </a:r>
          </a:p>
          <a:p>
            <a:pPr>
              <a:spcAft>
                <a:spcPts val="1200"/>
              </a:spcAft>
            </a:pPr>
            <a:r>
              <a:rPr lang="en-US" sz="2000" dirty="0" smtClean="0">
                <a:latin typeface="+mj-lt"/>
              </a:rPr>
              <a:t>Create a graph of the beach profile showing how it has changed over time.</a:t>
            </a:r>
          </a:p>
          <a:p>
            <a:pPr>
              <a:spcAft>
                <a:spcPts val="1200"/>
              </a:spcAft>
            </a:pPr>
            <a:r>
              <a:rPr lang="en-US" sz="2000" dirty="0" smtClean="0">
                <a:latin typeface="+mj-lt"/>
              </a:rPr>
              <a:t> Calculate the rate at which the </a:t>
            </a:r>
            <a:r>
              <a:rPr lang="en-US" sz="2000" dirty="0" err="1" smtClean="0">
                <a:latin typeface="+mj-lt"/>
              </a:rPr>
              <a:t>berm</a:t>
            </a:r>
            <a:r>
              <a:rPr lang="en-US" sz="2000" dirty="0" smtClean="0">
                <a:latin typeface="+mj-lt"/>
              </a:rPr>
              <a:t> (the highest part of the beach profile) is moving toward shore, and how much height the </a:t>
            </a:r>
            <a:r>
              <a:rPr lang="en-US" sz="2000" dirty="0" err="1" smtClean="0">
                <a:latin typeface="+mj-lt"/>
              </a:rPr>
              <a:t>berm</a:t>
            </a:r>
            <a:r>
              <a:rPr lang="en-US" sz="2000" dirty="0" smtClean="0">
                <a:latin typeface="+mj-lt"/>
              </a:rPr>
              <a:t> has lost. </a:t>
            </a:r>
          </a:p>
          <a:p>
            <a:pPr>
              <a:spcAft>
                <a:spcPts val="1200"/>
              </a:spcAft>
            </a:pPr>
            <a:r>
              <a:rPr lang="en-US" sz="2000" dirty="0" smtClean="0">
                <a:latin typeface="+mj-lt"/>
              </a:rPr>
              <a:t>Include the graph and analysis in your paper.</a:t>
            </a:r>
          </a:p>
          <a:p>
            <a:pPr>
              <a:spcAft>
                <a:spcPts val="1200"/>
              </a:spcAft>
            </a:pPr>
            <a:r>
              <a:rPr lang="en-US" sz="2000" dirty="0" smtClean="0">
                <a:latin typeface="+mj-lt"/>
              </a:rPr>
              <a:t>Include the map of the island in your paper.</a:t>
            </a:r>
            <a:endParaRPr lang="en-US" sz="2000" dirty="0">
              <a:latin typeface="+mj-lt"/>
            </a:endParaRPr>
          </a:p>
        </p:txBody>
      </p:sp>
      <p:pic>
        <p:nvPicPr>
          <p:cNvPr id="5" name="Picture 4" descr="El C shore2.jpg"/>
          <p:cNvPicPr>
            <a:picLocks noChangeAspect="1"/>
          </p:cNvPicPr>
          <p:nvPr/>
        </p:nvPicPr>
        <p:blipFill>
          <a:blip r:embed="rId2"/>
          <a:stretch>
            <a:fillRect/>
          </a:stretch>
        </p:blipFill>
        <p:spPr>
          <a:xfrm>
            <a:off x="587236" y="1359945"/>
            <a:ext cx="3232428" cy="50292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645607" y="255703"/>
            <a:ext cx="2743200" cy="1162050"/>
          </a:xfrm>
        </p:spPr>
        <p:txBody>
          <a:bodyPr/>
          <a:lstStyle/>
          <a:p>
            <a:r>
              <a:rPr lang="en-US" dirty="0" smtClean="0"/>
              <a:t>Part 3: Solutions</a:t>
            </a:r>
            <a:endParaRPr lang="en-US" dirty="0"/>
          </a:p>
        </p:txBody>
      </p:sp>
      <p:sp>
        <p:nvSpPr>
          <p:cNvPr id="3" name="Text Placeholder 2"/>
          <p:cNvSpPr>
            <a:spLocks noGrp="1"/>
          </p:cNvSpPr>
          <p:nvPr>
            <p:ph type="body" idx="2"/>
          </p:nvPr>
        </p:nvSpPr>
        <p:spPr/>
        <p:txBody>
          <a:bodyPr>
            <a:normAutofit/>
          </a:bodyPr>
          <a:lstStyle/>
          <a:p>
            <a:r>
              <a:rPr lang="en-US" dirty="0" smtClean="0">
                <a:latin typeface="+mj-lt"/>
              </a:rPr>
              <a:t>Mia, Ben, Kate, and Jose had spent the day talking to the villagers. They had presented their report, with all the options. At this point, it was up to the villagers to come to a decision. But now, sipping tea around Carlo’s table, they faced a tough question.</a:t>
            </a:r>
          </a:p>
          <a:p>
            <a:endParaRPr lang="en-US" dirty="0" smtClean="0">
              <a:latin typeface="+mj-lt"/>
            </a:endParaRPr>
          </a:p>
          <a:p>
            <a:r>
              <a:rPr lang="en-US" dirty="0" smtClean="0">
                <a:latin typeface="+mj-lt"/>
              </a:rPr>
              <a:t> “I have listened, and I have read your report. I know it is not your job to decide, but before I decide there is one more piece of information I need. What would you do, and why? I want to hear your recommendation.”</a:t>
            </a:r>
          </a:p>
          <a:p>
            <a:endParaRPr lang="en-US" dirty="0" smtClean="0">
              <a:latin typeface="+mj-lt"/>
            </a:endParaRPr>
          </a:p>
          <a:p>
            <a:r>
              <a:rPr lang="en-US" dirty="0" smtClean="0">
                <a:latin typeface="+mj-lt"/>
              </a:rPr>
              <a:t>“Alright” replied Mia. “Here is what I would do, and here is why.”</a:t>
            </a:r>
            <a:endParaRPr lang="en-US" dirty="0">
              <a:latin typeface="+mj-lt"/>
            </a:endParaRPr>
          </a:p>
        </p:txBody>
      </p:sp>
      <p:sp>
        <p:nvSpPr>
          <p:cNvPr id="4" name="Content Placeholder 3"/>
          <p:cNvSpPr>
            <a:spLocks noGrp="1"/>
          </p:cNvSpPr>
          <p:nvPr>
            <p:ph sz="half" idx="1"/>
          </p:nvPr>
        </p:nvSpPr>
        <p:spPr>
          <a:xfrm>
            <a:off x="3575050" y="1676400"/>
            <a:ext cx="4671954" cy="3088197"/>
          </a:xfrm>
        </p:spPr>
        <p:txBody>
          <a:bodyPr/>
          <a:lstStyle/>
          <a:p>
            <a:endParaRPr lang="en-US" dirty="0"/>
          </a:p>
        </p:txBody>
      </p:sp>
      <p:pic>
        <p:nvPicPr>
          <p:cNvPr id="5" name="Picture 4"/>
          <p:cNvPicPr>
            <a:picLocks noChangeAspect="1"/>
          </p:cNvPicPr>
          <p:nvPr/>
        </p:nvPicPr>
        <p:blipFill>
          <a:blip r:embed="rId3"/>
          <a:stretch>
            <a:fillRect/>
          </a:stretch>
        </p:blipFill>
        <p:spPr>
          <a:xfrm>
            <a:off x="3606800" y="1748464"/>
            <a:ext cx="4640204" cy="3016133"/>
          </a:xfrm>
          <a:prstGeom prst="rect">
            <a:avLst/>
          </a:prstGeom>
        </p:spPr>
      </p:pic>
      <p:sp>
        <p:nvSpPr>
          <p:cNvPr id="6" name="Rectangle 5"/>
          <p:cNvSpPr/>
          <p:nvPr/>
        </p:nvSpPr>
        <p:spPr>
          <a:xfrm>
            <a:off x="3575050" y="4764597"/>
            <a:ext cx="4957339" cy="1754327"/>
          </a:xfrm>
          <a:prstGeom prst="rect">
            <a:avLst/>
          </a:prstGeom>
        </p:spPr>
        <p:txBody>
          <a:bodyPr wrap="square">
            <a:spAutoFit/>
          </a:bodyPr>
          <a:lstStyle/>
          <a:p>
            <a:r>
              <a:rPr lang="en-US" dirty="0" smtClean="0">
                <a:solidFill>
                  <a:schemeClr val="tx2"/>
                </a:solidFill>
                <a:latin typeface="+mj-lt"/>
              </a:rPr>
              <a:t>Assignment:  Consider three types of solutions: replacing the sand, building a barrier, or moving the village.  Choose one you would recommend, and explain why. Include a map of what you think the island would look like 10 years after your plan is implemented.</a:t>
            </a:r>
            <a:endParaRPr lang="en-US" dirty="0">
              <a:solidFill>
                <a:schemeClr val="tx2"/>
              </a:solidFill>
              <a:latin typeface="+mj-lt"/>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Flow.thmx</Template>
  <TotalTime>123</TotalTime>
  <Words>840</Words>
  <Application>Microsoft Macintosh PowerPoint</Application>
  <PresentationFormat>On-screen Show (4:3)</PresentationFormat>
  <Paragraphs>63</Paragraphs>
  <Slides>12</Slides>
  <Notes>1</Notes>
  <HiddenSlides>0</HiddenSlides>
  <MMClips>0</MMClips>
  <ScaleCrop>false</ScaleCrop>
  <HeadingPairs>
    <vt:vector size="4" baseType="variant">
      <vt:variant>
        <vt:lpstr>Design Template</vt:lpstr>
      </vt:variant>
      <vt:variant>
        <vt:i4>1</vt:i4>
      </vt:variant>
      <vt:variant>
        <vt:lpstr>Slide Titles</vt:lpstr>
      </vt:variant>
      <vt:variant>
        <vt:i4>12</vt:i4>
      </vt:variant>
    </vt:vector>
  </HeadingPairs>
  <TitlesOfParts>
    <vt:vector size="13" baseType="lpstr">
      <vt:lpstr>Flow</vt:lpstr>
      <vt:lpstr>Using Case Studies in On-line Classes:  a Coastal Erosion Example</vt:lpstr>
      <vt:lpstr>What is a Case Study?</vt:lpstr>
      <vt:lpstr>Why use Case Studies?</vt:lpstr>
      <vt:lpstr>Any Experience out there?</vt:lpstr>
      <vt:lpstr>Challenges presented by doing case studies on-line</vt:lpstr>
      <vt:lpstr>The Case of El C -- Organization</vt:lpstr>
      <vt:lpstr>Part 1: Background</vt:lpstr>
      <vt:lpstr>Part 2:  Data</vt:lpstr>
      <vt:lpstr>Part 3: Solutions</vt:lpstr>
      <vt:lpstr>El C – Creating the Assignment</vt:lpstr>
      <vt:lpstr>Variations on a Theme</vt:lpstr>
      <vt:lpstr>A Word of Encouragement</vt:lpstr>
    </vt:vector>
  </TitlesOfParts>
  <Company>University of South Florida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Case Studies in On-line Classes:  a Coastal Erosion Example</dc:title>
  <dc:creator>Eleanour Snow</dc:creator>
  <cp:lastModifiedBy>Eleanour Snow</cp:lastModifiedBy>
  <cp:revision>2</cp:revision>
  <dcterms:created xsi:type="dcterms:W3CDTF">2010-06-23T03:43:05Z</dcterms:created>
  <dcterms:modified xsi:type="dcterms:W3CDTF">2010-06-23T04:22:40Z</dcterms:modified>
</cp:coreProperties>
</file>