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9" r:id="rId7"/>
    <p:sldId id="260" r:id="rId8"/>
    <p:sldId id="267" r:id="rId9"/>
    <p:sldId id="261" r:id="rId10"/>
    <p:sldId id="264" r:id="rId11"/>
    <p:sldId id="262" r:id="rId12"/>
    <p:sldId id="265" r:id="rId13"/>
    <p:sldId id="270" r:id="rId14"/>
    <p:sldId id="268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5" autoAdjust="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88030-366C-4CE5-82A7-AF9834CB7CD0}" type="datetimeFigureOut">
              <a:rPr lang="en-US" smtClean="0"/>
              <a:pPr/>
              <a:t>6/21/10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A5482-CAD6-4C5E-8646-E34A6FA4E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88030-366C-4CE5-82A7-AF9834CB7CD0}" type="datetimeFigureOut">
              <a:rPr lang="en-US" smtClean="0"/>
              <a:pPr/>
              <a:t>6/21/10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A5482-CAD6-4C5E-8646-E34A6FA4E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88030-366C-4CE5-82A7-AF9834CB7CD0}" type="datetimeFigureOut">
              <a:rPr lang="en-US" smtClean="0"/>
              <a:pPr/>
              <a:t>6/21/10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A5482-CAD6-4C5E-8646-E34A6FA4E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88030-366C-4CE5-82A7-AF9834CB7CD0}" type="datetimeFigureOut">
              <a:rPr lang="en-US" smtClean="0"/>
              <a:pPr/>
              <a:t>6/21/10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A5482-CAD6-4C5E-8646-E34A6FA4E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88030-366C-4CE5-82A7-AF9834CB7CD0}" type="datetimeFigureOut">
              <a:rPr lang="en-US" smtClean="0"/>
              <a:pPr/>
              <a:t>6/21/10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A5482-CAD6-4C5E-8646-E34A6FA4E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88030-366C-4CE5-82A7-AF9834CB7CD0}" type="datetimeFigureOut">
              <a:rPr lang="en-US" smtClean="0"/>
              <a:pPr/>
              <a:t>6/21/10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A5482-CAD6-4C5E-8646-E34A6FA4E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88030-366C-4CE5-82A7-AF9834CB7CD0}" type="datetimeFigureOut">
              <a:rPr lang="en-US" smtClean="0"/>
              <a:pPr/>
              <a:t>6/21/10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A5482-CAD6-4C5E-8646-E34A6FA4E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88030-366C-4CE5-82A7-AF9834CB7CD0}" type="datetimeFigureOut">
              <a:rPr lang="en-US" smtClean="0"/>
              <a:pPr/>
              <a:t>6/21/10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A5482-CAD6-4C5E-8646-E34A6FA4E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88030-366C-4CE5-82A7-AF9834CB7CD0}" type="datetimeFigureOut">
              <a:rPr lang="en-US" smtClean="0"/>
              <a:pPr/>
              <a:t>6/21/10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A5482-CAD6-4C5E-8646-E34A6FA4E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88030-366C-4CE5-82A7-AF9834CB7CD0}" type="datetimeFigureOut">
              <a:rPr lang="en-US" smtClean="0"/>
              <a:pPr/>
              <a:t>6/21/10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A5482-CAD6-4C5E-8646-E34A6FA4E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88030-366C-4CE5-82A7-AF9834CB7CD0}" type="datetimeFigureOut">
              <a:rPr lang="en-US" smtClean="0"/>
              <a:pPr/>
              <a:t>6/21/10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A5482-CAD6-4C5E-8646-E34A6FA4E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88030-366C-4CE5-82A7-AF9834CB7CD0}" type="datetimeFigureOut">
              <a:rPr lang="en-US" smtClean="0"/>
              <a:pPr/>
              <a:t>6/21/10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A5482-CAD6-4C5E-8646-E34A6FA4E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sciencecourseware.org/eec/Earthquake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arsonhighered.com/educator/product/Hazard-City-Assignments-in-Applied-Geology/9780131566828.page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mvc.geol.ucsb.edu/download/conejovolcanics.php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thro.com/geo/seframe.html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iencecourseware.org/eecindex.ph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Adding Interactivity to Online Courses</a:t>
            </a:r>
            <a:endParaRPr lang="en-US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Bill Hirt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Department of Natural Sciences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College of the Siskiyous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Interactive Exercises: Assessment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124200" cy="4525963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Some Virtual Courseware exercises, like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Earthquake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, include their own summative assessments.</a:t>
            </a:r>
          </a:p>
        </p:txBody>
      </p:sp>
      <p:pic>
        <p:nvPicPr>
          <p:cNvPr id="4" name="Picture 3" descr="VCEES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38600" y="1600200"/>
            <a:ext cx="4572000" cy="3810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Interactive Exercises: External Media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7639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Many textbooks come with CDs or companion websites, and some include interactive exercises that can be fit into online courses.</a:t>
            </a:r>
          </a:p>
        </p:txBody>
      </p:sp>
      <p:pic>
        <p:nvPicPr>
          <p:cNvPr id="4" name="Picture 3" descr="Hazard Cit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3352800"/>
            <a:ext cx="2129155" cy="28803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3200400"/>
            <a:ext cx="5943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472" indent="-347472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The 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Hazard City CD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, for example, gives students background and data on environmental geology problems, and asks them to analyze the situations and make geologic recommendations.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Interactive Exercises: External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153400" cy="16764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Assessments can be based on the questions from the exercises, or supplemental questions that challenge students to further analyze or make inferences from the data.</a:t>
            </a:r>
          </a:p>
        </p:txBody>
      </p:sp>
      <p:pic>
        <p:nvPicPr>
          <p:cNvPr id="5" name="Picture 4" descr="cntyvol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76800" y="3657600"/>
            <a:ext cx="3758184" cy="266776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3645456"/>
            <a:ext cx="44196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472" indent="-347472">
              <a:buFont typeface="Arial" pitchFamily="34" charset="0"/>
              <a:buChar char="•"/>
            </a:pPr>
            <a:r>
              <a:rPr lang="en-US" sz="3200" i="1" dirty="0" smtClean="0">
                <a:solidFill>
                  <a:schemeClr val="tx2">
                    <a:lumMod val="75000"/>
                  </a:schemeClr>
                </a:solidFill>
              </a:rPr>
              <a:t>“If a west wind blew during an eruption, which other hazards might pose increased threats?”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76800" y="3657600"/>
            <a:ext cx="19050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King et al. (2008)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Interactive Exercises: External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>
                <a:solidFill>
                  <a:schemeClr val="tx2">
                    <a:lumMod val="75000"/>
                  </a:schemeClr>
                </a:solidFill>
              </a:rPr>
              <a:t>“If a west wind blew during an eruption, which other hazards might pose increased threats?”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Lava flows and volcanic gases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Pyroclastic flows and lava flows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Tephra and lava flows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Volcanic gases and tephra</a:t>
            </a:r>
          </a:p>
        </p:txBody>
      </p:sp>
      <p:pic>
        <p:nvPicPr>
          <p:cNvPr id="5" name="Picture 4" descr="cntyvol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62600" y="3962400"/>
            <a:ext cx="3131820" cy="222313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33800" y="5791200"/>
            <a:ext cx="18288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King et al. (2008)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Interactive Activities: Concerns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Encourage students to start their lessons promptly so that if any hardware/software problems arise they can be dealt with well ahead of the due date.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Bear in mind that some external media will add to the cost of the materials the students must purchase for the course.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Interactive Activities: Summary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Interactive activities that can be integrated into online courses range from animations to exercises that include both instructional and assessment components.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They help students learn by making careful observations and ‘doing’.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They promote online discussions and student interactions not unlike those in a face-to-face class. Plus, students enjoy them!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Learning Outcomes and Interactivity</a:t>
            </a:r>
            <a:endParaRPr lang="en-US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Learning outcomes are stated in terms of what students are expected to be able to do, such as: solve problems, read maps, or interpret sequences of geologic events.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These activities afford students opportunities to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</a:rPr>
              <a:t>do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these things in a virtual environment and give instructors a basis for assessing how well they have done them.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Learning Styles and Interactivity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Interactive exercises appeal to folks who learn visually and kinesthetically.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They also provide opportunities to tie both computational and non-computational problem solving right into what students are doing on their computers (e.g., determining the slope and intercept of an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isochron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or overlaying GIS layers on a map).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Interactive Activities: Animations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192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An animation is a “natural” in the virtual environment.</a:t>
            </a:r>
          </a:p>
        </p:txBody>
      </p:sp>
      <p:pic>
        <p:nvPicPr>
          <p:cNvPr id="4" name="Picture 3" descr="SoCal20MaHistory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3725" y="3276600"/>
            <a:ext cx="1743075" cy="21431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4212"/>
            <a:ext cx="6400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472" indent="-347472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Consider how dynamic Tanya Atwater’s animations of the 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plate tectonic history of southern California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 during the past 20 Ma are compared to sequences of static images in textbooks.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34200" y="5410200"/>
            <a:ext cx="175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Atwater (2010)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Interactive Activities: Animations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Simply watching an animation can be a passive activity.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So…encourage ‘active observation’ by posing specific questions about the process shown.</a:t>
            </a:r>
          </a:p>
          <a:p>
            <a:r>
              <a:rPr lang="en-US" i="1" dirty="0" smtClean="0">
                <a:solidFill>
                  <a:schemeClr val="tx2">
                    <a:lumMod val="75000"/>
                  </a:schemeClr>
                </a:solidFill>
              </a:rPr>
              <a:t>“Which direction have detached crustal blocks rotated as the southwestern margin of California has broken up during the past 20 Ma?”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Interactive Activities: Animations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>
                <a:solidFill>
                  <a:schemeClr val="tx2">
                    <a:lumMod val="75000"/>
                  </a:schemeClr>
                </a:solidFill>
              </a:rPr>
              <a:t>“Which direction have detached crustal blocks rotated as the southwestern margin of California has broken up during the past 20 Ma?”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Clockwise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Counterclockwise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Both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Rotating? They’re not rotating!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Interactive Exercises: Practice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Some exercises give students opportunities to solve problems by applying the principles they’ve studied and offer simple feedback that helps them learn from their mistakes.</a:t>
            </a:r>
          </a:p>
        </p:txBody>
      </p:sp>
      <p:pic>
        <p:nvPicPr>
          <p:cNvPr id="4" name="Picture 3" descr="section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91175" y="3733800"/>
            <a:ext cx="3095625" cy="2057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3733800"/>
            <a:ext cx="5105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472" indent="-347472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An example is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</a:rPr>
              <a:t>Athro’s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Geologic Sections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 site for learning about relative dating principles.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62600" y="5791200"/>
            <a:ext cx="3124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Athro</a:t>
            </a:r>
            <a:r>
              <a:rPr lang="en-US" dirty="0" smtClean="0"/>
              <a:t>, Inc. (1999)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Interactive Exercises: Practice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4800600" cy="3048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Follow up with an assessment that asks students to interpret the history of a similar, but unfamiliar, section by using familiar principles.</a:t>
            </a:r>
          </a:p>
        </p:txBody>
      </p:sp>
      <p:pic>
        <p:nvPicPr>
          <p:cNvPr id="6" name="Picture 5" descr="section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0" y="2019300"/>
            <a:ext cx="3333750" cy="20955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4648200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472" indent="-347472">
              <a:buFont typeface="Arial" pitchFamily="34" charset="0"/>
              <a:buChar char="•"/>
            </a:pPr>
            <a:r>
              <a:rPr lang="en-US" sz="3200" i="1" dirty="0" smtClean="0">
                <a:solidFill>
                  <a:schemeClr val="tx2">
                    <a:lumMod val="75000"/>
                  </a:schemeClr>
                </a:solidFill>
              </a:rPr>
              <a:t> “According to the principle of cross-cutting relationships, is the fault older or younger than the erosional unconformity beneath L?”</a:t>
            </a:r>
            <a:endParaRPr lang="en-US" sz="3200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10200" y="4114800"/>
            <a:ext cx="3124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Athro</a:t>
            </a:r>
            <a:r>
              <a:rPr lang="en-US" dirty="0" smtClean="0"/>
              <a:t>, Inc. (1999)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Interactive Exercises: Instruction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These activities are more comprehensive, and enable students to learn about a principle or technique through both instruction and interaction.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Virtual Courseware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is a great source for these activities on topics ranging from radiometric dating to river flooding.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717</Words>
  <Application>Microsoft Office PowerPoint</Application>
  <PresentationFormat>On-screen Show (4:3)</PresentationFormat>
  <Paragraphs>58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Adding Interactivity to Online Courses</vt:lpstr>
      <vt:lpstr>Learning Outcomes and Interactivity</vt:lpstr>
      <vt:lpstr>Learning Styles and Interactivity</vt:lpstr>
      <vt:lpstr>Interactive Activities: Animations</vt:lpstr>
      <vt:lpstr>Interactive Activities: Animations</vt:lpstr>
      <vt:lpstr>Interactive Activities: Animations</vt:lpstr>
      <vt:lpstr>Interactive Exercises: Practice</vt:lpstr>
      <vt:lpstr>Interactive Exercises: Practice</vt:lpstr>
      <vt:lpstr>Interactive Exercises: Instruction</vt:lpstr>
      <vt:lpstr>Interactive Exercises: Assessment</vt:lpstr>
      <vt:lpstr>Interactive Exercises: External Media</vt:lpstr>
      <vt:lpstr>Interactive Exercises: External Media</vt:lpstr>
      <vt:lpstr>Interactive Exercises: External Media</vt:lpstr>
      <vt:lpstr>Interactive Activities: Concerns</vt:lpstr>
      <vt:lpstr>Interactive Activities: Summary</vt:lpstr>
    </vt:vector>
  </TitlesOfParts>
  <Company>College of the Siskiyous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Interactivity to Online Courses</dc:title>
  <dc:creator>Hirt</dc:creator>
  <cp:lastModifiedBy>Hirt</cp:lastModifiedBy>
  <cp:revision>68</cp:revision>
  <dcterms:created xsi:type="dcterms:W3CDTF">2010-06-18T18:30:59Z</dcterms:created>
  <dcterms:modified xsi:type="dcterms:W3CDTF">2010-06-21T21:16:16Z</dcterms:modified>
</cp:coreProperties>
</file>