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4" r:id="rId3"/>
    <p:sldId id="259" r:id="rId4"/>
    <p:sldId id="261" r:id="rId5"/>
    <p:sldId id="266" r:id="rId6"/>
    <p:sldId id="275" r:id="rId7"/>
    <p:sldId id="257" r:id="rId8"/>
    <p:sldId id="258" r:id="rId9"/>
    <p:sldId id="262" r:id="rId10"/>
    <p:sldId id="265" r:id="rId11"/>
    <p:sldId id="270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4" autoAdjust="0"/>
    <p:restoredTop sz="94660"/>
  </p:normalViewPr>
  <p:slideViewPr>
    <p:cSldViewPr>
      <p:cViewPr varScale="1">
        <p:scale>
          <a:sx n="67" d="100"/>
          <a:sy n="67" d="100"/>
        </p:scale>
        <p:origin x="-4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58A83B-350A-46C9-A085-9C6F58DC46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63019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311261C-07A7-4369-9B44-8EA907305C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603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46B6DD-92DE-49A8-985F-1FBBEBA9D74E}" type="slidenum">
              <a:rPr lang="en-US"/>
              <a:pPr/>
              <a:t>1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389433-F872-4B48-961D-D2B88954BFDA}" type="slidenum">
              <a:rPr lang="en-US"/>
              <a:pPr/>
              <a:t>3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392790-7721-43D1-B6A8-EC723054DF73}" type="slidenum">
              <a:rPr lang="en-US"/>
              <a:pPr/>
              <a:t>4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51401D-4C08-42B6-B6A7-48927168A5E7}" type="slidenum">
              <a:rPr lang="en-US"/>
              <a:pPr/>
              <a:t>5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C36E73-2813-4F73-B734-A4E370E9DEEC}" type="slidenum">
              <a:rPr lang="en-US"/>
              <a:pPr/>
              <a:t>7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5F9335-5417-4310-B74E-3C1F7A6999F0}" type="slidenum">
              <a:rPr lang="en-US"/>
              <a:pPr/>
              <a:t>8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1933E2-B86E-4FE7-8FE0-358B3A6138C6}" type="slidenum">
              <a:rPr lang="en-US"/>
              <a:pPr/>
              <a:t>9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90E063-921E-422F-8E47-97C67AF7F6D5}" type="slidenum">
              <a:rPr lang="en-US"/>
              <a:pPr/>
              <a:t>10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DF9A5D-26D2-4D87-A7B0-44A9920E29CF}" type="slidenum">
              <a:rPr lang="en-US"/>
              <a:pPr/>
              <a:t>12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85EAF4-A3CB-4105-BEDF-0D76276C30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B2287-3968-4268-99F9-4A9BFADACE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515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2484D-97A0-4E56-B936-75AD5C036C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638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fld id="{54AE5256-4AFE-4D51-898B-2D1A4A0299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8604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048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fld id="{157B42B4-2C4A-4720-8C72-5AF0FCE527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9009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048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fld id="{096AB289-8396-4B97-8B32-4AF35082C1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046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35EC5-AEBA-48CE-A3D9-A05858F109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752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841E7-1A4C-4C39-9D68-BF641710D3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099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1F95A-D289-4F79-B235-F0007D1989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375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CE30F7-D76D-4AD9-AB94-80A2636ED5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8574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2F04-01E7-47E4-9644-3D149C99D1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276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B5D3D-CB8B-40C1-84D5-EBA9551126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915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620CF-A9C8-494A-AEA8-8CCFD973E1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0238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8B588-9CBA-4080-9D7C-706AD959B5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132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screen">
            <a:duotone>
              <a:schemeClr val="bg1"/>
              <a:srgbClr val="FFFFFF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7EE03EA-7CA0-4EDF-A30D-9A0C44BE3CE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/>
          <a:p>
            <a:r>
              <a:rPr lang="en-US" sz="3600" dirty="0" smtClean="0"/>
              <a:t>What’s In the Water?</a:t>
            </a:r>
            <a:br>
              <a:rPr lang="en-US" sz="3600" dirty="0" smtClean="0"/>
            </a:br>
            <a:r>
              <a:rPr lang="en-US" sz="3600" dirty="0" smtClean="0"/>
              <a:t>An </a:t>
            </a:r>
            <a:r>
              <a:rPr lang="en-US" sz="3600" dirty="0"/>
              <a:t>Inquiry-Based </a:t>
            </a:r>
            <a:r>
              <a:rPr lang="en-US" sz="3600" dirty="0" smtClean="0"/>
              <a:t>Activity </a:t>
            </a:r>
            <a:r>
              <a:rPr lang="en-US" sz="3600" dirty="0"/>
              <a:t>Based on </a:t>
            </a:r>
            <a:r>
              <a:rPr lang="en-US" sz="3600" dirty="0" err="1"/>
              <a:t>Chromophoric</a:t>
            </a:r>
            <a:r>
              <a:rPr lang="en-US" sz="3600" dirty="0"/>
              <a:t> Dissolved Organic Matter (CDOM) Research </a:t>
            </a: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447800" y="3520511"/>
            <a:ext cx="6400800" cy="1752600"/>
          </a:xfrm>
        </p:spPr>
        <p:txBody>
          <a:bodyPr/>
          <a:lstStyle/>
          <a:p>
            <a:r>
              <a:rPr lang="en-US" sz="2800" dirty="0" smtClean="0"/>
              <a:t>Bob Chen</a:t>
            </a:r>
            <a:endParaRPr lang="en-US" sz="2800" dirty="0"/>
          </a:p>
          <a:p>
            <a:r>
              <a:rPr lang="en-US" sz="2000" dirty="0" smtClean="0"/>
              <a:t>School for the Environment, </a:t>
            </a:r>
            <a:r>
              <a:rPr lang="en-US" sz="2000" dirty="0" err="1" smtClean="0"/>
              <a:t>UMassBoston</a:t>
            </a:r>
            <a:endParaRPr lang="en-US" sz="2000" dirty="0"/>
          </a:p>
        </p:txBody>
      </p:sp>
      <p:pic>
        <p:nvPicPr>
          <p:cNvPr id="2052" name="Picture 4" descr="ecos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243513"/>
            <a:ext cx="2209800" cy="102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nsf01"/>
          <p:cNvPicPr>
            <a:picLocks noChangeAspect="1" noChangeArrowheads="1" noCrop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676900"/>
            <a:ext cx="1590675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onr_header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24550" y="6227763"/>
            <a:ext cx="3219450" cy="63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wispLogo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89234" y="5800725"/>
            <a:ext cx="1409700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540375"/>
            <a:ext cx="2286000" cy="131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257800" y="304800"/>
            <a:ext cx="2819400" cy="1143000"/>
          </a:xfrm>
        </p:spPr>
        <p:txBody>
          <a:bodyPr/>
          <a:lstStyle/>
          <a:p>
            <a:r>
              <a:rPr lang="en-US"/>
              <a:t>Testing</a:t>
            </a:r>
          </a:p>
        </p:txBody>
      </p:sp>
      <p:pic>
        <p:nvPicPr>
          <p:cNvPr id="11267" name="Picture 3" descr="129-2917_IM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01625" y="2406650"/>
            <a:ext cx="4191000" cy="296068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68" name="Picture 4" descr="129-2904_IM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233988" y="1676400"/>
            <a:ext cx="3025775" cy="21367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69" name="Picture 5" descr="129-2908_IM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232400" y="3960813"/>
            <a:ext cx="3027363" cy="2138362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33400" y="838200"/>
            <a:ext cx="381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/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Group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Chromophoric</a:t>
            </a:r>
            <a:r>
              <a:rPr lang="en-US" dirty="0" smtClean="0"/>
              <a:t> Dissolved Organic Matter (CDOM)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029200"/>
            <a:ext cx="8540750" cy="1639887"/>
          </a:xfrm>
        </p:spPr>
        <p:txBody>
          <a:bodyPr/>
          <a:lstStyle/>
          <a:p>
            <a:pPr eaLnBrk="1" hangingPunct="1"/>
            <a:r>
              <a:rPr lang="en-US" dirty="0" smtClean="0"/>
              <a:t>Solubility, dissolved substances, density, conservation of mass</a:t>
            </a:r>
          </a:p>
          <a:p>
            <a:pPr eaLnBrk="1" hangingPunct="1"/>
            <a:r>
              <a:rPr lang="en-US" dirty="0" smtClean="0"/>
              <a:t>Observations, testing, scientific process </a:t>
            </a:r>
          </a:p>
        </p:txBody>
      </p:sp>
      <p:pic>
        <p:nvPicPr>
          <p:cNvPr id="20485" name="Picture 3" descr="MABCDO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457200" y="2133600"/>
            <a:ext cx="3429000" cy="2571750"/>
          </a:xfrm>
          <a:noFill/>
        </p:spPr>
      </p:pic>
      <p:pic>
        <p:nvPicPr>
          <p:cNvPr id="7" name="Picture 2" descr="srv3dcdomsection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3839633" cy="3004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1965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</a:t>
            </a:r>
            <a:endParaRPr lang="en-US" dirty="0"/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457200" y="1600200"/>
            <a:ext cx="7924800" cy="5029200"/>
          </a:xfrm>
        </p:spPr>
        <p:txBody>
          <a:bodyPr/>
          <a:lstStyle/>
          <a:p>
            <a:r>
              <a:rPr lang="en-US" sz="2400" dirty="0" smtClean="0"/>
              <a:t>Students </a:t>
            </a:r>
            <a:r>
              <a:rPr lang="en-US" sz="2400" dirty="0"/>
              <a:t>engaged in </a:t>
            </a:r>
            <a:r>
              <a:rPr lang="en-US" sz="2400" dirty="0" smtClean="0"/>
              <a:t>inquiry</a:t>
            </a:r>
          </a:p>
          <a:p>
            <a:r>
              <a:rPr lang="en-US" sz="2400" dirty="0" smtClean="0"/>
              <a:t>Simple yet memorable</a:t>
            </a:r>
          </a:p>
          <a:p>
            <a:r>
              <a:rPr lang="en-US" sz="2400" dirty="0" smtClean="0"/>
              <a:t>Connected to students’ prior experiences</a:t>
            </a:r>
          </a:p>
          <a:p>
            <a:r>
              <a:rPr lang="en-US" sz="2400" dirty="0" smtClean="0"/>
              <a:t>Students </a:t>
            </a:r>
            <a:r>
              <a:rPr lang="en-US" sz="2400" dirty="0"/>
              <a:t>exposed to </a:t>
            </a:r>
            <a:r>
              <a:rPr lang="en-US" sz="2400" dirty="0" smtClean="0"/>
              <a:t>research techniques</a:t>
            </a:r>
            <a:endParaRPr lang="en-US" sz="2400" dirty="0"/>
          </a:p>
          <a:p>
            <a:r>
              <a:rPr lang="en-US" sz="2400" dirty="0" smtClean="0"/>
              <a:t>Common experience with many transferable applications</a:t>
            </a:r>
            <a:endParaRPr lang="en-US" sz="2400" dirty="0"/>
          </a:p>
          <a:p>
            <a:r>
              <a:rPr lang="en-US" sz="2400" dirty="0" smtClean="0"/>
              <a:t>Activity finds many audiences</a:t>
            </a:r>
          </a:p>
          <a:p>
            <a:r>
              <a:rPr lang="en-US" sz="2400" dirty="0" smtClean="0"/>
              <a:t>People understand what I do better!</a:t>
            </a:r>
            <a:endParaRPr lang="en-US" sz="2000" dirty="0"/>
          </a:p>
          <a:p>
            <a:endParaRPr lang="en-US" sz="24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410200"/>
            <a:ext cx="2286000" cy="131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the water?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San Francisco Bay water</a:t>
            </a:r>
          </a:p>
          <a:p>
            <a:pPr lvl="1"/>
            <a:r>
              <a:rPr lang="en-US" dirty="0" smtClean="0"/>
              <a:t>Write down some ideas</a:t>
            </a:r>
          </a:p>
          <a:p>
            <a:r>
              <a:rPr lang="en-US" dirty="0" smtClean="0"/>
              <a:t>Mystery solution?</a:t>
            </a:r>
          </a:p>
          <a:p>
            <a:r>
              <a:rPr lang="en-US" dirty="0" smtClean="0"/>
              <a:t>Student samples</a:t>
            </a:r>
          </a:p>
          <a:p>
            <a:r>
              <a:rPr lang="en-US" dirty="0" smtClean="0"/>
              <a:t>Sample from 4 km depth</a:t>
            </a:r>
          </a:p>
          <a:p>
            <a:r>
              <a:rPr lang="en-US" dirty="0" smtClean="0"/>
              <a:t>Sample from under the Arctic ice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3593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/>
          <a:lstStyle/>
          <a:p>
            <a:r>
              <a:rPr lang="en-US" sz="4000" dirty="0"/>
              <a:t>What’s In the Water?</a:t>
            </a:r>
            <a:br>
              <a:rPr lang="en-US" sz="4000" dirty="0"/>
            </a:br>
            <a:r>
              <a:rPr lang="en-US" sz="4000" dirty="0"/>
              <a:t>Individual </a:t>
            </a:r>
            <a:r>
              <a:rPr lang="en-US" sz="4000" dirty="0" smtClean="0"/>
              <a:t>Investigation</a:t>
            </a:r>
            <a:endParaRPr lang="en-US" sz="4000" dirty="0"/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r>
              <a:rPr lang="en-US" dirty="0"/>
              <a:t>What is in your vial? </a:t>
            </a:r>
            <a:r>
              <a:rPr lang="en-US" dirty="0" smtClean="0"/>
              <a:t>(30 </a:t>
            </a:r>
            <a:r>
              <a:rPr lang="en-US" dirty="0"/>
              <a:t>seconds)</a:t>
            </a:r>
          </a:p>
          <a:p>
            <a:r>
              <a:rPr lang="en-US" dirty="0"/>
              <a:t>How confident are you (1-10)?</a:t>
            </a:r>
          </a:p>
          <a:p>
            <a:r>
              <a:rPr lang="en-US" dirty="0"/>
              <a:t>What can you do to test your prediction? What further observations can you make? (1 min)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Group Investigation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Now form a group with others that have the same color solution</a:t>
            </a:r>
          </a:p>
          <a:p>
            <a:r>
              <a:rPr lang="en-US"/>
              <a:t>Share ideas and observations in an attempt to figure out what is in each vial (3 min)</a:t>
            </a:r>
          </a:p>
          <a:p>
            <a:r>
              <a:rPr lang="en-US"/>
              <a:t>You will report out your conclusions to the whole class (1 min)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5989638" cy="1325563"/>
          </a:xfrm>
        </p:spPr>
        <p:txBody>
          <a:bodyPr/>
          <a:lstStyle/>
          <a:p>
            <a:r>
              <a:rPr lang="en-US" dirty="0" smtClean="0"/>
              <a:t>Extensions</a:t>
            </a:r>
            <a:endParaRPr lang="en-US" dirty="0"/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457200" y="1371600"/>
            <a:ext cx="61722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Associated activities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Dropping sand in water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Dissolving sugar in water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Placing teabag in water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Testing natural waters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Lab measurement of student waters</a:t>
            </a: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Used in WISP (Grades 6-8), COSEE (Grades 3-5), AP Bridge (HS), Earth Science 1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Use teabag analogy to explain my research to friends and family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Caffeine in Boston Harbor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Endocrine disruptors in sewage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LIF of </a:t>
            </a:r>
            <a:r>
              <a:rPr lang="en-US" sz="2400" dirty="0" err="1" smtClean="0"/>
              <a:t>pyrene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Coastal carbon cycling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  <p:pic>
        <p:nvPicPr>
          <p:cNvPr id="8" name="Picture 3" descr="BlueFlu"/>
          <p:cNvPicPr>
            <a:picLocks noGrp="1" noChangeAspect="1" noChangeArrowheads="1"/>
          </p:cNvPicPr>
          <p:nvPr>
            <p:ph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477000" y="533400"/>
            <a:ext cx="2326647" cy="1511300"/>
          </a:xfrm>
          <a:noFill/>
        </p:spPr>
      </p:pic>
      <p:pic>
        <p:nvPicPr>
          <p:cNvPr id="9" name="Content Placeholder 3" descr="Jablonski.jpg"/>
          <p:cNvPicPr>
            <a:picLocks noGrp="1" noChangeAspect="1"/>
          </p:cNvPicPr>
          <p:nvPr>
            <p:ph idx="1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781800" y="2514600"/>
            <a:ext cx="2154238" cy="1414449"/>
          </a:xfrm>
        </p:spPr>
      </p:pic>
      <p:sp>
        <p:nvSpPr>
          <p:cNvPr id="2" name="TextBox 1"/>
          <p:cNvSpPr txBox="1"/>
          <p:nvPr/>
        </p:nvSpPr>
        <p:spPr>
          <a:xfrm>
            <a:off x="6400800" y="5791200"/>
            <a:ext cx="2351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Every element in the </a:t>
            </a:r>
          </a:p>
          <a:p>
            <a:pPr algn="ctr"/>
            <a:r>
              <a:rPr lang="en-US" i="1" dirty="0" smtClean="0"/>
              <a:t>Periodic table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San Francisco Bay water?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know?</a:t>
            </a:r>
          </a:p>
          <a:p>
            <a:r>
              <a:rPr lang="en-US" dirty="0" smtClean="0"/>
              <a:t>How does it change over time?</a:t>
            </a:r>
          </a:p>
          <a:p>
            <a:r>
              <a:rPr lang="en-US" dirty="0" smtClean="0"/>
              <a:t>Is this good or bad?</a:t>
            </a:r>
          </a:p>
          <a:p>
            <a:r>
              <a:rPr lang="en-US" dirty="0" smtClean="0"/>
              <a:t>What is the impact on ecosystem processes?</a:t>
            </a:r>
          </a:p>
          <a:p>
            <a:r>
              <a:rPr lang="en-US" dirty="0" smtClean="0"/>
              <a:t>Where does it come from?</a:t>
            </a:r>
          </a:p>
          <a:p>
            <a:r>
              <a:rPr lang="en-US" dirty="0" smtClean="0"/>
              <a:t>What can we do about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951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4886325" cy="1325563"/>
          </a:xfrm>
        </p:spPr>
        <p:txBody>
          <a:bodyPr/>
          <a:lstStyle/>
          <a:p>
            <a:r>
              <a:rPr lang="en-US" dirty="0" smtClean="0"/>
              <a:t>Inquiry</a:t>
            </a:r>
            <a:endParaRPr lang="en-US" dirty="0"/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28600" y="1524000"/>
            <a:ext cx="5791200" cy="5029200"/>
          </a:xfrm>
        </p:spPr>
        <p:txBody>
          <a:bodyPr/>
          <a:lstStyle/>
          <a:p>
            <a:r>
              <a:rPr lang="en-US" sz="2800" dirty="0"/>
              <a:t>National </a:t>
            </a:r>
            <a:r>
              <a:rPr lang="en-US" sz="2800" dirty="0" smtClean="0"/>
              <a:t>Science Standards &amp; Benchmarks</a:t>
            </a:r>
            <a:endParaRPr lang="en-US" sz="2800" dirty="0"/>
          </a:p>
          <a:p>
            <a:r>
              <a:rPr lang="en-US" sz="2800" dirty="0"/>
              <a:t>Massachusetts State </a:t>
            </a:r>
            <a:r>
              <a:rPr lang="en-US" sz="2800" dirty="0" smtClean="0"/>
              <a:t>Frameworks-Good for </a:t>
            </a:r>
            <a:r>
              <a:rPr lang="en-US" sz="2800" dirty="0" err="1" smtClean="0"/>
              <a:t>GenEd</a:t>
            </a:r>
            <a:endParaRPr lang="en-US" sz="2800" dirty="0"/>
          </a:p>
          <a:p>
            <a:pPr lvl="1"/>
            <a:r>
              <a:rPr lang="en-US" sz="2400" dirty="0"/>
              <a:t>“Investigation, experimentation, and problem solving are central to science education”</a:t>
            </a:r>
          </a:p>
          <a:p>
            <a:pPr lvl="1"/>
            <a:r>
              <a:rPr lang="en-US" sz="2400" dirty="0"/>
              <a:t>“Opportunities for students to reflect on their own ideas, collect evidence, make predictions, and discuss their findings are all crucial to growth in understanding”</a:t>
            </a:r>
          </a:p>
        </p:txBody>
      </p:sp>
      <p:pic>
        <p:nvPicPr>
          <p:cNvPr id="3076" name="Picture 4" descr="129-2907_IM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867400" y="533400"/>
            <a:ext cx="2971800" cy="22288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K-Gray </a:t>
            </a:r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457200" y="1447800"/>
            <a:ext cx="5105400" cy="4876800"/>
          </a:xfrm>
        </p:spPr>
        <p:txBody>
          <a:bodyPr/>
          <a:lstStyle/>
          <a:p>
            <a:r>
              <a:rPr lang="en-US" sz="2800" dirty="0"/>
              <a:t>Experiential</a:t>
            </a:r>
          </a:p>
          <a:p>
            <a:pPr lvl="1"/>
            <a:r>
              <a:rPr lang="en-US" sz="2400" dirty="0"/>
              <a:t>Engaging</a:t>
            </a:r>
          </a:p>
          <a:p>
            <a:pPr lvl="1"/>
            <a:r>
              <a:rPr lang="en-US" sz="2400" dirty="0"/>
              <a:t>Memorable</a:t>
            </a:r>
          </a:p>
          <a:p>
            <a:pPr lvl="1"/>
            <a:r>
              <a:rPr lang="en-US" sz="2400" dirty="0"/>
              <a:t>Common discussion point</a:t>
            </a:r>
          </a:p>
          <a:p>
            <a:r>
              <a:rPr lang="en-US" sz="2800" dirty="0"/>
              <a:t>Peer-Instruction</a:t>
            </a:r>
          </a:p>
          <a:p>
            <a:pPr lvl="1"/>
            <a:r>
              <a:rPr lang="en-US" sz="2400" dirty="0"/>
              <a:t>Based on existing understanding</a:t>
            </a:r>
          </a:p>
          <a:p>
            <a:pPr lvl="1"/>
            <a:r>
              <a:rPr lang="en-US" sz="2400" dirty="0"/>
              <a:t>Communication</a:t>
            </a:r>
          </a:p>
          <a:p>
            <a:r>
              <a:rPr lang="en-US" sz="2800" dirty="0"/>
              <a:t>Model for science (DOING</a:t>
            </a:r>
            <a:r>
              <a:rPr lang="en-US" sz="2800" dirty="0" smtClean="0"/>
              <a:t>)</a:t>
            </a:r>
          </a:p>
          <a:p>
            <a:pPr lvl="1"/>
            <a:r>
              <a:rPr lang="en-US" sz="2400" dirty="0" smtClean="0"/>
              <a:t>Replicates the scientific process</a:t>
            </a:r>
            <a:endParaRPr lang="en-US" sz="2400" dirty="0"/>
          </a:p>
        </p:txBody>
      </p:sp>
      <p:pic>
        <p:nvPicPr>
          <p:cNvPr id="4105" name="Picture 9" descr="107-0730_IM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715000" y="4267200"/>
            <a:ext cx="3027363" cy="2138362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6" name="Picture 10" descr="108-0860_IM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600200"/>
            <a:ext cx="28194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48200" y="990600"/>
            <a:ext cx="4191000" cy="533400"/>
          </a:xfrm>
        </p:spPr>
        <p:txBody>
          <a:bodyPr/>
          <a:lstStyle/>
          <a:p>
            <a:r>
              <a:rPr lang="en-US" sz="4000"/>
              <a:t>Mystery Solution</a:t>
            </a:r>
          </a:p>
        </p:txBody>
      </p:sp>
      <p:pic>
        <p:nvPicPr>
          <p:cNvPr id="8195" name="Picture 3" descr="128-2896_IM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81506" y="381000"/>
            <a:ext cx="3276600" cy="24574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6" name="Picture 4" descr="128-2897_IM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105400" y="3771900"/>
            <a:ext cx="3581400" cy="26860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4" descr="129-2901_IM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25832" y="3775993"/>
            <a:ext cx="3387948" cy="25420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81200" y="3296901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5779" y="2927569"/>
            <a:ext cx="898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32004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1068</TotalTime>
  <Words>405</Words>
  <Application>Microsoft Office PowerPoint</Application>
  <PresentationFormat>On-screen Show (4:3)</PresentationFormat>
  <Paragraphs>82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Clouds</vt:lpstr>
      <vt:lpstr>What’s In the Water? An Inquiry-Based Activity Based on Chromophoric Dissolved Organic Matter (CDOM) Research </vt:lpstr>
      <vt:lpstr>What’s in the water?</vt:lpstr>
      <vt:lpstr>What’s In the Water? Individual Investigation</vt:lpstr>
      <vt:lpstr>Group Investigation</vt:lpstr>
      <vt:lpstr>Extensions</vt:lpstr>
      <vt:lpstr>What’s in San Francisco Bay water?</vt:lpstr>
      <vt:lpstr>Inquiry</vt:lpstr>
      <vt:lpstr>K-Gray Teaching</vt:lpstr>
      <vt:lpstr>Mystery Solution</vt:lpstr>
      <vt:lpstr>Testing</vt:lpstr>
      <vt:lpstr>Chromophoric Dissolved Organic Matter (CDOM)</vt:lpstr>
      <vt:lpstr>Impacts</vt:lpstr>
    </vt:vector>
  </TitlesOfParts>
  <Company>UMassBoston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Inquiry-Based Middle School Activity Based on Chromophoric Dissolved Organic Matter (CDOM) Research</dc:title>
  <dc:creator>Bob Chen</dc:creator>
  <cp:lastModifiedBy>mbruckne</cp:lastModifiedBy>
  <cp:revision>29</cp:revision>
  <dcterms:created xsi:type="dcterms:W3CDTF">2004-02-03T14:36:58Z</dcterms:created>
  <dcterms:modified xsi:type="dcterms:W3CDTF">2013-06-19T15:22:11Z</dcterms:modified>
</cp:coreProperties>
</file>