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59" r:id="rId6"/>
    <p:sldId id="261"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96" d="100"/>
          <a:sy n="196" d="100"/>
        </p:scale>
        <p:origin x="798" y="10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FC7B39-ABB2-8A4E-AA19-92F01C7ED3D8}"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257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C7B39-ABB2-8A4E-AA19-92F01C7ED3D8}"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419568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C7B39-ABB2-8A4E-AA19-92F01C7ED3D8}"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354766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C7B39-ABB2-8A4E-AA19-92F01C7ED3D8}"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57802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C7B39-ABB2-8A4E-AA19-92F01C7ED3D8}"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339896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FC7B39-ABB2-8A4E-AA19-92F01C7ED3D8}"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397616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C7B39-ABB2-8A4E-AA19-92F01C7ED3D8}" type="datetimeFigureOut">
              <a:rPr lang="en-US" smtClean="0"/>
              <a:pPr/>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107043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C7B39-ABB2-8A4E-AA19-92F01C7ED3D8}" type="datetimeFigureOut">
              <a:rPr lang="en-US" smtClean="0"/>
              <a:pPr/>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423486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C7B39-ABB2-8A4E-AA19-92F01C7ED3D8}" type="datetimeFigureOut">
              <a:rPr lang="en-US" smtClean="0"/>
              <a:pPr/>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22568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C7B39-ABB2-8A4E-AA19-92F01C7ED3D8}"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415921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C7B39-ABB2-8A4E-AA19-92F01C7ED3D8}"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293857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C7B39-ABB2-8A4E-AA19-92F01C7ED3D8}" type="datetimeFigureOut">
              <a:rPr lang="en-US" smtClean="0"/>
              <a:pPr/>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698ED-A787-3043-8C16-DD724884E87B}" type="slidenum">
              <a:rPr lang="en-US" smtClean="0"/>
              <a:pPr/>
              <a:t>‹#›</a:t>
            </a:fld>
            <a:endParaRPr lang="en-US"/>
          </a:p>
        </p:txBody>
      </p:sp>
    </p:spTree>
    <p:extLst>
      <p:ext uri="{BB962C8B-B14F-4D97-AF65-F5344CB8AC3E}">
        <p14:creationId xmlns:p14="http://schemas.microsoft.com/office/powerpoint/2010/main" xmlns="" val="2854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694" y="341240"/>
            <a:ext cx="8366221" cy="7232750"/>
          </a:xfrm>
          <a:prstGeom prst="rect">
            <a:avLst/>
          </a:prstGeom>
        </p:spPr>
        <p:txBody>
          <a:bodyPr wrap="square">
            <a:spAutoFit/>
          </a:bodyPr>
          <a:lstStyle/>
          <a:p>
            <a:r>
              <a:rPr lang="en-US" sz="3200" b="1" i="1" dirty="0"/>
              <a:t>Is That True?</a:t>
            </a:r>
            <a:endParaRPr lang="en-US" sz="3200" i="1" dirty="0"/>
          </a:p>
          <a:p>
            <a:r>
              <a:rPr lang="en-US" dirty="0"/>
              <a:t> </a:t>
            </a:r>
            <a:endParaRPr lang="en-US" sz="2400" dirty="0"/>
          </a:p>
          <a:p>
            <a:r>
              <a:rPr lang="en-US" sz="2400" dirty="0" smtClean="0"/>
              <a:t>Ask students to research the "truth" behind statements from recent news articles and provide their opinion about what is "true". Examples include statements about hurricane intensity increases due to global warming, </a:t>
            </a:r>
            <a:r>
              <a:rPr lang="en-US" sz="2400" dirty="0" err="1" smtClean="0"/>
              <a:t>Coriolis</a:t>
            </a:r>
            <a:r>
              <a:rPr lang="en-US" sz="2400" dirty="0" smtClean="0"/>
              <a:t> effect and southern hemisphere, etc.</a:t>
            </a:r>
            <a:endParaRPr lang="en-US" dirty="0"/>
          </a:p>
          <a:p>
            <a:endParaRPr lang="en-US" dirty="0" smtClean="0"/>
          </a:p>
          <a:p>
            <a:pPr marL="457200" indent="-457200">
              <a:buFont typeface="Arial"/>
              <a:buChar char="•"/>
            </a:pPr>
            <a:r>
              <a:rPr lang="en-US" sz="2800" dirty="0" smtClean="0"/>
              <a:t>Appropriate for all level courses.</a:t>
            </a:r>
          </a:p>
          <a:p>
            <a:pPr marL="457200" indent="-457200">
              <a:buFont typeface="Arial"/>
              <a:buChar char="•"/>
            </a:pPr>
            <a:endParaRPr lang="en-US" sz="2800" dirty="0"/>
          </a:p>
          <a:p>
            <a:pPr marL="457200" indent="-457200">
              <a:buFont typeface="Arial"/>
              <a:buChar char="•"/>
            </a:pPr>
            <a:r>
              <a:rPr lang="en-US" sz="2800" dirty="0" smtClean="0"/>
              <a:t>Use to introduce new topics, explore data sets/graphing, encourage critical thinking…</a:t>
            </a:r>
          </a:p>
          <a:p>
            <a:pPr marL="457200" indent="-457200">
              <a:buFont typeface="Arial"/>
              <a:buChar char="•"/>
            </a:pPr>
            <a:endParaRPr lang="en-US" sz="2800" dirty="0"/>
          </a:p>
          <a:p>
            <a:pPr marL="457200" indent="-457200">
              <a:buFont typeface="Arial"/>
              <a:buChar char="•"/>
            </a:pPr>
            <a:r>
              <a:rPr lang="en-US" sz="2800" dirty="0" smtClean="0"/>
              <a:t>Variety of assessments - written responses, group presentations, graph, etc.</a:t>
            </a:r>
          </a:p>
          <a:p>
            <a:pPr marL="457200" indent="-457200">
              <a:buFont typeface="Arial"/>
              <a:buChar char="•"/>
            </a:pPr>
            <a:endParaRPr lang="en-US" sz="2800" dirty="0"/>
          </a:p>
          <a:p>
            <a:endParaRPr lang="en-US" sz="2800" dirty="0" smtClean="0"/>
          </a:p>
        </p:txBody>
      </p:sp>
    </p:spTree>
    <p:extLst>
      <p:ext uri="{BB962C8B-B14F-4D97-AF65-F5344CB8AC3E}">
        <p14:creationId xmlns:p14="http://schemas.microsoft.com/office/powerpoint/2010/main" xmlns="" val="295238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uth_RainyDays_PennArticle.pdf"/>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28751" b="44026"/>
          <a:stretch/>
        </p:blipFill>
        <p:spPr>
          <a:xfrm>
            <a:off x="0" y="3438870"/>
            <a:ext cx="9144000" cy="2899209"/>
          </a:xfrm>
        </p:spPr>
      </p:pic>
      <p:pic>
        <p:nvPicPr>
          <p:cNvPr id="6" name="Picture 5"/>
          <p:cNvPicPr>
            <a:picLocks noChangeAspect="1"/>
          </p:cNvPicPr>
          <p:nvPr/>
        </p:nvPicPr>
        <p:blipFill>
          <a:blip r:embed="rId3"/>
          <a:stretch>
            <a:fillRect/>
          </a:stretch>
        </p:blipFill>
        <p:spPr>
          <a:xfrm>
            <a:off x="349564" y="151462"/>
            <a:ext cx="8179787" cy="2948249"/>
          </a:xfrm>
          <a:prstGeom prst="rect">
            <a:avLst/>
          </a:prstGeom>
        </p:spPr>
      </p:pic>
      <p:pic>
        <p:nvPicPr>
          <p:cNvPr id="7" name="Picture 6"/>
          <p:cNvPicPr>
            <a:picLocks noChangeAspect="1"/>
          </p:cNvPicPr>
          <p:nvPr/>
        </p:nvPicPr>
        <p:blipFill>
          <a:blip r:embed="rId4"/>
          <a:stretch>
            <a:fillRect/>
          </a:stretch>
        </p:blipFill>
        <p:spPr>
          <a:xfrm>
            <a:off x="6046535" y="1155257"/>
            <a:ext cx="2374900" cy="3429000"/>
          </a:xfrm>
          <a:prstGeom prst="rect">
            <a:avLst/>
          </a:prstGeom>
        </p:spPr>
      </p:pic>
      <p:sp>
        <p:nvSpPr>
          <p:cNvPr id="8" name="Rectangle 7"/>
          <p:cNvSpPr/>
          <p:nvPr/>
        </p:nvSpPr>
        <p:spPr>
          <a:xfrm>
            <a:off x="477736" y="4578067"/>
            <a:ext cx="6653360" cy="1323439"/>
          </a:xfrm>
          <a:prstGeom prst="rect">
            <a:avLst/>
          </a:prstGeom>
          <a:noFill/>
        </p:spPr>
        <p:txBody>
          <a:bodyPr wrap="square" lIns="91440" tIns="45720" rIns="91440" bIns="45720">
            <a:sp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 That True?</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4185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694" y="399495"/>
            <a:ext cx="8366221" cy="5078314"/>
          </a:xfrm>
          <a:prstGeom prst="rect">
            <a:avLst/>
          </a:prstGeom>
        </p:spPr>
        <p:txBody>
          <a:bodyPr wrap="square">
            <a:spAutoFit/>
          </a:bodyPr>
          <a:lstStyle/>
          <a:p>
            <a:r>
              <a:rPr lang="en-US" dirty="0"/>
              <a:t>In a news release Tuesday, Sept. 18, Dr. Joe </a:t>
            </a:r>
            <a:r>
              <a:rPr lang="en-US" dirty="0" err="1"/>
              <a:t>Bencloski</a:t>
            </a:r>
            <a:r>
              <a:rPr lang="en-US" dirty="0"/>
              <a:t>, </a:t>
            </a:r>
            <a:r>
              <a:rPr lang="en-US" dirty="0" smtClean="0"/>
              <a:t>Department </a:t>
            </a:r>
            <a:r>
              <a:rPr lang="en-US" dirty="0"/>
              <a:t>of </a:t>
            </a:r>
            <a:r>
              <a:rPr lang="en-US" dirty="0" smtClean="0"/>
              <a:t>Geography </a:t>
            </a:r>
            <a:r>
              <a:rPr lang="en-US" dirty="0"/>
              <a:t>and </a:t>
            </a:r>
            <a:r>
              <a:rPr lang="en-US" dirty="0" smtClean="0"/>
              <a:t>Regional Planning </a:t>
            </a:r>
            <a:r>
              <a:rPr lang="en-US" dirty="0"/>
              <a:t>at IUP, announced his belief that Indiana may actually have more annual precipitation than Seattle, which is infamously known for its rainy days</a:t>
            </a:r>
            <a:r>
              <a:rPr lang="en-US" dirty="0" smtClean="0"/>
              <a:t>.</a:t>
            </a:r>
            <a:endParaRPr lang="en-US" dirty="0"/>
          </a:p>
          <a:p>
            <a:r>
              <a:rPr lang="en-US" dirty="0"/>
              <a:t> </a:t>
            </a:r>
          </a:p>
          <a:p>
            <a:r>
              <a:rPr lang="en-US" dirty="0"/>
              <a:t>Is this true?  Search the web for climatological data about Indiana’s and Seattle’s weather.  To justify your conclusion, provide the following:</a:t>
            </a:r>
          </a:p>
          <a:p>
            <a:r>
              <a:rPr lang="en-US" dirty="0"/>
              <a:t> </a:t>
            </a:r>
          </a:p>
          <a:p>
            <a:pPr marL="396875" indent="-396875"/>
            <a:r>
              <a:rPr lang="en-US" dirty="0"/>
              <a:t>A.  	Average Annual Precipitation for Indiana, PA</a:t>
            </a:r>
          </a:p>
          <a:p>
            <a:pPr marL="396875" indent="-396875"/>
            <a:r>
              <a:rPr lang="en-US" dirty="0"/>
              <a:t> </a:t>
            </a:r>
            <a:r>
              <a:rPr lang="en-US" dirty="0" smtClean="0"/>
              <a:t>	Average </a:t>
            </a:r>
            <a:r>
              <a:rPr lang="en-US" dirty="0"/>
              <a:t>Annual Precipitation for Seattle, WA</a:t>
            </a:r>
          </a:p>
          <a:p>
            <a:pPr marL="396875" indent="-396875"/>
            <a:r>
              <a:rPr lang="en-US" dirty="0"/>
              <a:t> </a:t>
            </a:r>
            <a:r>
              <a:rPr lang="en-US" dirty="0" smtClean="0"/>
              <a:t>	Does </a:t>
            </a:r>
            <a:r>
              <a:rPr lang="en-US" dirty="0"/>
              <a:t>this value change from year to year?  Plot this value over time for each city.</a:t>
            </a:r>
          </a:p>
          <a:p>
            <a:pPr marL="396875" indent="-396875"/>
            <a:r>
              <a:rPr lang="en-US" dirty="0"/>
              <a:t> </a:t>
            </a:r>
          </a:p>
          <a:p>
            <a:pPr marL="396875" indent="-396875"/>
            <a:r>
              <a:rPr lang="en-US" dirty="0"/>
              <a:t>B.	Plot the monthly total precipitation for each location.  Does this statement hold true for all months?  for none of them?  for only part of the year?  Does it change over a period of the last 10 years?</a:t>
            </a:r>
          </a:p>
          <a:p>
            <a:pPr marL="396875" indent="-396875"/>
            <a:r>
              <a:rPr lang="en-US" dirty="0"/>
              <a:t> </a:t>
            </a:r>
          </a:p>
          <a:p>
            <a:pPr marL="396875" indent="-396875">
              <a:buAutoNum type="alphaUcPeriod" startAt="3"/>
            </a:pPr>
            <a:r>
              <a:rPr lang="en-US" dirty="0" smtClean="0"/>
              <a:t>What </a:t>
            </a:r>
            <a:r>
              <a:rPr lang="en-US" dirty="0"/>
              <a:t>about number of days which rain occurred regardless of how much rain fell?  Is it “rainier here, than in Seattle”?  Make a plot (of your choice) to demonstrate/justify your conclusion  </a:t>
            </a:r>
          </a:p>
        </p:txBody>
      </p:sp>
    </p:spTree>
    <p:extLst>
      <p:ext uri="{BB962C8B-B14F-4D97-AF65-F5344CB8AC3E}">
        <p14:creationId xmlns:p14="http://schemas.microsoft.com/office/powerpoint/2010/main" xmlns="" val="418491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1.JPG"/>
          <p:cNvPicPr>
            <a:picLocks noChangeAspect="1"/>
          </p:cNvPicPr>
          <p:nvPr/>
        </p:nvPicPr>
        <p:blipFill rotWithShape="1">
          <a:blip r:embed="rId2">
            <a:extLst>
              <a:ext uri="{28A0092B-C50C-407E-A947-70E740481C1C}">
                <a14:useLocalDpi xmlns:a14="http://schemas.microsoft.com/office/drawing/2010/main" xmlns="" val="0"/>
              </a:ext>
            </a:extLst>
          </a:blip>
          <a:srcRect l="3700"/>
          <a:stretch/>
        </p:blipFill>
        <p:spPr>
          <a:xfrm>
            <a:off x="104869" y="116509"/>
            <a:ext cx="7827311" cy="6096000"/>
          </a:xfrm>
          <a:prstGeom prst="rect">
            <a:avLst/>
          </a:prstGeom>
        </p:spPr>
      </p:pic>
      <p:pic>
        <p:nvPicPr>
          <p:cNvPr id="6" name="Picture 5" descr="photo.JPG"/>
          <p:cNvPicPr>
            <a:picLocks noChangeAspect="1"/>
          </p:cNvPicPr>
          <p:nvPr/>
        </p:nvPicPr>
        <p:blipFill rotWithShape="1">
          <a:blip r:embed="rId3">
            <a:extLst>
              <a:ext uri="{28A0092B-C50C-407E-A947-70E740481C1C}">
                <a14:useLocalDpi xmlns:a14="http://schemas.microsoft.com/office/drawing/2010/main" xmlns="" val="0"/>
              </a:ext>
            </a:extLst>
          </a:blip>
          <a:srcRect l="6770"/>
          <a:stretch/>
        </p:blipFill>
        <p:spPr>
          <a:xfrm>
            <a:off x="454433" y="337876"/>
            <a:ext cx="7382264" cy="6096000"/>
          </a:xfrm>
          <a:prstGeom prst="rect">
            <a:avLst/>
          </a:prstGeom>
        </p:spPr>
      </p:pic>
      <p:pic>
        <p:nvPicPr>
          <p:cNvPr id="8" name="Picture 7" descr="photo-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36" y="575586"/>
            <a:ext cx="8128000" cy="6096000"/>
          </a:xfrm>
          <a:prstGeom prst="rect">
            <a:avLst/>
          </a:prstGeom>
        </p:spPr>
      </p:pic>
    </p:spTree>
    <p:extLst>
      <p:ext uri="{BB962C8B-B14F-4D97-AF65-F5344CB8AC3E}">
        <p14:creationId xmlns:p14="http://schemas.microsoft.com/office/powerpoint/2010/main" xmlns="" val="139706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780" y="495398"/>
            <a:ext cx="3903245" cy="5477134"/>
          </a:xfrm>
          <a:prstGeom prst="rect">
            <a:avLst/>
          </a:prstGeom>
        </p:spPr>
      </p:pic>
      <p:pic>
        <p:nvPicPr>
          <p:cNvPr id="7" name="Picture 6"/>
          <p:cNvPicPr>
            <a:picLocks noChangeAspect="1"/>
          </p:cNvPicPr>
          <p:nvPr/>
        </p:nvPicPr>
        <p:blipFill>
          <a:blip r:embed="rId3"/>
          <a:stretch>
            <a:fillRect/>
          </a:stretch>
        </p:blipFill>
        <p:spPr>
          <a:xfrm>
            <a:off x="4229719" y="2703005"/>
            <a:ext cx="4648919" cy="3377262"/>
          </a:xfrm>
          <a:prstGeom prst="rect">
            <a:avLst/>
          </a:prstGeom>
        </p:spPr>
      </p:pic>
      <p:sp>
        <p:nvSpPr>
          <p:cNvPr id="8" name="TextBox 7"/>
          <p:cNvSpPr txBox="1"/>
          <p:nvPr/>
        </p:nvSpPr>
        <p:spPr>
          <a:xfrm>
            <a:off x="4229719" y="1359219"/>
            <a:ext cx="4779974" cy="461665"/>
          </a:xfrm>
          <a:prstGeom prst="rect">
            <a:avLst/>
          </a:prstGeom>
          <a:noFill/>
        </p:spPr>
        <p:txBody>
          <a:bodyPr wrap="none" rtlCol="0">
            <a:spAutoFit/>
          </a:bodyPr>
          <a:lstStyle/>
          <a:p>
            <a:r>
              <a:rPr lang="en-US" sz="2400" dirty="0" smtClean="0"/>
              <a:t>Hurricane Sandy – The New Normal?</a:t>
            </a:r>
            <a:endParaRPr lang="en-US" sz="2400" dirty="0"/>
          </a:p>
        </p:txBody>
      </p:sp>
    </p:spTree>
    <p:extLst>
      <p:ext uri="{BB962C8B-B14F-4D97-AF65-F5344CB8AC3E}">
        <p14:creationId xmlns:p14="http://schemas.microsoft.com/office/powerpoint/2010/main" xmlns="" val="38416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100" y="0"/>
            <a:ext cx="4477537" cy="6858000"/>
          </a:xfrm>
          <a:prstGeom prst="rect">
            <a:avLst/>
          </a:prstGeom>
        </p:spPr>
      </p:pic>
    </p:spTree>
    <p:extLst>
      <p:ext uri="{BB962C8B-B14F-4D97-AF65-F5344CB8AC3E}">
        <p14:creationId xmlns:p14="http://schemas.microsoft.com/office/powerpoint/2010/main" xmlns="" val="79881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749300"/>
            <a:ext cx="5930900" cy="5359400"/>
          </a:xfrm>
          <a:prstGeom prst="rect">
            <a:avLst/>
          </a:prstGeom>
        </p:spPr>
      </p:pic>
    </p:spTree>
    <p:extLst>
      <p:ext uri="{BB962C8B-B14F-4D97-AF65-F5344CB8AC3E}">
        <p14:creationId xmlns:p14="http://schemas.microsoft.com/office/powerpoint/2010/main" xmlns="" val="62142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62</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IUP Geoscience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Hovan</dc:creator>
  <cp:lastModifiedBy>mbruckne</cp:lastModifiedBy>
  <cp:revision>1</cp:revision>
  <dcterms:created xsi:type="dcterms:W3CDTF">2013-06-19T11:36:47Z</dcterms:created>
  <dcterms:modified xsi:type="dcterms:W3CDTF">2013-06-19T14:50:36Z</dcterms:modified>
</cp:coreProperties>
</file>