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2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6" r:id="rId2"/>
    <p:sldId id="282" r:id="rId3"/>
    <p:sldId id="311" r:id="rId4"/>
    <p:sldId id="312" r:id="rId5"/>
    <p:sldId id="313" r:id="rId6"/>
    <p:sldId id="314" r:id="rId7"/>
    <p:sldId id="315" r:id="rId8"/>
    <p:sldId id="320" r:id="rId9"/>
    <p:sldId id="316" r:id="rId10"/>
    <p:sldId id="317" r:id="rId11"/>
    <p:sldId id="318" r:id="rId12"/>
    <p:sldId id="321" r:id="rId13"/>
    <p:sldId id="319" r:id="rId14"/>
    <p:sldId id="322" r:id="rId15"/>
    <p:sldId id="270" r:id="rId16"/>
    <p:sldId id="298" r:id="rId17"/>
    <p:sldId id="303" r:id="rId18"/>
    <p:sldId id="304" r:id="rId19"/>
    <p:sldId id="307" r:id="rId20"/>
    <p:sldId id="285" r:id="rId21"/>
    <p:sldId id="284" r:id="rId22"/>
    <p:sldId id="308" r:id="rId23"/>
    <p:sldId id="309" r:id="rId24"/>
    <p:sldId id="290" r:id="rId25"/>
    <p:sldId id="260" r:id="rId26"/>
    <p:sldId id="261" r:id="rId27"/>
    <p:sldId id="306" r:id="rId28"/>
  </p:sldIdLst>
  <p:sldSz cx="9144000" cy="6858000" type="screen4x3"/>
  <p:notesSz cx="7010400" cy="9296400"/>
  <p:custDataLst>
    <p:tags r:id="rId3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66" d="100"/>
          <a:sy n="66" d="100"/>
        </p:scale>
        <p:origin x="-1544"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EFE893E5-7262-4739-94B5-23DFAD42B053}" type="datetimeFigureOut">
              <a:rPr lang="en-US" smtClean="0"/>
              <a:pPr/>
              <a:t>6/18/2013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CD807FAF-87DC-4092-BAA7-79A2129388BF}" type="slidenum">
              <a:rPr lang="en-US" smtClean="0"/>
              <a:pPr/>
              <a:t>‹#›</a:t>
            </a:fld>
            <a:endParaRPr lang="en-US" dirty="0"/>
          </a:p>
        </p:txBody>
      </p:sp>
    </p:spTree>
    <p:extLst>
      <p:ext uri="{BB962C8B-B14F-4D97-AF65-F5344CB8AC3E}">
        <p14:creationId xmlns:p14="http://schemas.microsoft.com/office/powerpoint/2010/main" xmlns="" val="780292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FC3491A9-F2DF-4585-8B9F-93EAC4D6CA94}" type="datetimeFigureOut">
              <a:rPr lang="en-US" smtClean="0"/>
              <a:pPr/>
              <a:t>6/18/2013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5F31BF47-CDD9-4165-9998-AF202ACAD390}" type="slidenum">
              <a:rPr lang="en-US" smtClean="0"/>
              <a:pPr/>
              <a:t>‹#›</a:t>
            </a:fld>
            <a:endParaRPr lang="en-US" dirty="0"/>
          </a:p>
        </p:txBody>
      </p:sp>
    </p:spTree>
    <p:extLst>
      <p:ext uri="{BB962C8B-B14F-4D97-AF65-F5344CB8AC3E}">
        <p14:creationId xmlns:p14="http://schemas.microsoft.com/office/powerpoint/2010/main" xmlns="" val="324730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1</a:t>
            </a:fld>
            <a:endParaRPr lang="en-US" dirty="0"/>
          </a:p>
        </p:txBody>
      </p:sp>
    </p:spTree>
    <p:extLst>
      <p:ext uri="{BB962C8B-B14F-4D97-AF65-F5344CB8AC3E}">
        <p14:creationId xmlns:p14="http://schemas.microsoft.com/office/powerpoint/2010/main" xmlns="" val="1170438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10</a:t>
            </a:fld>
            <a:endParaRPr lang="en-US" dirty="0"/>
          </a:p>
        </p:txBody>
      </p:sp>
    </p:spTree>
    <p:extLst>
      <p:ext uri="{BB962C8B-B14F-4D97-AF65-F5344CB8AC3E}">
        <p14:creationId xmlns:p14="http://schemas.microsoft.com/office/powerpoint/2010/main" xmlns="" val="2963276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61F33-8983-4240-A608-CB666184B8AA}" type="slidenum">
              <a:rPr lang="en-US" smtClean="0"/>
              <a:pPr/>
              <a:t>11</a:t>
            </a:fld>
            <a:endParaRPr lang="en-US" dirty="0"/>
          </a:p>
        </p:txBody>
      </p:sp>
    </p:spTree>
    <p:extLst>
      <p:ext uri="{BB962C8B-B14F-4D97-AF65-F5344CB8AC3E}">
        <p14:creationId xmlns:p14="http://schemas.microsoft.com/office/powerpoint/2010/main" xmlns="" val="3656533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61F33-8983-4240-A608-CB666184B8AA}" type="slidenum">
              <a:rPr lang="en-US" smtClean="0"/>
              <a:pPr/>
              <a:t>12</a:t>
            </a:fld>
            <a:endParaRPr lang="en-US" dirty="0"/>
          </a:p>
        </p:txBody>
      </p:sp>
    </p:spTree>
    <p:extLst>
      <p:ext uri="{BB962C8B-B14F-4D97-AF65-F5344CB8AC3E}">
        <p14:creationId xmlns:p14="http://schemas.microsoft.com/office/powerpoint/2010/main" xmlns="" val="365653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61F33-8983-4240-A608-CB666184B8AA}" type="slidenum">
              <a:rPr lang="en-US" smtClean="0"/>
              <a:pPr/>
              <a:t>13</a:t>
            </a:fld>
            <a:endParaRPr lang="en-US" dirty="0"/>
          </a:p>
        </p:txBody>
      </p:sp>
    </p:spTree>
    <p:extLst>
      <p:ext uri="{BB962C8B-B14F-4D97-AF65-F5344CB8AC3E}">
        <p14:creationId xmlns:p14="http://schemas.microsoft.com/office/powerpoint/2010/main" xmlns="" val="980096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14</a:t>
            </a:fld>
            <a:endParaRPr lang="en-US" dirty="0"/>
          </a:p>
        </p:txBody>
      </p:sp>
    </p:spTree>
    <p:extLst>
      <p:ext uri="{BB962C8B-B14F-4D97-AF65-F5344CB8AC3E}">
        <p14:creationId xmlns:p14="http://schemas.microsoft.com/office/powerpoint/2010/main" xmlns="" val="3352160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15</a:t>
            </a:fld>
            <a:endParaRPr lang="en-US" dirty="0"/>
          </a:p>
        </p:txBody>
      </p:sp>
    </p:spTree>
    <p:extLst>
      <p:ext uri="{BB962C8B-B14F-4D97-AF65-F5344CB8AC3E}">
        <p14:creationId xmlns:p14="http://schemas.microsoft.com/office/powerpoint/2010/main" xmlns="" val="1823084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16</a:t>
            </a:fld>
            <a:endParaRPr lang="en-US" dirty="0"/>
          </a:p>
        </p:txBody>
      </p:sp>
    </p:spTree>
    <p:extLst>
      <p:ext uri="{BB962C8B-B14F-4D97-AF65-F5344CB8AC3E}">
        <p14:creationId xmlns:p14="http://schemas.microsoft.com/office/powerpoint/2010/main" xmlns="" val="374435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17</a:t>
            </a:fld>
            <a:endParaRPr lang="en-US" dirty="0"/>
          </a:p>
        </p:txBody>
      </p:sp>
    </p:spTree>
    <p:extLst>
      <p:ext uri="{BB962C8B-B14F-4D97-AF65-F5344CB8AC3E}">
        <p14:creationId xmlns:p14="http://schemas.microsoft.com/office/powerpoint/2010/main" xmlns="" val="2757991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18</a:t>
            </a:fld>
            <a:endParaRPr lang="en-US" dirty="0"/>
          </a:p>
        </p:txBody>
      </p:sp>
    </p:spTree>
    <p:extLst>
      <p:ext uri="{BB962C8B-B14F-4D97-AF65-F5344CB8AC3E}">
        <p14:creationId xmlns:p14="http://schemas.microsoft.com/office/powerpoint/2010/main" xmlns="" val="3254557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19</a:t>
            </a:fld>
            <a:endParaRPr lang="en-US" dirty="0"/>
          </a:p>
        </p:txBody>
      </p:sp>
    </p:spTree>
    <p:extLst>
      <p:ext uri="{BB962C8B-B14F-4D97-AF65-F5344CB8AC3E}">
        <p14:creationId xmlns:p14="http://schemas.microsoft.com/office/powerpoint/2010/main" xmlns="" val="186146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2</a:t>
            </a:fld>
            <a:endParaRPr lang="en-US" dirty="0"/>
          </a:p>
        </p:txBody>
      </p:sp>
    </p:spTree>
    <p:extLst>
      <p:ext uri="{BB962C8B-B14F-4D97-AF65-F5344CB8AC3E}">
        <p14:creationId xmlns:p14="http://schemas.microsoft.com/office/powerpoint/2010/main" xmlns="" val="4240228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20</a:t>
            </a:fld>
            <a:endParaRPr lang="en-US" dirty="0"/>
          </a:p>
        </p:txBody>
      </p:sp>
    </p:spTree>
    <p:extLst>
      <p:ext uri="{BB962C8B-B14F-4D97-AF65-F5344CB8AC3E}">
        <p14:creationId xmlns:p14="http://schemas.microsoft.com/office/powerpoint/2010/main" xmlns="" val="3117606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21</a:t>
            </a:fld>
            <a:endParaRPr lang="en-US" dirty="0"/>
          </a:p>
        </p:txBody>
      </p:sp>
    </p:spTree>
    <p:extLst>
      <p:ext uri="{BB962C8B-B14F-4D97-AF65-F5344CB8AC3E}">
        <p14:creationId xmlns:p14="http://schemas.microsoft.com/office/powerpoint/2010/main" xmlns="" val="4070198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22</a:t>
            </a:fld>
            <a:endParaRPr lang="en-US" dirty="0"/>
          </a:p>
        </p:txBody>
      </p:sp>
    </p:spTree>
    <p:extLst>
      <p:ext uri="{BB962C8B-B14F-4D97-AF65-F5344CB8AC3E}">
        <p14:creationId xmlns:p14="http://schemas.microsoft.com/office/powerpoint/2010/main" xmlns="" val="2725571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23</a:t>
            </a:fld>
            <a:endParaRPr lang="en-US" dirty="0"/>
          </a:p>
        </p:txBody>
      </p:sp>
    </p:spTree>
    <p:extLst>
      <p:ext uri="{BB962C8B-B14F-4D97-AF65-F5344CB8AC3E}">
        <p14:creationId xmlns:p14="http://schemas.microsoft.com/office/powerpoint/2010/main" xmlns="" val="150017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24</a:t>
            </a:fld>
            <a:endParaRPr lang="en-US" dirty="0"/>
          </a:p>
        </p:txBody>
      </p:sp>
    </p:spTree>
    <p:extLst>
      <p:ext uri="{BB962C8B-B14F-4D97-AF65-F5344CB8AC3E}">
        <p14:creationId xmlns:p14="http://schemas.microsoft.com/office/powerpoint/2010/main" xmlns="" val="1534546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25</a:t>
            </a:fld>
            <a:endParaRPr lang="en-US" dirty="0"/>
          </a:p>
        </p:txBody>
      </p:sp>
    </p:spTree>
    <p:extLst>
      <p:ext uri="{BB962C8B-B14F-4D97-AF65-F5344CB8AC3E}">
        <p14:creationId xmlns:p14="http://schemas.microsoft.com/office/powerpoint/2010/main" xmlns="" val="1885239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26</a:t>
            </a:fld>
            <a:endParaRPr lang="en-US" dirty="0"/>
          </a:p>
        </p:txBody>
      </p:sp>
    </p:spTree>
    <p:extLst>
      <p:ext uri="{BB962C8B-B14F-4D97-AF65-F5344CB8AC3E}">
        <p14:creationId xmlns:p14="http://schemas.microsoft.com/office/powerpoint/2010/main" xmlns="" val="3089357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27</a:t>
            </a:fld>
            <a:endParaRPr lang="en-US" dirty="0"/>
          </a:p>
        </p:txBody>
      </p:sp>
    </p:spTree>
    <p:extLst>
      <p:ext uri="{BB962C8B-B14F-4D97-AF65-F5344CB8AC3E}">
        <p14:creationId xmlns:p14="http://schemas.microsoft.com/office/powerpoint/2010/main" xmlns="" val="101468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3</a:t>
            </a:fld>
            <a:endParaRPr lang="en-US" dirty="0"/>
          </a:p>
        </p:txBody>
      </p:sp>
    </p:spTree>
    <p:extLst>
      <p:ext uri="{BB962C8B-B14F-4D97-AF65-F5344CB8AC3E}">
        <p14:creationId xmlns:p14="http://schemas.microsoft.com/office/powerpoint/2010/main" xmlns="" val="335216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would like to juxtapose the</a:t>
            </a:r>
            <a:r>
              <a:rPr lang="en-US" baseline="0" dirty="0" smtClean="0"/>
              <a:t> situation where I work against the college where I attended grad school.  </a:t>
            </a:r>
            <a:endParaRPr lang="en-US" dirty="0"/>
          </a:p>
        </p:txBody>
      </p:sp>
      <p:sp>
        <p:nvSpPr>
          <p:cNvPr id="4" name="Slide Number Placeholder 3"/>
          <p:cNvSpPr>
            <a:spLocks noGrp="1"/>
          </p:cNvSpPr>
          <p:nvPr>
            <p:ph type="sldNum" sz="quarter" idx="10"/>
          </p:nvPr>
        </p:nvSpPr>
        <p:spPr/>
        <p:txBody>
          <a:bodyPr/>
          <a:lstStyle/>
          <a:p>
            <a:fld id="{EBC61F33-8983-4240-A608-CB666184B8AA}" type="slidenum">
              <a:rPr lang="en-US" smtClean="0"/>
              <a:pPr/>
              <a:t>4</a:t>
            </a:fld>
            <a:endParaRPr lang="en-US" dirty="0"/>
          </a:p>
        </p:txBody>
      </p:sp>
    </p:spTree>
    <p:extLst>
      <p:ext uri="{BB962C8B-B14F-4D97-AF65-F5344CB8AC3E}">
        <p14:creationId xmlns:p14="http://schemas.microsoft.com/office/powerpoint/2010/main" xmlns="" val="2996730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get to the water here, people “go to the lake”  Lakes are thought of as a playgrounds.  The water is rarely regarded as a significant environmental feature.  The economic value to it is in the way of tourism.</a:t>
            </a:r>
            <a:endParaRPr lang="en-US" dirty="0" smtClean="0"/>
          </a:p>
        </p:txBody>
      </p:sp>
      <p:sp>
        <p:nvSpPr>
          <p:cNvPr id="4" name="Slide Number Placeholder 3"/>
          <p:cNvSpPr>
            <a:spLocks noGrp="1"/>
          </p:cNvSpPr>
          <p:nvPr>
            <p:ph type="sldNum" sz="quarter" idx="10"/>
          </p:nvPr>
        </p:nvSpPr>
        <p:spPr/>
        <p:txBody>
          <a:bodyPr/>
          <a:lstStyle/>
          <a:p>
            <a:fld id="{EBC61F33-8983-4240-A608-CB666184B8AA}" type="slidenum">
              <a:rPr lang="en-US" smtClean="0"/>
              <a:pPr/>
              <a:t>5</a:t>
            </a:fld>
            <a:endParaRPr lang="en-US" dirty="0"/>
          </a:p>
        </p:txBody>
      </p:sp>
    </p:spTree>
    <p:extLst>
      <p:ext uri="{BB962C8B-B14F-4D97-AF65-F5344CB8AC3E}">
        <p14:creationId xmlns:p14="http://schemas.microsoft.com/office/powerpoint/2010/main" xmlns="" val="288520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include</a:t>
            </a:r>
            <a:r>
              <a:rPr lang="en-US" baseline="0" dirty="0" smtClean="0"/>
              <a:t> this rather mundane photo to illustrate the point that people live their lives on the water.  Even if you never go out on a boat;  even if you do not even like the water, your life is directly affected by it all the time.</a:t>
            </a:r>
            <a:endParaRPr lang="en-US" dirty="0"/>
          </a:p>
        </p:txBody>
      </p:sp>
      <p:sp>
        <p:nvSpPr>
          <p:cNvPr id="4" name="Slide Number Placeholder 3"/>
          <p:cNvSpPr>
            <a:spLocks noGrp="1"/>
          </p:cNvSpPr>
          <p:nvPr>
            <p:ph type="sldNum" sz="quarter" idx="10"/>
          </p:nvPr>
        </p:nvSpPr>
        <p:spPr/>
        <p:txBody>
          <a:bodyPr/>
          <a:lstStyle/>
          <a:p>
            <a:fld id="{EBC61F33-8983-4240-A608-CB666184B8AA}" type="slidenum">
              <a:rPr lang="en-US" smtClean="0"/>
              <a:pPr/>
              <a:t>6</a:t>
            </a:fld>
            <a:endParaRPr lang="en-US" dirty="0"/>
          </a:p>
        </p:txBody>
      </p:sp>
    </p:spTree>
    <p:extLst>
      <p:ext uri="{BB962C8B-B14F-4D97-AF65-F5344CB8AC3E}">
        <p14:creationId xmlns:p14="http://schemas.microsoft.com/office/powerpoint/2010/main" xmlns="" val="3565252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at TAMUG have a completely different experience than typical students at inland colleges.  Even if you are not an ocean science student, ocean science is infused throughout the curriculum.  When you take your science courses, ocean science will be in there.  And the ocean is there all the time.  You can hear it.  You can feel it.</a:t>
            </a:r>
            <a:endParaRPr lang="en-US" dirty="0"/>
          </a:p>
        </p:txBody>
      </p:sp>
      <p:sp>
        <p:nvSpPr>
          <p:cNvPr id="4" name="Slide Number Placeholder 3"/>
          <p:cNvSpPr>
            <a:spLocks noGrp="1"/>
          </p:cNvSpPr>
          <p:nvPr>
            <p:ph type="sldNum" sz="quarter" idx="10"/>
          </p:nvPr>
        </p:nvSpPr>
        <p:spPr/>
        <p:txBody>
          <a:bodyPr/>
          <a:lstStyle/>
          <a:p>
            <a:fld id="{EBC61F33-8983-4240-A608-CB666184B8AA}" type="slidenum">
              <a:rPr lang="en-US" smtClean="0"/>
              <a:pPr/>
              <a:t>7</a:t>
            </a:fld>
            <a:endParaRPr lang="en-US" dirty="0"/>
          </a:p>
        </p:txBody>
      </p:sp>
    </p:spTree>
    <p:extLst>
      <p:ext uri="{BB962C8B-B14F-4D97-AF65-F5344CB8AC3E}">
        <p14:creationId xmlns:p14="http://schemas.microsoft.com/office/powerpoint/2010/main" xmlns="" val="3940705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Field</a:t>
            </a:r>
            <a:r>
              <a:rPr lang="en-US" baseline="0" dirty="0" smtClean="0"/>
              <a:t> opportunities for simulating oceanography in fresh water environments abound, and we use them!  But that’s not what this is about.  This is about the classroom.</a:t>
            </a:r>
            <a:endParaRPr lang="en-US" dirty="0"/>
          </a:p>
        </p:txBody>
      </p:sp>
      <p:sp>
        <p:nvSpPr>
          <p:cNvPr id="4" name="Slide Number Placeholder 3"/>
          <p:cNvSpPr>
            <a:spLocks noGrp="1"/>
          </p:cNvSpPr>
          <p:nvPr>
            <p:ph type="sldNum" sz="quarter" idx="10"/>
          </p:nvPr>
        </p:nvSpPr>
        <p:spPr/>
        <p:txBody>
          <a:bodyPr/>
          <a:lstStyle/>
          <a:p>
            <a:fld id="{5F31BF47-CDD9-4165-9998-AF202ACAD390}" type="slidenum">
              <a:rPr lang="en-US" smtClean="0"/>
              <a:pPr/>
              <a:t>8</a:t>
            </a:fld>
            <a:endParaRPr lang="en-US" dirty="0"/>
          </a:p>
        </p:txBody>
      </p:sp>
    </p:spTree>
    <p:extLst>
      <p:ext uri="{BB962C8B-B14F-4D97-AF65-F5344CB8AC3E}">
        <p14:creationId xmlns:p14="http://schemas.microsoft.com/office/powerpoint/2010/main" xmlns="" val="3133493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limit</a:t>
            </a:r>
            <a:r>
              <a:rPr lang="en-US" baseline="0" dirty="0" smtClean="0"/>
              <a:t> our conversation to the classroom, we get this.  Lecture sections take place in (often windowless) lecture halls.  Are those environments different?  They don’t look that much different.</a:t>
            </a:r>
            <a:endParaRPr lang="en-US" dirty="0"/>
          </a:p>
        </p:txBody>
      </p:sp>
      <p:sp>
        <p:nvSpPr>
          <p:cNvPr id="4" name="Slide Number Placeholder 3"/>
          <p:cNvSpPr>
            <a:spLocks noGrp="1"/>
          </p:cNvSpPr>
          <p:nvPr>
            <p:ph type="sldNum" sz="quarter" idx="10"/>
          </p:nvPr>
        </p:nvSpPr>
        <p:spPr/>
        <p:txBody>
          <a:bodyPr/>
          <a:lstStyle/>
          <a:p>
            <a:fld id="{EBC61F33-8983-4240-A608-CB666184B8AA}" type="slidenum">
              <a:rPr lang="en-US" smtClean="0"/>
              <a:pPr/>
              <a:t>9</a:t>
            </a:fld>
            <a:endParaRPr lang="en-US" dirty="0"/>
          </a:p>
        </p:txBody>
      </p:sp>
    </p:spTree>
    <p:extLst>
      <p:ext uri="{BB962C8B-B14F-4D97-AF65-F5344CB8AC3E}">
        <p14:creationId xmlns:p14="http://schemas.microsoft.com/office/powerpoint/2010/main" xmlns="" val="379859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09EF10-56E1-724D-89A5-A445A328F84E}"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546AC-0366-5941-97F6-3E4C07404D28}" type="slidenum">
              <a:rPr lang="en-US" smtClean="0"/>
              <a:pPr/>
              <a:t>‹#›</a:t>
            </a:fld>
            <a:endParaRPr lang="en-US" dirty="0"/>
          </a:p>
        </p:txBody>
      </p:sp>
    </p:spTree>
    <p:extLst>
      <p:ext uri="{BB962C8B-B14F-4D97-AF65-F5344CB8AC3E}">
        <p14:creationId xmlns:p14="http://schemas.microsoft.com/office/powerpoint/2010/main" xmlns="" val="78163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9EF10-56E1-724D-89A5-A445A328F84E}"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546AC-0366-5941-97F6-3E4C07404D28}" type="slidenum">
              <a:rPr lang="en-US" smtClean="0"/>
              <a:pPr/>
              <a:t>‹#›</a:t>
            </a:fld>
            <a:endParaRPr lang="en-US" dirty="0"/>
          </a:p>
        </p:txBody>
      </p:sp>
    </p:spTree>
    <p:extLst>
      <p:ext uri="{BB962C8B-B14F-4D97-AF65-F5344CB8AC3E}">
        <p14:creationId xmlns:p14="http://schemas.microsoft.com/office/powerpoint/2010/main" xmlns="" val="1486559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9EF10-56E1-724D-89A5-A445A328F84E}"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546AC-0366-5941-97F6-3E4C07404D28}" type="slidenum">
              <a:rPr lang="en-US" smtClean="0"/>
              <a:pPr/>
              <a:t>‹#›</a:t>
            </a:fld>
            <a:endParaRPr lang="en-US" dirty="0"/>
          </a:p>
        </p:txBody>
      </p:sp>
    </p:spTree>
    <p:extLst>
      <p:ext uri="{BB962C8B-B14F-4D97-AF65-F5344CB8AC3E}">
        <p14:creationId xmlns:p14="http://schemas.microsoft.com/office/powerpoint/2010/main" xmlns="" val="288072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09EF10-56E1-724D-89A5-A445A328F84E}"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546AC-0366-5941-97F6-3E4C07404D28}" type="slidenum">
              <a:rPr lang="en-US" smtClean="0"/>
              <a:pPr/>
              <a:t>‹#›</a:t>
            </a:fld>
            <a:endParaRPr lang="en-US" dirty="0"/>
          </a:p>
        </p:txBody>
      </p:sp>
    </p:spTree>
    <p:extLst>
      <p:ext uri="{BB962C8B-B14F-4D97-AF65-F5344CB8AC3E}">
        <p14:creationId xmlns:p14="http://schemas.microsoft.com/office/powerpoint/2010/main" xmlns="" val="136474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09EF10-56E1-724D-89A5-A445A328F84E}" type="datetimeFigureOut">
              <a:rPr lang="en-US" smtClean="0"/>
              <a:pPr/>
              <a:t>6/18/2013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546AC-0366-5941-97F6-3E4C07404D28}" type="slidenum">
              <a:rPr lang="en-US" smtClean="0"/>
              <a:pPr/>
              <a:t>‹#›</a:t>
            </a:fld>
            <a:endParaRPr lang="en-US" dirty="0"/>
          </a:p>
        </p:txBody>
      </p:sp>
    </p:spTree>
    <p:extLst>
      <p:ext uri="{BB962C8B-B14F-4D97-AF65-F5344CB8AC3E}">
        <p14:creationId xmlns:p14="http://schemas.microsoft.com/office/powerpoint/2010/main" xmlns="" val="1620771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09EF10-56E1-724D-89A5-A445A328F84E}" type="datetimeFigureOut">
              <a:rPr lang="en-US" smtClean="0"/>
              <a:pPr/>
              <a:t>6/18/2013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546AC-0366-5941-97F6-3E4C07404D28}" type="slidenum">
              <a:rPr lang="en-US" smtClean="0"/>
              <a:pPr/>
              <a:t>‹#›</a:t>
            </a:fld>
            <a:endParaRPr lang="en-US" dirty="0"/>
          </a:p>
        </p:txBody>
      </p:sp>
    </p:spTree>
    <p:extLst>
      <p:ext uri="{BB962C8B-B14F-4D97-AF65-F5344CB8AC3E}">
        <p14:creationId xmlns:p14="http://schemas.microsoft.com/office/powerpoint/2010/main" xmlns="" val="110618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09EF10-56E1-724D-89A5-A445A328F84E}" type="datetimeFigureOut">
              <a:rPr lang="en-US" smtClean="0"/>
              <a:pPr/>
              <a:t>6/18/2013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C546AC-0366-5941-97F6-3E4C07404D28}" type="slidenum">
              <a:rPr lang="en-US" smtClean="0"/>
              <a:pPr/>
              <a:t>‹#›</a:t>
            </a:fld>
            <a:endParaRPr lang="en-US" dirty="0"/>
          </a:p>
        </p:txBody>
      </p:sp>
    </p:spTree>
    <p:extLst>
      <p:ext uri="{BB962C8B-B14F-4D97-AF65-F5344CB8AC3E}">
        <p14:creationId xmlns:p14="http://schemas.microsoft.com/office/powerpoint/2010/main" xmlns="" val="147176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09EF10-56E1-724D-89A5-A445A328F84E}" type="datetimeFigureOut">
              <a:rPr lang="en-US" smtClean="0"/>
              <a:pPr/>
              <a:t>6/18/2013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C546AC-0366-5941-97F6-3E4C07404D28}" type="slidenum">
              <a:rPr lang="en-US" smtClean="0"/>
              <a:pPr/>
              <a:t>‹#›</a:t>
            </a:fld>
            <a:endParaRPr lang="en-US" dirty="0"/>
          </a:p>
        </p:txBody>
      </p:sp>
    </p:spTree>
    <p:extLst>
      <p:ext uri="{BB962C8B-B14F-4D97-AF65-F5344CB8AC3E}">
        <p14:creationId xmlns:p14="http://schemas.microsoft.com/office/powerpoint/2010/main" xmlns="" val="1015247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9EF10-56E1-724D-89A5-A445A328F84E}" type="datetimeFigureOut">
              <a:rPr lang="en-US" smtClean="0"/>
              <a:pPr/>
              <a:t>6/18/2013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C546AC-0366-5941-97F6-3E4C07404D28}" type="slidenum">
              <a:rPr lang="en-US" smtClean="0"/>
              <a:pPr/>
              <a:t>‹#›</a:t>
            </a:fld>
            <a:endParaRPr lang="en-US" dirty="0"/>
          </a:p>
        </p:txBody>
      </p:sp>
    </p:spTree>
    <p:extLst>
      <p:ext uri="{BB962C8B-B14F-4D97-AF65-F5344CB8AC3E}">
        <p14:creationId xmlns:p14="http://schemas.microsoft.com/office/powerpoint/2010/main" xmlns="" val="502004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9EF10-56E1-724D-89A5-A445A328F84E}" type="datetimeFigureOut">
              <a:rPr lang="en-US" smtClean="0"/>
              <a:pPr/>
              <a:t>6/18/2013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546AC-0366-5941-97F6-3E4C07404D28}" type="slidenum">
              <a:rPr lang="en-US" smtClean="0"/>
              <a:pPr/>
              <a:t>‹#›</a:t>
            </a:fld>
            <a:endParaRPr lang="en-US" dirty="0"/>
          </a:p>
        </p:txBody>
      </p:sp>
    </p:spTree>
    <p:extLst>
      <p:ext uri="{BB962C8B-B14F-4D97-AF65-F5344CB8AC3E}">
        <p14:creationId xmlns:p14="http://schemas.microsoft.com/office/powerpoint/2010/main" xmlns="" val="159344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09EF10-56E1-724D-89A5-A445A328F84E}" type="datetimeFigureOut">
              <a:rPr lang="en-US" smtClean="0"/>
              <a:pPr/>
              <a:t>6/18/2013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546AC-0366-5941-97F6-3E4C07404D28}" type="slidenum">
              <a:rPr lang="en-US" smtClean="0"/>
              <a:pPr/>
              <a:t>‹#›</a:t>
            </a:fld>
            <a:endParaRPr lang="en-US" dirty="0"/>
          </a:p>
        </p:txBody>
      </p:sp>
    </p:spTree>
    <p:extLst>
      <p:ext uri="{BB962C8B-B14F-4D97-AF65-F5344CB8AC3E}">
        <p14:creationId xmlns:p14="http://schemas.microsoft.com/office/powerpoint/2010/main" xmlns="" val="4062472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09EF10-56E1-724D-89A5-A445A328F84E}" type="datetimeFigureOut">
              <a:rPr lang="en-US" smtClean="0"/>
              <a:pPr/>
              <a:t>6/18/2013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546AC-0366-5941-97F6-3E4C07404D28}" type="slidenum">
              <a:rPr lang="en-US" smtClean="0"/>
              <a:pPr/>
              <a:t>‹#›</a:t>
            </a:fld>
            <a:endParaRPr lang="en-US" dirty="0"/>
          </a:p>
        </p:txBody>
      </p:sp>
    </p:spTree>
    <p:extLst>
      <p:ext uri="{BB962C8B-B14F-4D97-AF65-F5344CB8AC3E}">
        <p14:creationId xmlns:p14="http://schemas.microsoft.com/office/powerpoint/2010/main" xmlns="" val="1698735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notesSlide" Target="../notesSlides/notesSlide16.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notesSlide" Target="../notesSlides/notesSlide21.xml"/><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hyperlink" Target="http://www.pbs.org/saf/1503/video/watchonline.htm" TargetMode="External"/><Relationship Id="rId5" Type="http://schemas.openxmlformats.org/officeDocument/2006/relationships/image" Target="../media/image22.jpeg"/><Relationship Id="rId4" Type="http://schemas.openxmlformats.org/officeDocument/2006/relationships/hyperlink" Target="http://www.youtube.com/watch?v=yzvnYOBH3FQ&amp;feature=related"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www.greatgarbagepatch.org/"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hyperlink" Target="http://www.oceanconservancy.org/our-work/international-coastal-cleanup/"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0.jpeg"/><Relationship Id="rId5" Type="http://schemas.openxmlformats.org/officeDocument/2006/relationships/hyperlink" Target="http://www.google.com/url?sa=i&amp;rct=j&amp;q=lake+mille+lacs+beach&amp;source=images&amp;cd=&amp;cad=rja&amp;docid=_CuwqV2w_PPswM&amp;tbnid=-jPqZIECnFIMBM:&amp;ved=0CAUQjRw&amp;url=http://www.cheneyland.com/lakeshore/lakeshore-lot-shores-of-mille-lacs-lot-7-garrison-aitkin-county-minnesota&amp;ei=kv-5UZOmFYO4rQHQ1IGgAw&amp;bvm=bv.47883778,d.aWc&amp;psig=AFQjCNHP8yt7_D2LTRTucgIcFz90dat0lQ&amp;ust=1371230478282263" TargetMode="External"/><Relationship Id="rId4" Type="http://schemas.openxmlformats.org/officeDocument/2006/relationships/image" Target="../media/image9.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7246"/>
            <a:ext cx="7772400" cy="2102406"/>
          </a:xfrm>
        </p:spPr>
        <p:txBody>
          <a:bodyPr>
            <a:normAutofit fontScale="90000"/>
          </a:bodyPr>
          <a:lstStyle/>
          <a:p>
            <a:r>
              <a:rPr lang="en-US" b="1" dirty="0" smtClean="0"/>
              <a:t>Teaching Oceanography in Landlocked Regions:</a:t>
            </a:r>
            <a:br>
              <a:rPr lang="en-US" b="1" dirty="0" smtClean="0"/>
            </a:br>
            <a:r>
              <a:rPr lang="en-US" b="1" dirty="0" smtClean="0"/>
              <a:t>Challenges and Solutions </a:t>
            </a:r>
            <a:endParaRPr lang="en-US" b="1" dirty="0"/>
          </a:p>
        </p:txBody>
      </p:sp>
      <p:sp>
        <p:nvSpPr>
          <p:cNvPr id="8" name="TextBox 7"/>
          <p:cNvSpPr txBox="1"/>
          <p:nvPr/>
        </p:nvSpPr>
        <p:spPr>
          <a:xfrm>
            <a:off x="1944030" y="2773587"/>
            <a:ext cx="6708903" cy="3693319"/>
          </a:xfrm>
          <a:prstGeom prst="rect">
            <a:avLst/>
          </a:prstGeom>
          <a:noFill/>
        </p:spPr>
        <p:txBody>
          <a:bodyPr wrap="square" rtlCol="0">
            <a:spAutoFit/>
          </a:bodyPr>
          <a:lstStyle/>
          <a:p>
            <a:r>
              <a:rPr lang="en-US" dirty="0" smtClean="0"/>
              <a:t>Dave Kobilka, Geoscience faculty, Central Lakes College, Brainerd, MN.  Teaches introductory oceanography lecture (40 – 60 students) for mostly non-science majors.  Also teaches 1-credit stand-alone oceanography lab.   </a:t>
            </a:r>
          </a:p>
          <a:p>
            <a:endParaRPr lang="en-US" dirty="0"/>
          </a:p>
          <a:p>
            <a:endParaRPr lang="en-US" dirty="0" smtClean="0"/>
          </a:p>
          <a:p>
            <a:endParaRPr lang="en-US" dirty="0" smtClean="0"/>
          </a:p>
          <a:p>
            <a:r>
              <a:rPr lang="en-US" dirty="0" smtClean="0"/>
              <a:t>		   </a:t>
            </a:r>
          </a:p>
          <a:p>
            <a:r>
              <a:rPr lang="en-US" dirty="0" smtClean="0"/>
              <a:t>Janelle Sikorski, Department of Geology and Environmental Earth                                Science, Miami University, Ohio, teaches </a:t>
            </a:r>
            <a:r>
              <a:rPr lang="en-US" dirty="0"/>
              <a:t>a large enrollment (90</a:t>
            </a:r>
            <a:r>
              <a:rPr lang="en-US" dirty="0" smtClean="0"/>
              <a:t>- </a:t>
            </a:r>
          </a:p>
          <a:p>
            <a:r>
              <a:rPr lang="en-US" dirty="0" smtClean="0"/>
              <a:t>person</a:t>
            </a:r>
            <a:r>
              <a:rPr lang="en-US" dirty="0"/>
              <a:t>) introductory oceanography lecture course for mostly non</a:t>
            </a:r>
            <a:r>
              <a:rPr lang="en-US" dirty="0" smtClean="0"/>
              <a:t>- science majors.</a:t>
            </a:r>
          </a:p>
          <a:p>
            <a:endParaRPr lang="en-US" dirty="0"/>
          </a:p>
        </p:txBody>
      </p:sp>
      <p:pic>
        <p:nvPicPr>
          <p:cNvPr id="4" name="Picture 3" descr="sikorski_2.jpg"/>
          <p:cNvPicPr>
            <a:picLocks noChangeAspect="1"/>
          </p:cNvPicPr>
          <p:nvPr/>
        </p:nvPicPr>
        <p:blipFill>
          <a:blip r:embed="rId4"/>
          <a:stretch>
            <a:fillRect/>
          </a:stretch>
        </p:blipFill>
        <p:spPr>
          <a:xfrm>
            <a:off x="171079" y="4620246"/>
            <a:ext cx="1627278" cy="1863557"/>
          </a:xfrm>
          <a:prstGeom prst="rect">
            <a:avLst/>
          </a:prstGeom>
          <a:ln w="12700">
            <a:solidFill>
              <a:schemeClr val="tx1"/>
            </a:solid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71079" y="2369652"/>
            <a:ext cx="1667510" cy="1667510"/>
          </a:xfrm>
          <a:prstGeom prst="rect">
            <a:avLst/>
          </a:prstGeom>
          <a:noFill/>
          <a:ln w="12700">
            <a:solidFill>
              <a:schemeClr val="tx1"/>
            </a:solidFill>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4289424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661" y="685800"/>
            <a:ext cx="8747184" cy="5262979"/>
          </a:xfrm>
          <a:prstGeom prst="rect">
            <a:avLst/>
          </a:prstGeom>
          <a:noFill/>
        </p:spPr>
        <p:txBody>
          <a:bodyPr wrap="square" rtlCol="0">
            <a:spAutoFit/>
          </a:bodyPr>
          <a:lstStyle/>
          <a:p>
            <a:endParaRPr lang="en-US" sz="2800" dirty="0"/>
          </a:p>
          <a:p>
            <a:pPr>
              <a:buFont typeface="Arial" pitchFamily="34" charset="0"/>
              <a:buChar char="•"/>
            </a:pPr>
            <a:r>
              <a:rPr lang="en-US" sz="2800" dirty="0" smtClean="0"/>
              <a:t> Aside from having direct and immediate access to the ocean, why would an Oceanography lecture class at a coastal college be any different than that at an inland institution?</a:t>
            </a:r>
          </a:p>
          <a:p>
            <a:endParaRPr lang="en-US" sz="2800" dirty="0"/>
          </a:p>
          <a:p>
            <a:pPr>
              <a:buFont typeface="Arial" pitchFamily="34" charset="0"/>
              <a:buChar char="•"/>
            </a:pPr>
            <a:r>
              <a:rPr lang="en-US" sz="2800" dirty="0" smtClean="0"/>
              <a:t> After all, lecture sessions are typically indoors, in (sometimes windowless) lecture halls.  How would anyone know the difference?</a:t>
            </a:r>
          </a:p>
          <a:p>
            <a:endParaRPr lang="en-US" sz="2800" dirty="0"/>
          </a:p>
          <a:p>
            <a:pPr>
              <a:buFont typeface="Arial" pitchFamily="34" charset="0"/>
              <a:buChar char="•"/>
            </a:pPr>
            <a:r>
              <a:rPr lang="en-US" sz="2800" dirty="0" smtClean="0"/>
              <a:t> So how is the lecture teaching environment at the inland institution different from the coastal college?</a:t>
            </a:r>
            <a:endParaRPr lang="en-US" sz="2800" dirty="0"/>
          </a:p>
        </p:txBody>
      </p:sp>
    </p:spTree>
    <p:custDataLst>
      <p:tags r:id="rId1"/>
    </p:custDataLst>
    <p:extLst>
      <p:ext uri="{BB962C8B-B14F-4D97-AF65-F5344CB8AC3E}">
        <p14:creationId xmlns:p14="http://schemas.microsoft.com/office/powerpoint/2010/main" xmlns="" val="3838546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432" y="689788"/>
            <a:ext cx="8686800" cy="4832092"/>
          </a:xfrm>
          <a:prstGeom prst="rect">
            <a:avLst/>
          </a:prstGeom>
          <a:noFill/>
        </p:spPr>
        <p:txBody>
          <a:bodyPr wrap="square" rtlCol="0">
            <a:spAutoFit/>
          </a:bodyPr>
          <a:lstStyle/>
          <a:p>
            <a:pPr marL="342900" indent="-342900">
              <a:buAutoNum type="arabicPeriod"/>
            </a:pPr>
            <a:r>
              <a:rPr lang="en-US" sz="2800" b="1" dirty="0" smtClean="0"/>
              <a:t>The oceanography scientific community is not present at the inland institution.</a:t>
            </a:r>
          </a:p>
          <a:p>
            <a:endParaRPr lang="en-US" sz="2800" dirty="0"/>
          </a:p>
          <a:p>
            <a:r>
              <a:rPr lang="en-US" sz="2800" dirty="0" smtClean="0"/>
              <a:t>At my college, I am the only person I know with a degree in Oceanography.  Because it is a small college, at most there are two sections of Oceanography in a semester.  More often, it is only one section.  At meetings and campus workshops, I work with faculty from all disciplines, but never other Oceanography faculty. </a:t>
            </a:r>
          </a:p>
          <a:p>
            <a:endParaRPr lang="en-US" sz="2800" dirty="0"/>
          </a:p>
          <a:p>
            <a:endParaRPr lang="en-US" sz="2800" dirty="0"/>
          </a:p>
        </p:txBody>
      </p:sp>
    </p:spTree>
    <p:custDataLst>
      <p:tags r:id="rId1"/>
    </p:custDataLst>
    <p:extLst>
      <p:ext uri="{BB962C8B-B14F-4D97-AF65-F5344CB8AC3E}">
        <p14:creationId xmlns:p14="http://schemas.microsoft.com/office/powerpoint/2010/main" xmlns="" val="1695186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5432" y="203200"/>
            <a:ext cx="8686800" cy="6186309"/>
          </a:xfrm>
          <a:prstGeom prst="rect">
            <a:avLst/>
          </a:prstGeom>
          <a:noFill/>
        </p:spPr>
        <p:txBody>
          <a:bodyPr wrap="square" rtlCol="0">
            <a:spAutoFit/>
          </a:bodyPr>
          <a:lstStyle/>
          <a:p>
            <a:pPr marL="342900" indent="-342900">
              <a:buAutoNum type="arabicPeriod" startAt="2"/>
            </a:pPr>
            <a:r>
              <a:rPr lang="en-US" sz="2800" b="1" dirty="0" smtClean="0"/>
              <a:t>The collective body of knowledge held by the students is different.</a:t>
            </a:r>
          </a:p>
          <a:p>
            <a:r>
              <a:rPr lang="en-US" sz="2400" dirty="0" smtClean="0">
                <a:solidFill>
                  <a:schemeClr val="tx2"/>
                </a:solidFill>
              </a:rPr>
              <a:t>If I surveyed my class with the following response items, (or if you did) what do you think the answers would be?</a:t>
            </a:r>
          </a:p>
          <a:p>
            <a:pPr marL="285750" indent="-285750">
              <a:buFont typeface="Arial" pitchFamily="34" charset="0"/>
              <a:buChar char="•"/>
            </a:pPr>
            <a:r>
              <a:rPr lang="en-US" sz="2000" dirty="0"/>
              <a:t>I have seen an </a:t>
            </a:r>
            <a:r>
              <a:rPr lang="en-US" sz="2000" dirty="0" smtClean="0"/>
              <a:t>ocean.</a:t>
            </a:r>
          </a:p>
          <a:p>
            <a:pPr marL="285750" indent="-285750">
              <a:buFont typeface="Arial" pitchFamily="34" charset="0"/>
              <a:buChar char="•"/>
            </a:pPr>
            <a:r>
              <a:rPr lang="en-US" sz="2000" dirty="0" smtClean="0"/>
              <a:t>I can see the effects of climate change in my home community.</a:t>
            </a:r>
          </a:p>
          <a:p>
            <a:pPr marL="285750" indent="-285750">
              <a:buFont typeface="Arial" pitchFamily="34" charset="0"/>
              <a:buChar char="•"/>
            </a:pPr>
            <a:r>
              <a:rPr lang="en-US" sz="2000" dirty="0" smtClean="0"/>
              <a:t>I </a:t>
            </a:r>
            <a:r>
              <a:rPr lang="en-US" sz="2000" dirty="0"/>
              <a:t>feel like I know the </a:t>
            </a:r>
            <a:r>
              <a:rPr lang="en-US" sz="2000" dirty="0" smtClean="0"/>
              <a:t>ocean.</a:t>
            </a:r>
          </a:p>
          <a:p>
            <a:pPr marL="285750" indent="-285750">
              <a:buFont typeface="Arial" pitchFamily="34" charset="0"/>
              <a:buChar char="•"/>
            </a:pPr>
            <a:r>
              <a:rPr lang="en-US" sz="2000" dirty="0" smtClean="0"/>
              <a:t>I </a:t>
            </a:r>
            <a:r>
              <a:rPr lang="en-US" sz="2000" dirty="0"/>
              <a:t>regularly eat food from the </a:t>
            </a:r>
            <a:r>
              <a:rPr lang="en-US" sz="2000" dirty="0" smtClean="0"/>
              <a:t>ocean.</a:t>
            </a:r>
          </a:p>
          <a:p>
            <a:pPr marL="285750" indent="-285750">
              <a:buFont typeface="Arial" pitchFamily="34" charset="0"/>
              <a:buChar char="•"/>
            </a:pPr>
            <a:r>
              <a:rPr lang="en-US" sz="2000" dirty="0" smtClean="0"/>
              <a:t>I </a:t>
            </a:r>
            <a:r>
              <a:rPr lang="en-US" sz="2000" dirty="0"/>
              <a:t>have dove a coral reef</a:t>
            </a:r>
            <a:r>
              <a:rPr lang="en-US" sz="2000" dirty="0" smtClean="0"/>
              <a:t>.</a:t>
            </a:r>
          </a:p>
          <a:p>
            <a:pPr marL="285750" indent="-285750">
              <a:buFont typeface="Arial" pitchFamily="34" charset="0"/>
              <a:buChar char="•"/>
            </a:pPr>
            <a:r>
              <a:rPr lang="en-US" sz="2000" dirty="0" smtClean="0"/>
              <a:t>I have conversations with friends/family that have something to do with the ocean.</a:t>
            </a:r>
          </a:p>
          <a:p>
            <a:r>
              <a:rPr lang="en-US" sz="2400" dirty="0" smtClean="0">
                <a:solidFill>
                  <a:schemeClr val="tx2"/>
                </a:solidFill>
              </a:rPr>
              <a:t>I have my suspicions.</a:t>
            </a:r>
            <a:r>
              <a:rPr lang="en-US" sz="2400" dirty="0">
                <a:solidFill>
                  <a:schemeClr val="tx2"/>
                </a:solidFill>
              </a:rPr>
              <a:t> </a:t>
            </a:r>
            <a:r>
              <a:rPr lang="en-US" sz="2400" dirty="0" smtClean="0">
                <a:solidFill>
                  <a:schemeClr val="tx2"/>
                </a:solidFill>
              </a:rPr>
              <a:t>I have asked questions like “Why </a:t>
            </a:r>
            <a:r>
              <a:rPr lang="en-US" sz="2400" dirty="0">
                <a:solidFill>
                  <a:schemeClr val="tx2"/>
                </a:solidFill>
              </a:rPr>
              <a:t>did you take this course</a:t>
            </a:r>
            <a:r>
              <a:rPr lang="en-US" sz="2400" dirty="0" smtClean="0">
                <a:solidFill>
                  <a:schemeClr val="tx2"/>
                </a:solidFill>
              </a:rPr>
              <a:t>?” Typical responses run the spectrum of; </a:t>
            </a:r>
          </a:p>
          <a:p>
            <a:r>
              <a:rPr lang="en-US" sz="2000" dirty="0" smtClean="0"/>
              <a:t>“I </a:t>
            </a:r>
            <a:r>
              <a:rPr lang="en-US" sz="2000" dirty="0"/>
              <a:t>had </a:t>
            </a:r>
            <a:r>
              <a:rPr lang="en-US" sz="2000" dirty="0" smtClean="0"/>
              <a:t>to.”</a:t>
            </a:r>
          </a:p>
          <a:p>
            <a:r>
              <a:rPr lang="en-US" sz="2000" dirty="0" smtClean="0"/>
              <a:t>“I </a:t>
            </a:r>
            <a:r>
              <a:rPr lang="en-US" sz="2000" dirty="0"/>
              <a:t>need a science </a:t>
            </a:r>
            <a:r>
              <a:rPr lang="en-US" sz="2000" dirty="0" smtClean="0"/>
              <a:t>class.”</a:t>
            </a:r>
          </a:p>
          <a:p>
            <a:r>
              <a:rPr lang="en-US" sz="2000" dirty="0" smtClean="0"/>
              <a:t>“It sounds interesting”</a:t>
            </a:r>
          </a:p>
          <a:p>
            <a:r>
              <a:rPr lang="en-US" sz="2400" dirty="0" smtClean="0">
                <a:solidFill>
                  <a:schemeClr val="tx2"/>
                </a:solidFill>
              </a:rPr>
              <a:t>It is extremely rare to see this response:</a:t>
            </a:r>
            <a:endParaRPr lang="en-US" sz="2400" dirty="0">
              <a:solidFill>
                <a:schemeClr val="tx2"/>
              </a:solidFill>
            </a:endParaRPr>
          </a:p>
          <a:p>
            <a:r>
              <a:rPr lang="en-US" sz="2000" dirty="0" smtClean="0"/>
              <a:t>“I will seek a degree in ocean science.”</a:t>
            </a:r>
            <a:endParaRPr lang="en-US" sz="2000" dirty="0"/>
          </a:p>
        </p:txBody>
      </p:sp>
    </p:spTree>
    <p:custDataLst>
      <p:tags r:id="rId1"/>
    </p:custDataLst>
    <p:extLst>
      <p:ext uri="{BB962C8B-B14F-4D97-AF65-F5344CB8AC3E}">
        <p14:creationId xmlns:p14="http://schemas.microsoft.com/office/powerpoint/2010/main" xmlns="" val="1695186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46743"/>
            <a:ext cx="8534400" cy="6370975"/>
          </a:xfrm>
          <a:prstGeom prst="rect">
            <a:avLst/>
          </a:prstGeom>
          <a:noFill/>
        </p:spPr>
        <p:txBody>
          <a:bodyPr wrap="square" rtlCol="0">
            <a:spAutoFit/>
          </a:bodyPr>
          <a:lstStyle/>
          <a:p>
            <a:r>
              <a:rPr lang="en-US" sz="2400" b="1" dirty="0" smtClean="0"/>
              <a:t>So why does this matter?</a:t>
            </a:r>
          </a:p>
          <a:p>
            <a:r>
              <a:rPr lang="en-US" sz="2400" dirty="0" smtClean="0"/>
              <a:t>Embodied in that collective knowledge of the ocean that coastal students have is a level of understanding that professors can build on from the very first day of class.  The professor can assume his students know what the ocean is, that it is a great provider of resources, that people’s lives and livelihoods depend on it, and that occasionally it brings great danger onto land. </a:t>
            </a:r>
          </a:p>
          <a:p>
            <a:endParaRPr lang="en-US" sz="2400" dirty="0"/>
          </a:p>
          <a:p>
            <a:r>
              <a:rPr lang="en-US" sz="2400" i="1" dirty="0" smtClean="0">
                <a:solidFill>
                  <a:schemeClr val="tx2"/>
                </a:solidFill>
              </a:rPr>
              <a:t>I wonder if this understanding is present with students from inland colleges.  </a:t>
            </a:r>
            <a:endParaRPr lang="en-US" sz="2400" i="1" dirty="0">
              <a:solidFill>
                <a:schemeClr val="tx2"/>
              </a:solidFill>
            </a:endParaRPr>
          </a:p>
          <a:p>
            <a:pPr marL="342900" indent="-342900">
              <a:buAutoNum type="arabicPeriod"/>
            </a:pPr>
            <a:r>
              <a:rPr lang="en-US" sz="2400" dirty="0" smtClean="0"/>
              <a:t>So how do we replace that?  </a:t>
            </a:r>
          </a:p>
          <a:p>
            <a:pPr marL="342900" indent="-342900">
              <a:buAutoNum type="arabicPeriod"/>
            </a:pPr>
            <a:r>
              <a:rPr lang="en-US" sz="2400" dirty="0" smtClean="0"/>
              <a:t>How can we bring the riches of the oceanography community to the classroom and raise our inland students to the level of understanding the students of coastal colleges might find intuitive?</a:t>
            </a:r>
          </a:p>
          <a:p>
            <a:endParaRPr lang="en-US" sz="2400" dirty="0"/>
          </a:p>
          <a:p>
            <a:r>
              <a:rPr lang="en-US" sz="2400" dirty="0" smtClean="0"/>
              <a:t>I think this is the challenge. </a:t>
            </a:r>
            <a:endParaRPr lang="en-US" sz="2400" dirty="0"/>
          </a:p>
        </p:txBody>
      </p:sp>
    </p:spTree>
    <p:custDataLst>
      <p:tags r:id="rId1"/>
    </p:custDataLst>
    <p:extLst>
      <p:ext uri="{BB962C8B-B14F-4D97-AF65-F5344CB8AC3E}">
        <p14:creationId xmlns:p14="http://schemas.microsoft.com/office/powerpoint/2010/main" xmlns="" val="2838681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1"/>
            <a:ext cx="8229600" cy="2381250"/>
          </a:xfrm>
        </p:spPr>
        <p:txBody>
          <a:bodyPr>
            <a:normAutofit/>
          </a:bodyPr>
          <a:lstStyle/>
          <a:p>
            <a:r>
              <a:rPr lang="en-US" b="1" dirty="0"/>
              <a:t>Teaching Oceanography in Landlocked Regions: challenges and solutions</a:t>
            </a:r>
            <a:endParaRPr lang="en-US" dirty="0"/>
          </a:p>
        </p:txBody>
      </p:sp>
      <p:sp>
        <p:nvSpPr>
          <p:cNvPr id="3" name="Subtitle 2"/>
          <p:cNvSpPr>
            <a:spLocks noGrp="1"/>
          </p:cNvSpPr>
          <p:nvPr>
            <p:ph type="subTitle" idx="1"/>
          </p:nvPr>
        </p:nvSpPr>
        <p:spPr/>
        <p:txBody>
          <a:bodyPr/>
          <a:lstStyle/>
          <a:p>
            <a:r>
              <a:rPr lang="en-US" dirty="0" smtClean="0"/>
              <a:t>Example: Miami University, </a:t>
            </a:r>
          </a:p>
          <a:p>
            <a:r>
              <a:rPr lang="en-US" dirty="0" smtClean="0"/>
              <a:t>Oxford, Ohio</a:t>
            </a:r>
            <a:endParaRPr lang="en-US" dirty="0"/>
          </a:p>
        </p:txBody>
      </p:sp>
      <p:sp>
        <p:nvSpPr>
          <p:cNvPr id="4" name="TextBox 3"/>
          <p:cNvSpPr txBox="1"/>
          <p:nvPr/>
        </p:nvSpPr>
        <p:spPr>
          <a:xfrm>
            <a:off x="1140715" y="5099600"/>
            <a:ext cx="6896364" cy="400110"/>
          </a:xfrm>
          <a:prstGeom prst="rect">
            <a:avLst/>
          </a:prstGeom>
          <a:noFill/>
        </p:spPr>
        <p:txBody>
          <a:bodyPr wrap="none" rtlCol="0">
            <a:spAutoFit/>
          </a:bodyPr>
          <a:lstStyle/>
          <a:p>
            <a:r>
              <a:rPr lang="en-US" sz="2000" i="1" dirty="0" smtClean="0"/>
              <a:t>“We were a university (1809) before Florida was a state (1845)”</a:t>
            </a:r>
            <a:endParaRPr lang="en-US" sz="2000" i="1" dirty="0"/>
          </a:p>
        </p:txBody>
      </p:sp>
    </p:spTree>
    <p:custDataLst>
      <p:tags r:id="rId1"/>
    </p:custDataLst>
    <p:extLst>
      <p:ext uri="{BB962C8B-B14F-4D97-AF65-F5344CB8AC3E}">
        <p14:creationId xmlns:p14="http://schemas.microsoft.com/office/powerpoint/2010/main" xmlns="" val="12241432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0"/>
            <a:ext cx="7772400" cy="1143000"/>
          </a:xfrm>
        </p:spPr>
        <p:txBody>
          <a:bodyPr>
            <a:noAutofit/>
          </a:bodyPr>
          <a:lstStyle/>
          <a:p>
            <a:r>
              <a:rPr lang="en-US" sz="3200" b="1" dirty="0" smtClean="0"/>
              <a:t>Teaching Oceanography in a Landlocked Classroom: Miami University</a:t>
            </a:r>
          </a:p>
        </p:txBody>
      </p:sp>
      <p:grpSp>
        <p:nvGrpSpPr>
          <p:cNvPr id="2" name="Group 6"/>
          <p:cNvGrpSpPr>
            <a:grpSpLocks/>
          </p:cNvGrpSpPr>
          <p:nvPr/>
        </p:nvGrpSpPr>
        <p:grpSpPr bwMode="auto">
          <a:xfrm>
            <a:off x="304800" y="1219200"/>
            <a:ext cx="8382000" cy="5105400"/>
            <a:chOff x="838200" y="914400"/>
            <a:chExt cx="7618071" cy="5015230"/>
          </a:xfrm>
        </p:grpSpPr>
        <p:pic>
          <p:nvPicPr>
            <p:cNvPr id="6156" name="Picture 2"/>
            <p:cNvPicPr>
              <a:picLocks noChangeAspect="1" noChangeArrowheads="1"/>
            </p:cNvPicPr>
            <p:nvPr/>
          </p:nvPicPr>
          <p:blipFill>
            <a:blip r:embed="rId4"/>
            <a:srcRect/>
            <a:stretch>
              <a:fillRect/>
            </a:stretch>
          </p:blipFill>
          <p:spPr bwMode="auto">
            <a:xfrm>
              <a:off x="838200" y="914400"/>
              <a:ext cx="7618071" cy="5015230"/>
            </a:xfrm>
            <a:prstGeom prst="rect">
              <a:avLst/>
            </a:prstGeom>
            <a:noFill/>
            <a:ln w="9525">
              <a:solidFill>
                <a:schemeClr val="tx1"/>
              </a:solidFill>
              <a:miter lim="800000"/>
              <a:headEnd/>
              <a:tailEnd/>
            </a:ln>
          </p:spPr>
        </p:pic>
        <p:sp>
          <p:nvSpPr>
            <p:cNvPr id="5" name="5-Point Star 4"/>
            <p:cNvSpPr/>
            <p:nvPr/>
          </p:nvSpPr>
          <p:spPr bwMode="auto">
            <a:xfrm>
              <a:off x="6019354" y="3200571"/>
              <a:ext cx="152939" cy="152827"/>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en-US" dirty="0">
                <a:ea typeface="ＭＳ Ｐゴシック" pitchFamily="8" charset="-128"/>
              </a:endParaRPr>
            </a:p>
          </p:txBody>
        </p:sp>
        <p:sp>
          <p:nvSpPr>
            <p:cNvPr id="6158" name="TextBox 5"/>
            <p:cNvSpPr txBox="1">
              <a:spLocks noChangeArrowheads="1"/>
            </p:cNvSpPr>
            <p:nvPr/>
          </p:nvSpPr>
          <p:spPr bwMode="auto">
            <a:xfrm>
              <a:off x="4929119" y="3141760"/>
              <a:ext cx="1043216" cy="423277"/>
            </a:xfrm>
            <a:prstGeom prst="rect">
              <a:avLst/>
            </a:prstGeom>
            <a:solidFill>
              <a:schemeClr val="bg1">
                <a:lumMod val="75000"/>
              </a:schemeClr>
            </a:solidFill>
            <a:ln w="9525">
              <a:solidFill>
                <a:schemeClr val="tx1"/>
              </a:solidFill>
              <a:miter lim="800000"/>
              <a:headEnd/>
              <a:tailEnd/>
            </a:ln>
          </p:spPr>
          <p:txBody>
            <a:bodyPr wrap="square">
              <a:spAutoFit/>
            </a:bodyPr>
            <a:lstStyle/>
            <a:p>
              <a:pPr algn="ctr"/>
              <a:r>
                <a:rPr lang="en-US" sz="1100" dirty="0" smtClean="0"/>
                <a:t>Miami University</a:t>
              </a:r>
            </a:p>
            <a:p>
              <a:pPr algn="ctr"/>
              <a:r>
                <a:rPr lang="en-US" sz="1100" dirty="0" smtClean="0"/>
                <a:t>Oxford</a:t>
              </a:r>
              <a:r>
                <a:rPr lang="en-US" sz="1100" dirty="0"/>
                <a:t>, </a:t>
              </a:r>
              <a:r>
                <a:rPr lang="en-US" sz="1100" dirty="0" smtClean="0"/>
                <a:t>OH</a:t>
              </a:r>
              <a:endParaRPr lang="en-US" sz="1100" dirty="0"/>
            </a:p>
          </p:txBody>
        </p:sp>
      </p:grpSp>
      <p:cxnSp>
        <p:nvCxnSpPr>
          <p:cNvPr id="9" name="Straight Connector 8"/>
          <p:cNvCxnSpPr>
            <a:cxnSpLocks noChangeShapeType="1"/>
          </p:cNvCxnSpPr>
          <p:nvPr/>
        </p:nvCxnSpPr>
        <p:spPr bwMode="auto">
          <a:xfrm flipV="1">
            <a:off x="6096000" y="3505200"/>
            <a:ext cx="1066800" cy="144463"/>
          </a:xfrm>
          <a:prstGeom prst="line">
            <a:avLst/>
          </a:prstGeom>
          <a:noFill/>
          <a:ln w="28575" algn="ctr">
            <a:solidFill>
              <a:srgbClr val="FFC000"/>
            </a:solidFill>
            <a:prstDash val="sysDash"/>
            <a:round/>
            <a:headEnd/>
            <a:tailEnd/>
          </a:ln>
        </p:spPr>
      </p:cxnSp>
      <p:cxnSp>
        <p:nvCxnSpPr>
          <p:cNvPr id="11" name="Straight Connector 10"/>
          <p:cNvCxnSpPr>
            <a:cxnSpLocks noChangeShapeType="1"/>
          </p:cNvCxnSpPr>
          <p:nvPr/>
        </p:nvCxnSpPr>
        <p:spPr bwMode="auto">
          <a:xfrm rot="5400000">
            <a:off x="5372100" y="4305300"/>
            <a:ext cx="1371600" cy="76200"/>
          </a:xfrm>
          <a:prstGeom prst="line">
            <a:avLst/>
          </a:prstGeom>
          <a:noFill/>
          <a:ln w="28575" algn="ctr">
            <a:solidFill>
              <a:srgbClr val="FFC000"/>
            </a:solidFill>
            <a:prstDash val="sysDash"/>
            <a:round/>
            <a:headEnd/>
            <a:tailEnd/>
          </a:ln>
        </p:spPr>
      </p:cxnSp>
      <p:cxnSp>
        <p:nvCxnSpPr>
          <p:cNvPr id="13" name="Straight Connector 12"/>
          <p:cNvCxnSpPr>
            <a:cxnSpLocks noChangeShapeType="1"/>
          </p:cNvCxnSpPr>
          <p:nvPr/>
        </p:nvCxnSpPr>
        <p:spPr bwMode="auto">
          <a:xfrm rot="5400000">
            <a:off x="5995987" y="3376613"/>
            <a:ext cx="276225" cy="76200"/>
          </a:xfrm>
          <a:prstGeom prst="line">
            <a:avLst/>
          </a:prstGeom>
          <a:noFill/>
          <a:ln w="28575" algn="ctr">
            <a:solidFill>
              <a:srgbClr val="FFC000"/>
            </a:solidFill>
            <a:prstDash val="sysDash"/>
            <a:round/>
            <a:headEnd/>
            <a:tailEnd/>
          </a:ln>
        </p:spPr>
      </p:cxnSp>
      <p:cxnSp>
        <p:nvCxnSpPr>
          <p:cNvPr id="15" name="Straight Connector 14"/>
          <p:cNvCxnSpPr>
            <a:cxnSpLocks noChangeShapeType="1"/>
          </p:cNvCxnSpPr>
          <p:nvPr/>
        </p:nvCxnSpPr>
        <p:spPr bwMode="auto">
          <a:xfrm rot="10800000" flipV="1">
            <a:off x="1295400" y="3657600"/>
            <a:ext cx="4725988" cy="76200"/>
          </a:xfrm>
          <a:prstGeom prst="line">
            <a:avLst/>
          </a:prstGeom>
          <a:noFill/>
          <a:ln w="28575" algn="ctr">
            <a:solidFill>
              <a:srgbClr val="FFC000"/>
            </a:solidFill>
            <a:prstDash val="sysDash"/>
            <a:round/>
            <a:headEnd/>
            <a:tailEnd/>
          </a:ln>
        </p:spPr>
      </p:cxnSp>
      <p:sp>
        <p:nvSpPr>
          <p:cNvPr id="16" name="TextBox 15"/>
          <p:cNvSpPr txBox="1">
            <a:spLocks noChangeArrowheads="1"/>
          </p:cNvSpPr>
          <p:nvPr/>
        </p:nvSpPr>
        <p:spPr bwMode="auto">
          <a:xfrm>
            <a:off x="457200" y="1371600"/>
            <a:ext cx="3048000" cy="338138"/>
          </a:xfrm>
          <a:prstGeom prst="rect">
            <a:avLst/>
          </a:prstGeom>
          <a:solidFill>
            <a:schemeClr val="bg1"/>
          </a:solidFill>
          <a:ln w="9525">
            <a:noFill/>
            <a:miter lim="800000"/>
            <a:headEnd/>
            <a:tailEnd/>
          </a:ln>
        </p:spPr>
        <p:txBody>
          <a:bodyPr wrap="none">
            <a:spAutoFit/>
          </a:bodyPr>
          <a:lstStyle/>
          <a:p>
            <a:r>
              <a:rPr lang="en-US" sz="1600" dirty="0"/>
              <a:t>Oxford to West Coast: 1,900 mi</a:t>
            </a:r>
          </a:p>
        </p:txBody>
      </p:sp>
      <p:sp>
        <p:nvSpPr>
          <p:cNvPr id="17" name="TextBox 16"/>
          <p:cNvSpPr txBox="1">
            <a:spLocks noChangeArrowheads="1"/>
          </p:cNvSpPr>
          <p:nvPr/>
        </p:nvSpPr>
        <p:spPr bwMode="auto">
          <a:xfrm>
            <a:off x="457200" y="2286000"/>
            <a:ext cx="2822575" cy="338138"/>
          </a:xfrm>
          <a:prstGeom prst="rect">
            <a:avLst/>
          </a:prstGeom>
          <a:solidFill>
            <a:schemeClr val="bg1"/>
          </a:solidFill>
          <a:ln w="9525">
            <a:noFill/>
            <a:miter lim="800000"/>
            <a:headEnd/>
            <a:tailEnd/>
          </a:ln>
        </p:spPr>
        <p:txBody>
          <a:bodyPr wrap="none">
            <a:spAutoFit/>
          </a:bodyPr>
          <a:lstStyle/>
          <a:p>
            <a:r>
              <a:rPr lang="en-US" sz="1600" dirty="0"/>
              <a:t>Oxford to East Coast: 500 mi</a:t>
            </a:r>
          </a:p>
        </p:txBody>
      </p:sp>
      <p:sp>
        <p:nvSpPr>
          <p:cNvPr id="18" name="TextBox 17"/>
          <p:cNvSpPr txBox="1">
            <a:spLocks noChangeArrowheads="1"/>
          </p:cNvSpPr>
          <p:nvPr/>
        </p:nvSpPr>
        <p:spPr bwMode="auto">
          <a:xfrm>
            <a:off x="457200" y="1828800"/>
            <a:ext cx="2789238" cy="338138"/>
          </a:xfrm>
          <a:prstGeom prst="rect">
            <a:avLst/>
          </a:prstGeom>
          <a:solidFill>
            <a:schemeClr val="bg1"/>
          </a:solidFill>
          <a:ln w="9525">
            <a:noFill/>
            <a:miter lim="800000"/>
            <a:headEnd/>
            <a:tailEnd/>
          </a:ln>
        </p:spPr>
        <p:txBody>
          <a:bodyPr wrap="none">
            <a:spAutoFit/>
          </a:bodyPr>
          <a:lstStyle/>
          <a:p>
            <a:r>
              <a:rPr lang="en-US" sz="1600" dirty="0"/>
              <a:t>Oxford to Gulf Coast: 660 mi</a:t>
            </a:r>
          </a:p>
        </p:txBody>
      </p:sp>
      <p:sp>
        <p:nvSpPr>
          <p:cNvPr id="19" name="TextBox 18"/>
          <p:cNvSpPr txBox="1">
            <a:spLocks noChangeArrowheads="1"/>
          </p:cNvSpPr>
          <p:nvPr/>
        </p:nvSpPr>
        <p:spPr bwMode="auto">
          <a:xfrm>
            <a:off x="457200" y="2743200"/>
            <a:ext cx="2686050" cy="338138"/>
          </a:xfrm>
          <a:prstGeom prst="rect">
            <a:avLst/>
          </a:prstGeom>
          <a:solidFill>
            <a:schemeClr val="bg1"/>
          </a:solidFill>
          <a:ln w="9525">
            <a:noFill/>
            <a:miter lim="800000"/>
            <a:headEnd/>
            <a:tailEnd/>
          </a:ln>
        </p:spPr>
        <p:txBody>
          <a:bodyPr wrap="none">
            <a:spAutoFit/>
          </a:bodyPr>
          <a:lstStyle/>
          <a:p>
            <a:r>
              <a:rPr lang="en-US" sz="1600" dirty="0"/>
              <a:t>Oxford to Lake Erie: 160 mi</a:t>
            </a:r>
          </a:p>
        </p:txBody>
      </p:sp>
      <p:pic>
        <p:nvPicPr>
          <p:cNvPr id="22" name="Picture 4" descr="P1000618.jpg"/>
          <p:cNvPicPr>
            <a:picLocks noChangeAspect="1"/>
          </p:cNvPicPr>
          <p:nvPr/>
        </p:nvPicPr>
        <p:blipFill>
          <a:blip r:embed="rId5"/>
          <a:srcRect/>
          <a:stretch>
            <a:fillRect/>
          </a:stretch>
        </p:blipFill>
        <p:spPr bwMode="auto">
          <a:xfrm>
            <a:off x="304800" y="3917493"/>
            <a:ext cx="4191000" cy="2782888"/>
          </a:xfrm>
          <a:prstGeom prst="rect">
            <a:avLst/>
          </a:prstGeom>
          <a:noFill/>
          <a:ln w="9525">
            <a:solidFill>
              <a:schemeClr val="tx1"/>
            </a:solid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SKMBT_C65211083009440.jpg"/>
          <p:cNvPicPr>
            <a:picLocks noChangeAspect="1"/>
          </p:cNvPicPr>
          <p:nvPr/>
        </p:nvPicPr>
        <p:blipFill>
          <a:blip r:embed="rId4"/>
          <a:srcRect/>
          <a:stretch>
            <a:fillRect/>
          </a:stretch>
        </p:blipFill>
        <p:spPr bwMode="auto">
          <a:xfrm>
            <a:off x="0" y="1692834"/>
            <a:ext cx="2898791" cy="2306260"/>
          </a:xfrm>
          <a:prstGeom prst="rect">
            <a:avLst/>
          </a:prstGeom>
          <a:noFill/>
          <a:ln w="9525">
            <a:solidFill>
              <a:schemeClr val="tx1"/>
            </a:solidFill>
            <a:miter lim="800000"/>
            <a:headEnd/>
            <a:tailEnd/>
          </a:ln>
        </p:spPr>
      </p:pic>
      <p:pic>
        <p:nvPicPr>
          <p:cNvPr id="6148" name="Picture 4" descr="SKMBT_C65211083009441.jpg"/>
          <p:cNvPicPr>
            <a:picLocks noChangeAspect="1"/>
          </p:cNvPicPr>
          <p:nvPr/>
        </p:nvPicPr>
        <p:blipFill>
          <a:blip r:embed="rId5"/>
          <a:srcRect/>
          <a:stretch>
            <a:fillRect/>
          </a:stretch>
        </p:blipFill>
        <p:spPr bwMode="auto">
          <a:xfrm>
            <a:off x="3020260" y="1685253"/>
            <a:ext cx="2993959" cy="2313841"/>
          </a:xfrm>
          <a:prstGeom prst="rect">
            <a:avLst/>
          </a:prstGeom>
          <a:noFill/>
          <a:ln w="9525">
            <a:solidFill>
              <a:schemeClr val="tx1"/>
            </a:solidFill>
            <a:miter lim="800000"/>
            <a:headEnd/>
            <a:tailEnd/>
          </a:ln>
        </p:spPr>
      </p:pic>
      <p:sp>
        <p:nvSpPr>
          <p:cNvPr id="2" name="Title 1"/>
          <p:cNvSpPr>
            <a:spLocks noGrp="1"/>
          </p:cNvSpPr>
          <p:nvPr>
            <p:ph type="title"/>
          </p:nvPr>
        </p:nvSpPr>
        <p:spPr/>
        <p:txBody>
          <a:bodyPr>
            <a:normAutofit fontScale="90000"/>
          </a:bodyPr>
          <a:lstStyle/>
          <a:p>
            <a:r>
              <a:rPr lang="en-US" b="1" dirty="0" smtClean="0"/>
              <a:t>What do students in a landlocked classroom think about the ocean?</a:t>
            </a:r>
            <a:endParaRPr lang="en-US" b="1" dirty="0"/>
          </a:p>
        </p:txBody>
      </p:sp>
      <p:pic>
        <p:nvPicPr>
          <p:cNvPr id="7" name="Picture 8" descr="SKMBT_C65212120312580.jpg"/>
          <p:cNvPicPr>
            <a:picLocks noChangeAspect="1"/>
          </p:cNvPicPr>
          <p:nvPr/>
        </p:nvPicPr>
        <p:blipFill>
          <a:blip r:embed="rId6"/>
          <a:srcRect l="5864" t="12648" r="4221"/>
          <a:stretch>
            <a:fillRect/>
          </a:stretch>
        </p:blipFill>
        <p:spPr bwMode="auto">
          <a:xfrm>
            <a:off x="948268" y="4334627"/>
            <a:ext cx="2986392" cy="2242386"/>
          </a:xfrm>
          <a:prstGeom prst="rect">
            <a:avLst/>
          </a:prstGeom>
          <a:noFill/>
          <a:ln w="9525">
            <a:solidFill>
              <a:schemeClr val="tx1"/>
            </a:solidFill>
            <a:miter lim="800000"/>
            <a:headEnd/>
            <a:tailEnd/>
          </a:ln>
        </p:spPr>
      </p:pic>
      <p:pic>
        <p:nvPicPr>
          <p:cNvPr id="11" name="Picture 7" descr="SKMBT_C65212120312581.jpg"/>
          <p:cNvPicPr>
            <a:picLocks noChangeAspect="1"/>
          </p:cNvPicPr>
          <p:nvPr/>
        </p:nvPicPr>
        <p:blipFill>
          <a:blip r:embed="rId7"/>
          <a:srcRect/>
          <a:stretch>
            <a:fillRect/>
          </a:stretch>
        </p:blipFill>
        <p:spPr bwMode="auto">
          <a:xfrm>
            <a:off x="6155429" y="1692834"/>
            <a:ext cx="2902503" cy="2242386"/>
          </a:xfrm>
          <a:prstGeom prst="rect">
            <a:avLst/>
          </a:prstGeom>
          <a:noFill/>
          <a:ln w="9525">
            <a:solidFill>
              <a:schemeClr val="tx1"/>
            </a:solidFill>
            <a:miter lim="800000"/>
            <a:headEnd/>
            <a:tailEnd/>
          </a:ln>
        </p:spPr>
      </p:pic>
      <p:pic>
        <p:nvPicPr>
          <p:cNvPr id="12" name="Picture 6" descr="SKMBT_C65211083009450.jpg"/>
          <p:cNvPicPr>
            <a:picLocks noChangeAspect="1"/>
          </p:cNvPicPr>
          <p:nvPr/>
        </p:nvPicPr>
        <p:blipFill>
          <a:blip r:embed="rId8"/>
          <a:srcRect/>
          <a:stretch>
            <a:fillRect/>
          </a:stretch>
        </p:blipFill>
        <p:spPr bwMode="auto">
          <a:xfrm>
            <a:off x="4943681" y="4334627"/>
            <a:ext cx="2895051" cy="2313841"/>
          </a:xfrm>
          <a:prstGeom prst="rect">
            <a:avLst/>
          </a:prstGeom>
          <a:noFill/>
          <a:ln w="9525">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often do students in a landlocked classroom think about the ocean?</a:t>
            </a:r>
            <a:endParaRPr lang="en-US" b="1" dirty="0"/>
          </a:p>
        </p:txBody>
      </p:sp>
      <p:sp>
        <p:nvSpPr>
          <p:cNvPr id="3" name="Content Placeholder 2"/>
          <p:cNvSpPr>
            <a:spLocks noGrp="1"/>
          </p:cNvSpPr>
          <p:nvPr>
            <p:ph idx="1"/>
          </p:nvPr>
        </p:nvSpPr>
        <p:spPr>
          <a:xfrm>
            <a:off x="457200" y="1747765"/>
            <a:ext cx="8229600" cy="3928362"/>
          </a:xfrm>
        </p:spPr>
        <p:txBody>
          <a:bodyPr>
            <a:noAutofit/>
          </a:bodyPr>
          <a:lstStyle/>
          <a:p>
            <a:r>
              <a:rPr lang="en-US" sz="2400" i="1" dirty="0" smtClean="0"/>
              <a:t>Based on a survey completed by my students on the first day of class:</a:t>
            </a:r>
          </a:p>
          <a:p>
            <a:endParaRPr lang="en-US" sz="2400" dirty="0" smtClean="0"/>
          </a:p>
          <a:p>
            <a:pPr marL="514350" indent="-514350">
              <a:buAutoNum type="arabicPeriod"/>
            </a:pPr>
            <a:r>
              <a:rPr lang="en-US" sz="2400" dirty="0" smtClean="0"/>
              <a:t>In general, students are thinking about the ocean or an ocean-related topic only once a month. </a:t>
            </a:r>
          </a:p>
          <a:p>
            <a:pPr marL="0" indent="0">
              <a:buNone/>
            </a:pPr>
            <a:endParaRPr lang="en-US" sz="2400" dirty="0" smtClean="0"/>
          </a:p>
          <a:p>
            <a:pPr marL="514350" indent="-514350">
              <a:buAutoNum type="arabicPeriod"/>
            </a:pPr>
            <a:r>
              <a:rPr lang="en-US" sz="2400" dirty="0" smtClean="0"/>
              <a:t>Students believe they are connected to the ocean through their hobbies/recreation, travel, military service, news, movies and TV shows, and family. </a:t>
            </a:r>
          </a:p>
          <a:p>
            <a:pPr marL="514350" indent="-514350">
              <a:buAutoNum type="arabicPeriod"/>
            </a:pPr>
            <a:endParaRPr lang="en-US" sz="2400" dirty="0"/>
          </a:p>
          <a:p>
            <a:pPr marL="0" indent="0">
              <a:buNone/>
            </a:pPr>
            <a:endParaRPr lang="en-US" sz="2400" dirty="0"/>
          </a:p>
        </p:txBody>
      </p:sp>
    </p:spTree>
    <p:custDataLst>
      <p:tags r:id="rId1"/>
    </p:custDataLst>
    <p:extLst>
      <p:ext uri="{BB962C8B-B14F-4D97-AF65-F5344CB8AC3E}">
        <p14:creationId xmlns:p14="http://schemas.microsoft.com/office/powerpoint/2010/main" xmlns="" val="267960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a:t>
            </a:r>
            <a:r>
              <a:rPr lang="en-US" b="1" u="sng" dirty="0" smtClean="0"/>
              <a:t>should </a:t>
            </a:r>
            <a:r>
              <a:rPr lang="en-US" b="1" dirty="0" smtClean="0"/>
              <a:t>students in a landlocked classroom think about the ocean?</a:t>
            </a:r>
            <a:endParaRPr lang="en-US" b="1" dirty="0"/>
          </a:p>
        </p:txBody>
      </p:sp>
      <p:sp>
        <p:nvSpPr>
          <p:cNvPr id="3" name="Content Placeholder 2"/>
          <p:cNvSpPr>
            <a:spLocks noGrp="1"/>
          </p:cNvSpPr>
          <p:nvPr>
            <p:ph idx="1"/>
          </p:nvPr>
        </p:nvSpPr>
        <p:spPr>
          <a:xfrm>
            <a:off x="457200" y="2023557"/>
            <a:ext cx="8229600" cy="4525963"/>
          </a:xfrm>
        </p:spPr>
        <p:txBody>
          <a:bodyPr>
            <a:normAutofit/>
          </a:bodyPr>
          <a:lstStyle/>
          <a:p>
            <a:r>
              <a:rPr lang="en-US" dirty="0" smtClean="0"/>
              <a:t>Based on my teaching experiences I became worried that my students were not being provided the optimal opportunity to increase their ocean literacy.</a:t>
            </a:r>
          </a:p>
          <a:p>
            <a:r>
              <a:rPr lang="en-US" dirty="0" smtClean="0"/>
              <a:t>Specifically, I wanted to address the principles that the ocean and humans are inextricably interconnected and the ocean is largely unexplored (Ocean Literacy, 2005).</a:t>
            </a:r>
          </a:p>
        </p:txBody>
      </p:sp>
    </p:spTree>
    <p:custDataLst>
      <p:tags r:id="rId1"/>
    </p:custDataLst>
    <p:extLst>
      <p:ext uri="{BB962C8B-B14F-4D97-AF65-F5344CB8AC3E}">
        <p14:creationId xmlns:p14="http://schemas.microsoft.com/office/powerpoint/2010/main" xmlns="" val="8208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To address this challenge I made three significant changes to </a:t>
            </a:r>
            <a:r>
              <a:rPr lang="en-US" sz="3600" b="1" dirty="0" smtClean="0"/>
              <a:t>my </a:t>
            </a:r>
            <a:r>
              <a:rPr lang="en-US" sz="3600" b="1" dirty="0"/>
              <a:t>course:</a:t>
            </a:r>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I constructed all new learning outcomes for the course. </a:t>
            </a:r>
          </a:p>
          <a:p>
            <a:pPr marL="514350" indent="-514350">
              <a:buFont typeface="Arial"/>
              <a:buAutoNum type="arabicPeriod"/>
            </a:pPr>
            <a:r>
              <a:rPr lang="en-US" dirty="0" smtClean="0"/>
              <a:t> </a:t>
            </a:r>
            <a:r>
              <a:rPr lang="en-US" dirty="0"/>
              <a:t>I developed several new course activities to support the new learning outcomes.</a:t>
            </a:r>
          </a:p>
          <a:p>
            <a:pPr marL="514350" indent="-514350">
              <a:buAutoNum type="arabicPeriod"/>
            </a:pPr>
            <a:r>
              <a:rPr lang="en-US" dirty="0" smtClean="0"/>
              <a:t>I redesigned the course from a traditional lecture format to a more active learning environment. </a:t>
            </a:r>
          </a:p>
        </p:txBody>
      </p:sp>
    </p:spTree>
    <p:custDataLst>
      <p:tags r:id="rId1"/>
    </p:custDataLst>
    <p:extLst>
      <p:ext uri="{BB962C8B-B14F-4D97-AF65-F5344CB8AC3E}">
        <p14:creationId xmlns:p14="http://schemas.microsoft.com/office/powerpoint/2010/main" xmlns="" val="235582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Goals:</a:t>
            </a:r>
            <a:endParaRPr lang="en-US" b="1" dirty="0"/>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smtClean="0"/>
              <a:t>To illustrate the essential difference between coastal and inland colleges and identify the challenge this creates for educators in landlocked classrooms.  </a:t>
            </a:r>
          </a:p>
          <a:p>
            <a:pPr marL="514350" indent="-514350">
              <a:buAutoNum type="arabicPeriod"/>
            </a:pPr>
            <a:r>
              <a:rPr lang="en-US" dirty="0" smtClean="0"/>
              <a:t>To share our experiences with teaching oceanography in a landlocked classroom.</a:t>
            </a:r>
          </a:p>
          <a:p>
            <a:pPr marL="514350" indent="-514350">
              <a:buAutoNum type="arabicPeriod"/>
            </a:pPr>
            <a:r>
              <a:rPr lang="en-US" dirty="0" smtClean="0"/>
              <a:t>To provide you the opportunity to reflect on the challenges you face when teaching oceanography in a landlocked classroom.</a:t>
            </a:r>
          </a:p>
          <a:p>
            <a:pPr marL="514350" indent="-514350">
              <a:buAutoNum type="arabicPeriod"/>
            </a:pPr>
            <a:r>
              <a:rPr lang="en-US" dirty="0" smtClean="0"/>
              <a:t>To develop a short list of resources, strategies, and/or activities that help address those challenges. </a:t>
            </a:r>
          </a:p>
          <a:p>
            <a:pPr marL="514350" indent="-514350">
              <a:buNone/>
            </a:pPr>
            <a:endParaRPr lang="en-US" dirty="0" smtClean="0"/>
          </a:p>
          <a:p>
            <a:pPr>
              <a:buNone/>
            </a:pPr>
            <a:endParaRPr lang="en-US" dirty="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06"/>
            <a:ext cx="8229600" cy="1143000"/>
          </a:xfrm>
        </p:spPr>
        <p:txBody>
          <a:bodyPr>
            <a:normAutofit/>
          </a:bodyPr>
          <a:lstStyle/>
          <a:p>
            <a:r>
              <a:rPr lang="en-US" sz="3200" b="1" dirty="0" smtClean="0"/>
              <a:t>What were my new learning outcomes?</a:t>
            </a:r>
            <a:endParaRPr lang="en-US" sz="3200" b="1" dirty="0"/>
          </a:p>
        </p:txBody>
      </p:sp>
      <p:sp>
        <p:nvSpPr>
          <p:cNvPr id="3" name="Content Placeholder 2"/>
          <p:cNvSpPr>
            <a:spLocks noGrp="1"/>
          </p:cNvSpPr>
          <p:nvPr>
            <p:ph idx="1"/>
          </p:nvPr>
        </p:nvSpPr>
        <p:spPr>
          <a:xfrm>
            <a:off x="457200" y="1115641"/>
            <a:ext cx="8229600" cy="4525963"/>
          </a:xfrm>
        </p:spPr>
        <p:txBody>
          <a:bodyPr>
            <a:noAutofit/>
          </a:bodyPr>
          <a:lstStyle/>
          <a:p>
            <a:pPr marL="0" indent="0">
              <a:buNone/>
            </a:pPr>
            <a:r>
              <a:rPr lang="en-US" sz="2800" i="1" dirty="0" smtClean="0"/>
              <a:t>Students should be able to:</a:t>
            </a:r>
          </a:p>
          <a:p>
            <a:pPr marL="0" indent="0">
              <a:buNone/>
            </a:pPr>
            <a:endParaRPr lang="en-US" sz="2800" i="1" dirty="0" smtClean="0"/>
          </a:p>
          <a:p>
            <a:pPr marL="0" indent="0">
              <a:buNone/>
            </a:pPr>
            <a:r>
              <a:rPr lang="en-US" sz="2400" dirty="0" smtClean="0"/>
              <a:t>1. Compare and contrast the fundamental methods used by scientist to explore the ocean.</a:t>
            </a:r>
          </a:p>
          <a:p>
            <a:pPr marL="0" indent="0">
              <a:buNone/>
            </a:pPr>
            <a:r>
              <a:rPr lang="en-US" sz="2400" dirty="0" smtClean="0"/>
              <a:t>2. Categorize the geologic features found on the seafloor and summarize their significance as natural resources.</a:t>
            </a:r>
          </a:p>
          <a:p>
            <a:pPr marL="0" indent="0">
              <a:buNone/>
            </a:pPr>
            <a:r>
              <a:rPr lang="en-US" sz="2400" dirty="0" smtClean="0"/>
              <a:t>3. Analyze several case studies to assess the types of relationships that exist between society and the ocean. </a:t>
            </a:r>
          </a:p>
          <a:p>
            <a:pPr marL="0" indent="0">
              <a:buNone/>
            </a:pPr>
            <a:r>
              <a:rPr lang="en-US" sz="2400" dirty="0" smtClean="0"/>
              <a:t>4. Illustrate habits that lead to a more sustainable relationship between society and the ocean. </a:t>
            </a:r>
          </a:p>
          <a:p>
            <a:pPr marL="0" indent="0">
              <a:buNone/>
            </a:pPr>
            <a:endParaRPr lang="en-US" sz="2400" dirty="0"/>
          </a:p>
        </p:txBody>
      </p:sp>
      <p:sp>
        <p:nvSpPr>
          <p:cNvPr id="4" name="TextBox 3"/>
          <p:cNvSpPr txBox="1"/>
          <p:nvPr/>
        </p:nvSpPr>
        <p:spPr>
          <a:xfrm>
            <a:off x="284746" y="5491461"/>
            <a:ext cx="8229600" cy="1015663"/>
          </a:xfrm>
          <a:prstGeom prst="rect">
            <a:avLst/>
          </a:prstGeom>
          <a:noFill/>
        </p:spPr>
        <p:txBody>
          <a:bodyPr wrap="square" rtlCol="0">
            <a:spAutoFit/>
          </a:bodyPr>
          <a:lstStyle/>
          <a:p>
            <a:pPr algn="ctr"/>
            <a:r>
              <a:rPr lang="en-US" sz="2000" i="1" dirty="0" smtClean="0">
                <a:solidFill>
                  <a:schemeClr val="accent1"/>
                </a:solidFill>
              </a:rPr>
              <a:t>The shift in learning outcomes toward ocean literacy principles centered on ocean exploration and the interactions between society and the ocean motivated a change in course pedagogy.</a:t>
            </a:r>
            <a:endParaRPr lang="en-US" sz="2000" i="1" dirty="0">
              <a:solidFill>
                <a:schemeClr val="accent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87867"/>
            <a:ext cx="8229600" cy="1143000"/>
          </a:xfrm>
        </p:spPr>
        <p:txBody>
          <a:bodyPr>
            <a:normAutofit/>
          </a:bodyPr>
          <a:lstStyle/>
          <a:p>
            <a:r>
              <a:rPr lang="en-US" sz="2800" b="1" dirty="0" smtClean="0"/>
              <a:t>Redesign of my Introductory Oceanography Course</a:t>
            </a:r>
            <a:endParaRPr lang="en-US" sz="2800" b="1" dirty="0"/>
          </a:p>
        </p:txBody>
      </p:sp>
      <p:sp>
        <p:nvSpPr>
          <p:cNvPr id="3" name="Content Placeholder 2"/>
          <p:cNvSpPr>
            <a:spLocks noGrp="1"/>
          </p:cNvSpPr>
          <p:nvPr>
            <p:ph idx="1"/>
          </p:nvPr>
        </p:nvSpPr>
        <p:spPr>
          <a:xfrm>
            <a:off x="363539" y="1430867"/>
            <a:ext cx="8193047" cy="1621485"/>
          </a:xfrm>
        </p:spPr>
        <p:txBody>
          <a:bodyPr>
            <a:noAutofit/>
          </a:bodyPr>
          <a:lstStyle/>
          <a:p>
            <a:pPr>
              <a:buNone/>
            </a:pPr>
            <a:r>
              <a:rPr lang="en-US" sz="2000" b="1" u="sng" dirty="0" smtClean="0"/>
              <a:t>Course Description</a:t>
            </a:r>
            <a:r>
              <a:rPr lang="en-US" sz="2000" dirty="0" smtClean="0"/>
              <a:t>: Course material is structured to explore three general themes, including scientific ocean exploration, geologic features and active processes of the seafloor, and an exploration of a few of the challenges facing our ocean, such as climate change, pollution, overfishing, and oil spills.</a:t>
            </a:r>
          </a:p>
          <a:p>
            <a:pPr>
              <a:buNone/>
            </a:pPr>
            <a:endParaRPr lang="en-US" sz="2000" dirty="0" smtClean="0"/>
          </a:p>
        </p:txBody>
      </p:sp>
      <p:sp>
        <p:nvSpPr>
          <p:cNvPr id="8" name="TextBox 7"/>
          <p:cNvSpPr txBox="1">
            <a:spLocks noChangeArrowheads="1"/>
          </p:cNvSpPr>
          <p:nvPr/>
        </p:nvSpPr>
        <p:spPr bwMode="auto">
          <a:xfrm>
            <a:off x="276552" y="4993340"/>
            <a:ext cx="2163828" cy="1015663"/>
          </a:xfrm>
          <a:prstGeom prst="rect">
            <a:avLst/>
          </a:prstGeom>
          <a:noFill/>
          <a:ln w="9525">
            <a:noFill/>
            <a:miter lim="800000"/>
            <a:headEnd/>
            <a:tailEnd/>
          </a:ln>
        </p:spPr>
        <p:txBody>
          <a:bodyPr wrap="square">
            <a:spAutoFit/>
          </a:bodyPr>
          <a:lstStyle/>
          <a:p>
            <a:r>
              <a:rPr lang="en-US" sz="2000" dirty="0">
                <a:solidFill>
                  <a:srgbClr val="0070C0"/>
                </a:solidFill>
              </a:rPr>
              <a:t>Ocean Exploration</a:t>
            </a:r>
          </a:p>
          <a:p>
            <a:r>
              <a:rPr lang="en-US" sz="2000" i="1" dirty="0"/>
              <a:t>How do we know what we know?</a:t>
            </a:r>
          </a:p>
        </p:txBody>
      </p:sp>
      <p:pic>
        <p:nvPicPr>
          <p:cNvPr id="10" name="Picture 1032" descr="http://www.odplegacy.org/operations/tour/images/JOIDES_Resolution.jpg">
            <a:hlinkClick r:id="rId4"/>
          </p:cNvPr>
          <p:cNvPicPr>
            <a:picLocks noChangeAspect="1" noChangeArrowheads="1"/>
          </p:cNvPicPr>
          <p:nvPr/>
        </p:nvPicPr>
        <p:blipFill>
          <a:blip r:embed="rId5"/>
          <a:srcRect/>
          <a:stretch>
            <a:fillRect/>
          </a:stretch>
        </p:blipFill>
        <p:spPr bwMode="auto">
          <a:xfrm>
            <a:off x="276552" y="3423364"/>
            <a:ext cx="2163828" cy="1569976"/>
          </a:xfrm>
          <a:prstGeom prst="rect">
            <a:avLst/>
          </a:prstGeom>
          <a:noFill/>
          <a:ln w="9525">
            <a:solidFill>
              <a:schemeClr val="tx1"/>
            </a:solidFill>
            <a:miter lim="800000"/>
            <a:headEnd/>
            <a:tailEnd/>
          </a:ln>
        </p:spPr>
      </p:pic>
      <p:sp>
        <p:nvSpPr>
          <p:cNvPr id="12" name="TextBox 11"/>
          <p:cNvSpPr txBox="1">
            <a:spLocks noChangeArrowheads="1"/>
          </p:cNvSpPr>
          <p:nvPr/>
        </p:nvSpPr>
        <p:spPr bwMode="auto">
          <a:xfrm>
            <a:off x="3266662" y="5083627"/>
            <a:ext cx="2210539" cy="1015663"/>
          </a:xfrm>
          <a:prstGeom prst="rect">
            <a:avLst/>
          </a:prstGeom>
          <a:noFill/>
          <a:ln w="9525">
            <a:noFill/>
            <a:miter lim="800000"/>
            <a:headEnd/>
            <a:tailEnd/>
          </a:ln>
        </p:spPr>
        <p:txBody>
          <a:bodyPr wrap="square">
            <a:spAutoFit/>
          </a:bodyPr>
          <a:lstStyle/>
          <a:p>
            <a:r>
              <a:rPr lang="en-US" sz="2000" dirty="0">
                <a:solidFill>
                  <a:srgbClr val="0070C0"/>
                </a:solidFill>
              </a:rPr>
              <a:t>Ocean Features and Processes</a:t>
            </a:r>
          </a:p>
          <a:p>
            <a:r>
              <a:rPr lang="en-US" sz="2000" i="1" dirty="0"/>
              <a:t>What do we know?</a:t>
            </a:r>
          </a:p>
        </p:txBody>
      </p:sp>
      <p:pic>
        <p:nvPicPr>
          <p:cNvPr id="14" name="Picture 7" descr="v41n2-tivey1en_5063">
            <a:hlinkClick r:id="rId6"/>
          </p:cNvPr>
          <p:cNvPicPr>
            <a:picLocks noChangeAspect="1" noChangeArrowheads="1"/>
          </p:cNvPicPr>
          <p:nvPr/>
        </p:nvPicPr>
        <p:blipFill>
          <a:blip r:embed="rId7"/>
          <a:srcRect/>
          <a:stretch>
            <a:fillRect/>
          </a:stretch>
        </p:blipFill>
        <p:spPr bwMode="auto">
          <a:xfrm>
            <a:off x="3266662" y="3423364"/>
            <a:ext cx="2210539" cy="1660263"/>
          </a:xfrm>
          <a:prstGeom prst="rect">
            <a:avLst/>
          </a:prstGeom>
          <a:noFill/>
          <a:ln w="12700">
            <a:solidFill>
              <a:schemeClr val="tx1"/>
            </a:solidFill>
            <a:miter lim="800000"/>
            <a:headEnd/>
            <a:tailEnd/>
          </a:ln>
        </p:spPr>
      </p:pic>
      <p:sp>
        <p:nvSpPr>
          <p:cNvPr id="16" name="TextBox 15"/>
          <p:cNvSpPr txBox="1">
            <a:spLocks noChangeArrowheads="1"/>
          </p:cNvSpPr>
          <p:nvPr/>
        </p:nvSpPr>
        <p:spPr bwMode="auto">
          <a:xfrm>
            <a:off x="6194689" y="5083627"/>
            <a:ext cx="2432050" cy="1015663"/>
          </a:xfrm>
          <a:prstGeom prst="rect">
            <a:avLst/>
          </a:prstGeom>
          <a:noFill/>
          <a:ln w="9525">
            <a:noFill/>
            <a:miter lim="800000"/>
            <a:headEnd/>
            <a:tailEnd/>
          </a:ln>
        </p:spPr>
        <p:txBody>
          <a:bodyPr wrap="square">
            <a:spAutoFit/>
          </a:bodyPr>
          <a:lstStyle/>
          <a:p>
            <a:r>
              <a:rPr lang="en-US" sz="2000" dirty="0">
                <a:solidFill>
                  <a:srgbClr val="0070C0"/>
                </a:solidFill>
              </a:rPr>
              <a:t>Ocean Challenges</a:t>
            </a:r>
          </a:p>
          <a:p>
            <a:r>
              <a:rPr lang="en-US" sz="2000" i="1" dirty="0"/>
              <a:t>Why don’t we do better?</a:t>
            </a:r>
          </a:p>
        </p:txBody>
      </p:sp>
      <p:pic>
        <p:nvPicPr>
          <p:cNvPr id="18" name="Picture 2" descr="http://www.gulfspilloil.com/wp-content/uploads/2011/03/1301184041-56.jpg"/>
          <p:cNvPicPr>
            <a:picLocks noChangeAspect="1" noChangeArrowheads="1"/>
          </p:cNvPicPr>
          <p:nvPr/>
        </p:nvPicPr>
        <p:blipFill>
          <a:blip r:embed="rId8"/>
          <a:srcRect/>
          <a:stretch>
            <a:fillRect/>
          </a:stretch>
        </p:blipFill>
        <p:spPr bwMode="auto">
          <a:xfrm>
            <a:off x="6220151" y="3423364"/>
            <a:ext cx="2406588" cy="1641529"/>
          </a:xfrm>
          <a:prstGeom prst="rect">
            <a:avLst/>
          </a:prstGeom>
          <a:noFill/>
          <a:ln w="9525">
            <a:solidFill>
              <a:schemeClr val="tx1"/>
            </a:solid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366933" cy="1143000"/>
          </a:xfrm>
        </p:spPr>
        <p:txBody>
          <a:bodyPr>
            <a:normAutofit/>
          </a:bodyPr>
          <a:lstStyle/>
          <a:p>
            <a:pPr algn="l"/>
            <a:r>
              <a:rPr lang="en-US" sz="2800" b="1" dirty="0" smtClean="0"/>
              <a:t>Activities Developed to Help Increase Student Ocean Literacy</a:t>
            </a:r>
            <a:endParaRPr lang="en-US" sz="2800" b="1" dirty="0"/>
          </a:p>
        </p:txBody>
      </p:sp>
      <p:sp>
        <p:nvSpPr>
          <p:cNvPr id="5" name="Content Placeholder 4"/>
          <p:cNvSpPr>
            <a:spLocks noGrp="1"/>
          </p:cNvSpPr>
          <p:nvPr>
            <p:ph idx="1"/>
          </p:nvPr>
        </p:nvSpPr>
        <p:spPr>
          <a:xfrm>
            <a:off x="2992939" y="1766351"/>
            <a:ext cx="5626127" cy="5091649"/>
          </a:xfrm>
        </p:spPr>
        <p:txBody>
          <a:bodyPr>
            <a:noAutofit/>
          </a:bodyPr>
          <a:lstStyle/>
          <a:p>
            <a:r>
              <a:rPr lang="en-US" sz="2400" b="1" dirty="0" smtClean="0"/>
              <a:t>Assignment Example #1: </a:t>
            </a:r>
            <a:r>
              <a:rPr lang="en-US" sz="2400" dirty="0" smtClean="0"/>
              <a:t>Analysis of media that uses ocean-related content. </a:t>
            </a:r>
          </a:p>
          <a:p>
            <a:r>
              <a:rPr lang="en-US" sz="2400" dirty="0" smtClean="0"/>
              <a:t>Students </a:t>
            </a:r>
            <a:r>
              <a:rPr lang="en-US" sz="2400" dirty="0"/>
              <a:t>are asked to explore the ways in which the ocean is portrayed to us on a daily basis in the media and to analyze  these images, videos, song, text, etc. and report what that product indirectly or directly teaches us about the ocean.  </a:t>
            </a:r>
            <a:endParaRPr lang="en-US" sz="2400" dirty="0" smtClean="0"/>
          </a:p>
          <a:p>
            <a:r>
              <a:rPr lang="en-US" sz="2400" dirty="0"/>
              <a:t>This assignment creates the opportunity to discuss </a:t>
            </a:r>
            <a:r>
              <a:rPr lang="en-US" sz="2400" dirty="0" smtClean="0"/>
              <a:t>any contradictory or inaccurate </a:t>
            </a:r>
            <a:r>
              <a:rPr lang="en-US" sz="2400" dirty="0"/>
              <a:t>messages being presented in the media in the context of course content. </a:t>
            </a:r>
          </a:p>
          <a:p>
            <a:endParaRPr lang="en-US" sz="2400" dirty="0"/>
          </a:p>
          <a:p>
            <a:endParaRPr lang="en-US" sz="2400" dirty="0" smtClean="0"/>
          </a:p>
        </p:txBody>
      </p:sp>
      <p:pic>
        <p:nvPicPr>
          <p:cNvPr id="4" name="Picture 6" descr="oceanimage1.jpg"/>
          <p:cNvPicPr>
            <a:picLocks noChangeAspect="1"/>
          </p:cNvPicPr>
          <p:nvPr/>
        </p:nvPicPr>
        <p:blipFill>
          <a:blip r:embed="rId4"/>
          <a:srcRect l="3987" t="7777" r="39935" b="27779"/>
          <a:stretch>
            <a:fillRect/>
          </a:stretch>
        </p:blipFill>
        <p:spPr bwMode="auto">
          <a:xfrm>
            <a:off x="408186" y="1600200"/>
            <a:ext cx="2581116" cy="3838582"/>
          </a:xfrm>
          <a:prstGeom prst="rect">
            <a:avLst/>
          </a:prstGeom>
          <a:noFill/>
          <a:ln w="9525">
            <a:solidFill>
              <a:srgbClr val="000000"/>
            </a:solidFill>
            <a:miter lim="800000"/>
            <a:headEnd/>
            <a:tailEnd/>
          </a:ln>
        </p:spPr>
      </p:pic>
      <p:pic>
        <p:nvPicPr>
          <p:cNvPr id="6" name="Picture 7" descr="oceanimage2.jpg"/>
          <p:cNvPicPr>
            <a:picLocks noChangeAspect="1"/>
          </p:cNvPicPr>
          <p:nvPr/>
        </p:nvPicPr>
        <p:blipFill>
          <a:blip r:embed="rId5"/>
          <a:srcRect l="11176" t="10001" r="25555" b="35556"/>
          <a:stretch>
            <a:fillRect/>
          </a:stretch>
        </p:blipFill>
        <p:spPr bwMode="auto">
          <a:xfrm>
            <a:off x="1004732" y="4948997"/>
            <a:ext cx="1506812" cy="1678041"/>
          </a:xfrm>
          <a:prstGeom prst="rect">
            <a:avLst/>
          </a:prstGeom>
          <a:noFill/>
          <a:ln w="9525">
            <a:solidFill>
              <a:srgbClr val="000000"/>
            </a:solidFill>
            <a:miter lim="800000"/>
            <a:headEnd/>
            <a:tailEnd/>
          </a:ln>
        </p:spPr>
      </p:pic>
      <p:pic>
        <p:nvPicPr>
          <p:cNvPr id="7" name="Picture 2" descr="http://t2.gstatic.com/images?q=tbn:ANd9GcRgLWN_axkqJC58e00CCGaWoy_Lp11yq2t8-pqwuRh1ZL4on836"/>
          <p:cNvPicPr>
            <a:picLocks noChangeAspect="1" noChangeArrowheads="1"/>
          </p:cNvPicPr>
          <p:nvPr/>
        </p:nvPicPr>
        <p:blipFill>
          <a:blip r:embed="rId6"/>
          <a:srcRect/>
          <a:stretch>
            <a:fillRect/>
          </a:stretch>
        </p:blipFill>
        <p:spPr bwMode="auto">
          <a:xfrm>
            <a:off x="6363684" y="57416"/>
            <a:ext cx="2661528" cy="1542784"/>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251087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Activities Developed to Help Increase Student Ocean Literacy</a:t>
            </a:r>
            <a:endParaRPr lang="en-US" sz="2800" b="1" dirty="0"/>
          </a:p>
        </p:txBody>
      </p:sp>
      <p:sp>
        <p:nvSpPr>
          <p:cNvPr id="5" name="Content Placeholder 4"/>
          <p:cNvSpPr>
            <a:spLocks noGrp="1"/>
          </p:cNvSpPr>
          <p:nvPr>
            <p:ph idx="1"/>
          </p:nvPr>
        </p:nvSpPr>
        <p:spPr>
          <a:xfrm>
            <a:off x="457200" y="1600200"/>
            <a:ext cx="8229600" cy="4021667"/>
          </a:xfrm>
        </p:spPr>
        <p:txBody>
          <a:bodyPr>
            <a:noAutofit/>
          </a:bodyPr>
          <a:lstStyle/>
          <a:p>
            <a:r>
              <a:rPr lang="en-US" sz="2400" b="1" dirty="0" smtClean="0"/>
              <a:t>Assignment Example #2</a:t>
            </a:r>
            <a:r>
              <a:rPr lang="en-US" sz="2400" dirty="0"/>
              <a:t>:</a:t>
            </a:r>
            <a:r>
              <a:rPr lang="en-US" sz="2400" b="1" dirty="0" smtClean="0"/>
              <a:t> </a:t>
            </a:r>
            <a:r>
              <a:rPr lang="en-US" sz="2400" dirty="0"/>
              <a:t>Food </a:t>
            </a:r>
            <a:r>
              <a:rPr lang="en-US" sz="2400" dirty="0" smtClean="0"/>
              <a:t>Diary. </a:t>
            </a:r>
          </a:p>
          <a:p>
            <a:r>
              <a:rPr lang="en-US" sz="2400" dirty="0" smtClean="0"/>
              <a:t>Students </a:t>
            </a:r>
            <a:r>
              <a:rPr lang="en-US" sz="2400" dirty="0"/>
              <a:t>are asked to keep a food diary for 24 hours and then asked to analyze the products they consumed in terms of the ocean resources needed to make and deliver that product. </a:t>
            </a:r>
            <a:r>
              <a:rPr lang="en-US" sz="2400" dirty="0" smtClean="0"/>
              <a:t>(This activity is posted on the workshop website).</a:t>
            </a:r>
            <a:endParaRPr lang="en-US" sz="2400" dirty="0"/>
          </a:p>
          <a:p>
            <a:endParaRPr lang="en-US" sz="2400" dirty="0" smtClean="0"/>
          </a:p>
          <a:p>
            <a:endParaRPr lang="en-US" sz="2400" dirty="0" smtClean="0"/>
          </a:p>
          <a:p>
            <a:pPr marL="0" indent="0">
              <a:buNone/>
            </a:pPr>
            <a:endParaRPr lang="en-US" sz="2400" dirty="0" smtClean="0"/>
          </a:p>
        </p:txBody>
      </p:sp>
      <p:pic>
        <p:nvPicPr>
          <p:cNvPr id="3" name="Picture 2"/>
          <p:cNvPicPr>
            <a:picLocks noChangeAspect="1"/>
          </p:cNvPicPr>
          <p:nvPr/>
        </p:nvPicPr>
        <p:blipFill>
          <a:blip r:embed="rId4"/>
          <a:stretch>
            <a:fillRect/>
          </a:stretch>
        </p:blipFill>
        <p:spPr>
          <a:xfrm>
            <a:off x="457200" y="4267200"/>
            <a:ext cx="2692400" cy="2019300"/>
          </a:xfrm>
          <a:prstGeom prst="rect">
            <a:avLst/>
          </a:prstGeom>
        </p:spPr>
      </p:pic>
      <p:pic>
        <p:nvPicPr>
          <p:cNvPr id="8" name="Picture 7"/>
          <p:cNvPicPr>
            <a:picLocks noChangeAspect="1"/>
          </p:cNvPicPr>
          <p:nvPr/>
        </p:nvPicPr>
        <p:blipFill rotWithShape="1">
          <a:blip r:embed="rId5"/>
          <a:srcRect l="21282" r="19914"/>
          <a:stretch/>
        </p:blipFill>
        <p:spPr>
          <a:xfrm>
            <a:off x="3329657" y="3708400"/>
            <a:ext cx="1324940" cy="2882900"/>
          </a:xfrm>
          <a:prstGeom prst="rect">
            <a:avLst/>
          </a:prstGeom>
        </p:spPr>
      </p:pic>
      <p:pic>
        <p:nvPicPr>
          <p:cNvPr id="9" name="Picture 8"/>
          <p:cNvPicPr>
            <a:picLocks noChangeAspect="1"/>
          </p:cNvPicPr>
          <p:nvPr/>
        </p:nvPicPr>
        <p:blipFill>
          <a:blip r:embed="rId6"/>
          <a:stretch>
            <a:fillRect/>
          </a:stretch>
        </p:blipFill>
        <p:spPr>
          <a:xfrm>
            <a:off x="6468533" y="3881967"/>
            <a:ext cx="2540000" cy="2540000"/>
          </a:xfrm>
          <a:prstGeom prst="rect">
            <a:avLst/>
          </a:prstGeom>
        </p:spPr>
      </p:pic>
      <p:pic>
        <p:nvPicPr>
          <p:cNvPr id="10" name="Picture 9"/>
          <p:cNvPicPr>
            <a:picLocks noChangeAspect="1"/>
          </p:cNvPicPr>
          <p:nvPr/>
        </p:nvPicPr>
        <p:blipFill>
          <a:blip r:embed="rId7"/>
          <a:stretch>
            <a:fillRect/>
          </a:stretch>
        </p:blipFill>
        <p:spPr>
          <a:xfrm>
            <a:off x="4654597" y="4625011"/>
            <a:ext cx="2218173" cy="1661489"/>
          </a:xfrm>
          <a:prstGeom prst="rect">
            <a:avLst/>
          </a:prstGeom>
        </p:spPr>
      </p:pic>
    </p:spTree>
    <p:custDataLst>
      <p:tags r:id="rId1"/>
    </p:custDataLst>
    <p:extLst>
      <p:ext uri="{BB962C8B-B14F-4D97-AF65-F5344CB8AC3E}">
        <p14:creationId xmlns:p14="http://schemas.microsoft.com/office/powerpoint/2010/main" xmlns="" val="2684256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35600" cy="1143000"/>
          </a:xfrm>
        </p:spPr>
        <p:txBody>
          <a:bodyPr>
            <a:normAutofit/>
          </a:bodyPr>
          <a:lstStyle/>
          <a:p>
            <a:pPr algn="l"/>
            <a:r>
              <a:rPr lang="en-US" sz="2800" b="1" dirty="0"/>
              <a:t>Activities Developed to Help Increase Student Ocean Literacy</a:t>
            </a:r>
          </a:p>
        </p:txBody>
      </p:sp>
      <p:sp>
        <p:nvSpPr>
          <p:cNvPr id="5" name="Content Placeholder 4"/>
          <p:cNvSpPr>
            <a:spLocks noGrp="1"/>
          </p:cNvSpPr>
          <p:nvPr>
            <p:ph idx="1"/>
          </p:nvPr>
        </p:nvSpPr>
        <p:spPr>
          <a:xfrm>
            <a:off x="457200" y="1600200"/>
            <a:ext cx="5014306" cy="4525963"/>
          </a:xfrm>
        </p:spPr>
        <p:txBody>
          <a:bodyPr>
            <a:normAutofit fontScale="92500" lnSpcReduction="10000"/>
          </a:bodyPr>
          <a:lstStyle/>
          <a:p>
            <a:r>
              <a:rPr lang="en-US" sz="2400" b="1" dirty="0" smtClean="0"/>
              <a:t>Assignment Example #3:</a:t>
            </a:r>
          </a:p>
          <a:p>
            <a:pPr marL="0" indent="0">
              <a:buNone/>
            </a:pPr>
            <a:r>
              <a:rPr lang="en-US" sz="2400" b="1" dirty="0"/>
              <a:t> </a:t>
            </a:r>
            <a:r>
              <a:rPr lang="en-US" sz="2400" b="1" dirty="0" smtClean="0"/>
              <a:t>     </a:t>
            </a:r>
            <a:r>
              <a:rPr lang="en-US" sz="2400" dirty="0" smtClean="0"/>
              <a:t>Local Litter Collection</a:t>
            </a:r>
          </a:p>
          <a:p>
            <a:endParaRPr lang="en-US" sz="2400" dirty="0" smtClean="0"/>
          </a:p>
          <a:p>
            <a:r>
              <a:rPr lang="en-US" sz="2400" dirty="0" smtClean="0"/>
              <a:t>This activity is completed in class at the conclusion of our ocean circulation and marine debris lesson. </a:t>
            </a:r>
          </a:p>
          <a:p>
            <a:r>
              <a:rPr lang="en-US" sz="2400" dirty="0"/>
              <a:t>S</a:t>
            </a:r>
            <a:r>
              <a:rPr lang="en-US" sz="2400" dirty="0" smtClean="0"/>
              <a:t>tudents are asked to demonstrate their connection </a:t>
            </a:r>
            <a:r>
              <a:rPr lang="en-US" sz="2400" dirty="0"/>
              <a:t>as a </a:t>
            </a:r>
            <a:r>
              <a:rPr lang="en-US" sz="2400" dirty="0" smtClean="0"/>
              <a:t>college student at a landlocked university to the larger </a:t>
            </a:r>
            <a:r>
              <a:rPr lang="en-US" sz="2400" dirty="0"/>
              <a:t>environmental issue of marine debris accumulation zones. </a:t>
            </a:r>
            <a:endParaRPr lang="en-US" sz="2400" dirty="0" smtClean="0"/>
          </a:p>
          <a:p>
            <a:r>
              <a:rPr lang="en-US" sz="2400" dirty="0" smtClean="0"/>
              <a:t>I will be presenting this activity at the “Share Fair” tomorrow.</a:t>
            </a:r>
          </a:p>
        </p:txBody>
      </p:sp>
      <p:pic>
        <p:nvPicPr>
          <p:cNvPr id="4" name="Picture 2" descr="http://www.greatgarbagepatch.org/images/plastic%20ocean%20trash.jpg">
            <a:hlinkClick r:id="rId4"/>
          </p:cNvPr>
          <p:cNvPicPr>
            <a:picLocks noChangeAspect="1" noChangeArrowheads="1"/>
          </p:cNvPicPr>
          <p:nvPr/>
        </p:nvPicPr>
        <p:blipFill>
          <a:blip r:embed="rId5"/>
          <a:srcRect/>
          <a:stretch>
            <a:fillRect/>
          </a:stretch>
        </p:blipFill>
        <p:spPr bwMode="auto">
          <a:xfrm>
            <a:off x="5730101" y="3616763"/>
            <a:ext cx="3251200" cy="2070514"/>
          </a:xfrm>
          <a:prstGeom prst="rect">
            <a:avLst/>
          </a:prstGeom>
          <a:noFill/>
          <a:ln w="9525">
            <a:solidFill>
              <a:schemeClr val="tx1"/>
            </a:solidFill>
            <a:miter lim="800000"/>
            <a:headEnd/>
            <a:tailEnd/>
          </a:ln>
        </p:spPr>
      </p:pic>
      <p:pic>
        <p:nvPicPr>
          <p:cNvPr id="7" name="Picture 3" descr="110712103942.jpg"/>
          <p:cNvPicPr>
            <a:picLocks noChangeAspect="1"/>
          </p:cNvPicPr>
          <p:nvPr/>
        </p:nvPicPr>
        <p:blipFill>
          <a:blip r:embed="rId6"/>
          <a:srcRect t="26578"/>
          <a:stretch>
            <a:fillRect/>
          </a:stretch>
        </p:blipFill>
        <p:spPr bwMode="auto">
          <a:xfrm>
            <a:off x="5730101" y="1278647"/>
            <a:ext cx="3245134" cy="1786931"/>
          </a:xfrm>
          <a:prstGeom prst="rect">
            <a:avLst/>
          </a:prstGeom>
          <a:noFill/>
          <a:ln w="3175">
            <a:solidFill>
              <a:schemeClr val="tx1"/>
            </a:solid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Experiences Teaching Oceanography in a Landlocked Classroom: </a:t>
            </a:r>
            <a:br>
              <a:rPr lang="en-US" b="1" dirty="0" smtClean="0"/>
            </a:br>
            <a:r>
              <a:rPr lang="en-US" b="1" dirty="0" smtClean="0"/>
              <a:t>The Challenges</a:t>
            </a:r>
            <a:endParaRPr lang="en-US" b="1" dirty="0"/>
          </a:p>
        </p:txBody>
      </p:sp>
      <p:sp>
        <p:nvSpPr>
          <p:cNvPr id="3" name="Content Placeholder 2"/>
          <p:cNvSpPr>
            <a:spLocks noGrp="1"/>
          </p:cNvSpPr>
          <p:nvPr>
            <p:ph idx="1"/>
          </p:nvPr>
        </p:nvSpPr>
        <p:spPr>
          <a:xfrm>
            <a:off x="457200" y="2054917"/>
            <a:ext cx="8229600" cy="4525963"/>
          </a:xfrm>
        </p:spPr>
        <p:txBody>
          <a:bodyPr/>
          <a:lstStyle/>
          <a:p>
            <a:r>
              <a:rPr lang="en-US" dirty="0" smtClean="0"/>
              <a:t>What do you think is the biggest challenge you face as an educator teaching oceanography in a landlocked classroom?</a:t>
            </a:r>
          </a:p>
          <a:p>
            <a:endParaRPr lang="en-US" dirty="0"/>
          </a:p>
          <a:p>
            <a:r>
              <a:rPr lang="en-US" dirty="0" smtClean="0"/>
              <a:t>Can you recall an unsuccessful classroom experience?  What obstacles to student learning can you identify in that experience?</a:t>
            </a:r>
            <a:endParaRPr lang="en-US" dirty="0"/>
          </a:p>
        </p:txBody>
      </p:sp>
    </p:spTree>
    <p:custDataLst>
      <p:tags r:id="rId1"/>
    </p:custDataLst>
    <p:extLst>
      <p:ext uri="{BB962C8B-B14F-4D97-AF65-F5344CB8AC3E}">
        <p14:creationId xmlns:p14="http://schemas.microsoft.com/office/powerpoint/2010/main" xmlns="" val="4292361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Experiences Teaching Oceanography in a landlocked classroom: </a:t>
            </a:r>
            <a:br>
              <a:rPr lang="en-US" b="1" dirty="0" smtClean="0"/>
            </a:br>
            <a:r>
              <a:rPr lang="en-US" b="1" dirty="0" smtClean="0"/>
              <a:t>The Solutions</a:t>
            </a:r>
            <a:endParaRPr lang="en-US" b="1" dirty="0"/>
          </a:p>
        </p:txBody>
      </p:sp>
      <p:sp>
        <p:nvSpPr>
          <p:cNvPr id="3" name="Content Placeholder 2"/>
          <p:cNvSpPr>
            <a:spLocks noGrp="1"/>
          </p:cNvSpPr>
          <p:nvPr>
            <p:ph idx="1"/>
          </p:nvPr>
        </p:nvSpPr>
        <p:spPr>
          <a:xfrm>
            <a:off x="457200" y="2054917"/>
            <a:ext cx="8229600" cy="4525963"/>
          </a:xfrm>
        </p:spPr>
        <p:txBody>
          <a:bodyPr>
            <a:normAutofit/>
          </a:bodyPr>
          <a:lstStyle/>
          <a:p>
            <a:r>
              <a:rPr lang="en-US" dirty="0" smtClean="0"/>
              <a:t>What is one strategy or activity you use to improve student learning of ocean-related content in a landlocked classroom? </a:t>
            </a:r>
          </a:p>
          <a:p>
            <a:pPr marL="0" indent="0">
              <a:buNone/>
            </a:pPr>
            <a:endParaRPr lang="en-US" dirty="0" smtClean="0"/>
          </a:p>
          <a:p>
            <a:r>
              <a:rPr lang="en-US" dirty="0" smtClean="0"/>
              <a:t>Can you recall a successful classroom experience?  What strategy did you use that helped improve student leaning? </a:t>
            </a:r>
            <a:endParaRPr lang="en-US" dirty="0"/>
          </a:p>
        </p:txBody>
      </p:sp>
    </p:spTree>
    <p:custDataLst>
      <p:tags r:id="rId1"/>
    </p:custDataLst>
    <p:extLst>
      <p:ext uri="{BB962C8B-B14F-4D97-AF65-F5344CB8AC3E}">
        <p14:creationId xmlns:p14="http://schemas.microsoft.com/office/powerpoint/2010/main" xmlns="" val="25127471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Cited:</a:t>
            </a:r>
            <a:endParaRPr lang="en-US" dirty="0"/>
          </a:p>
        </p:txBody>
      </p:sp>
      <p:sp>
        <p:nvSpPr>
          <p:cNvPr id="3" name="Content Placeholder 2"/>
          <p:cNvSpPr>
            <a:spLocks noGrp="1"/>
          </p:cNvSpPr>
          <p:nvPr>
            <p:ph idx="1"/>
          </p:nvPr>
        </p:nvSpPr>
        <p:spPr>
          <a:xfrm>
            <a:off x="319177" y="1600200"/>
            <a:ext cx="8574657" cy="4904117"/>
          </a:xfrm>
        </p:spPr>
        <p:txBody>
          <a:bodyPr/>
          <a:lstStyle/>
          <a:p>
            <a:r>
              <a:rPr lang="en-US" sz="2000" dirty="0" smtClean="0"/>
              <a:t>Ocean Conservancy (2013). International Coastal Cleanup. </a:t>
            </a:r>
            <a:r>
              <a:rPr lang="en-US" sz="2000" dirty="0" smtClean="0">
                <a:hlinkClick r:id="rId4"/>
              </a:rPr>
              <a:t>http</a:t>
            </a:r>
            <a:r>
              <a:rPr lang="en-US" sz="2000" dirty="0">
                <a:hlinkClick r:id="rId4"/>
              </a:rPr>
              <a:t>://www.oceanconservancy.org/our-work/international-coastal-cleanup</a:t>
            </a:r>
            <a:r>
              <a:rPr lang="en-US" sz="2000" dirty="0" smtClean="0">
                <a:hlinkClick r:id="rId4"/>
              </a:rPr>
              <a:t>/</a:t>
            </a:r>
            <a:r>
              <a:rPr lang="en-US" sz="2000" dirty="0" smtClean="0"/>
              <a:t> (last accessed June 2013).</a:t>
            </a:r>
          </a:p>
          <a:p>
            <a:pPr marL="0" indent="0">
              <a:buNone/>
            </a:pPr>
            <a:endParaRPr lang="en-US" sz="2000" dirty="0"/>
          </a:p>
          <a:p>
            <a:r>
              <a:rPr lang="en-US" sz="2000" dirty="0" smtClean="0"/>
              <a:t>Ocean </a:t>
            </a:r>
            <a:r>
              <a:rPr lang="en-US" sz="2000" dirty="0"/>
              <a:t>Literacy (2005). Ocean Literacy: The essential principles of ocean sciences K-12. </a:t>
            </a:r>
            <a:r>
              <a:rPr lang="en-US" sz="2000" u="sng" dirty="0"/>
              <a:t>Ocean literacy through science standards</a:t>
            </a:r>
            <a:r>
              <a:rPr lang="en-US" sz="2000" dirty="0"/>
              <a:t>. On-line, National Geographic Society, National Oceanic and Atmospheric Administration, Centers for Ocean Sciences Education Excellence, National Marine Educators Association, College of Exploration.</a:t>
            </a:r>
          </a:p>
          <a:p>
            <a:endParaRPr lang="en-US" dirty="0"/>
          </a:p>
        </p:txBody>
      </p:sp>
    </p:spTree>
    <p:custDataLst>
      <p:tags r:id="rId1"/>
    </p:custDataLst>
    <p:extLst>
      <p:ext uri="{BB962C8B-B14F-4D97-AF65-F5344CB8AC3E}">
        <p14:creationId xmlns:p14="http://schemas.microsoft.com/office/powerpoint/2010/main" xmlns="" val="4109323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219201"/>
            <a:ext cx="8229600" cy="2381250"/>
          </a:xfrm>
        </p:spPr>
        <p:txBody>
          <a:bodyPr>
            <a:normAutofit/>
          </a:bodyPr>
          <a:lstStyle/>
          <a:p>
            <a:r>
              <a:rPr lang="en-US" b="1" dirty="0"/>
              <a:t>Teaching Oceanography in Landlocked Regions: challenges and solutions</a:t>
            </a:r>
            <a:endParaRPr lang="en-US" dirty="0"/>
          </a:p>
        </p:txBody>
      </p:sp>
      <p:sp>
        <p:nvSpPr>
          <p:cNvPr id="3" name="Subtitle 2"/>
          <p:cNvSpPr>
            <a:spLocks noGrp="1"/>
          </p:cNvSpPr>
          <p:nvPr>
            <p:ph type="subTitle" idx="1"/>
          </p:nvPr>
        </p:nvSpPr>
        <p:spPr/>
        <p:txBody>
          <a:bodyPr/>
          <a:lstStyle/>
          <a:p>
            <a:r>
              <a:rPr lang="en-US" dirty="0" smtClean="0"/>
              <a:t>What is the essential difference between coastal and inland colleges?</a:t>
            </a:r>
            <a:endParaRPr lang="en-US" dirty="0"/>
          </a:p>
        </p:txBody>
      </p:sp>
    </p:spTree>
    <p:custDataLst>
      <p:tags r:id="rId1"/>
    </p:custDataLst>
    <p:extLst>
      <p:ext uri="{BB962C8B-B14F-4D97-AF65-F5344CB8AC3E}">
        <p14:creationId xmlns:p14="http://schemas.microsoft.com/office/powerpoint/2010/main" xmlns="" val="1224143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7705" y="457199"/>
            <a:ext cx="8440790" cy="5789201"/>
          </a:xfrm>
          <a:prstGeom prst="rect">
            <a:avLst/>
          </a:prstGeom>
        </p:spPr>
      </p:pic>
      <p:cxnSp>
        <p:nvCxnSpPr>
          <p:cNvPr id="4" name="Straight Arrow Connector 3"/>
          <p:cNvCxnSpPr/>
          <p:nvPr/>
        </p:nvCxnSpPr>
        <p:spPr>
          <a:xfrm flipV="1">
            <a:off x="4302261" y="2185358"/>
            <a:ext cx="304800" cy="609600"/>
          </a:xfrm>
          <a:prstGeom prst="straightConnector1">
            <a:avLst/>
          </a:prstGeom>
          <a:ln w="28575">
            <a:solidFill>
              <a:schemeClr val="bg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4200" y="1447800"/>
            <a:ext cx="3276600" cy="584775"/>
          </a:xfrm>
          <a:prstGeom prst="rect">
            <a:avLst/>
          </a:prstGeom>
          <a:noFill/>
        </p:spPr>
        <p:txBody>
          <a:bodyPr wrap="square" rtlCol="0">
            <a:spAutoFit/>
          </a:bodyPr>
          <a:lstStyle/>
          <a:p>
            <a:pPr algn="ctr"/>
            <a:r>
              <a:rPr lang="en-US" sz="1600" b="1" dirty="0" smtClean="0">
                <a:solidFill>
                  <a:schemeClr val="bg2"/>
                </a:solidFill>
              </a:rPr>
              <a:t>Central Lakes College, Brainerd Minnesota</a:t>
            </a:r>
            <a:endParaRPr lang="en-US" sz="1600" b="1" dirty="0">
              <a:solidFill>
                <a:schemeClr val="bg2"/>
              </a:solidFill>
            </a:endParaRPr>
          </a:p>
        </p:txBody>
      </p:sp>
      <p:sp>
        <p:nvSpPr>
          <p:cNvPr id="13" name="TextBox 12"/>
          <p:cNvSpPr txBox="1"/>
          <p:nvPr/>
        </p:nvSpPr>
        <p:spPr>
          <a:xfrm>
            <a:off x="454161" y="6246400"/>
            <a:ext cx="8001000" cy="369332"/>
          </a:xfrm>
          <a:prstGeom prst="rect">
            <a:avLst/>
          </a:prstGeom>
          <a:noFill/>
        </p:spPr>
        <p:txBody>
          <a:bodyPr wrap="square" rtlCol="0">
            <a:spAutoFit/>
          </a:bodyPr>
          <a:lstStyle/>
          <a:p>
            <a:pPr algn="ctr"/>
            <a:r>
              <a:rPr lang="en-US" dirty="0" smtClean="0"/>
              <a:t>Brainerd Minnesota, a very continental place versus TAMU Galveston.</a:t>
            </a:r>
            <a:endParaRPr lang="en-US" dirty="0"/>
          </a:p>
        </p:txBody>
      </p:sp>
      <p:cxnSp>
        <p:nvCxnSpPr>
          <p:cNvPr id="6" name="Straight Arrow Connector 5"/>
          <p:cNvCxnSpPr/>
          <p:nvPr/>
        </p:nvCxnSpPr>
        <p:spPr>
          <a:xfrm flipV="1">
            <a:off x="4267200" y="4724400"/>
            <a:ext cx="304800" cy="609600"/>
          </a:xfrm>
          <a:prstGeom prst="straightConnector1">
            <a:avLst/>
          </a:prstGeom>
          <a:ln w="28575">
            <a:solidFill>
              <a:schemeClr val="bg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517942" y="4076932"/>
            <a:ext cx="2320315" cy="646331"/>
          </a:xfrm>
          <a:prstGeom prst="rect">
            <a:avLst/>
          </a:prstGeom>
        </p:spPr>
        <p:txBody>
          <a:bodyPr wrap="none">
            <a:spAutoFit/>
          </a:bodyPr>
          <a:lstStyle/>
          <a:p>
            <a:pPr algn="ctr"/>
            <a:r>
              <a:rPr lang="en-US" b="1" dirty="0" smtClean="0">
                <a:solidFill>
                  <a:schemeClr val="bg2"/>
                </a:solidFill>
              </a:rPr>
              <a:t>Texas A&amp;M University,</a:t>
            </a:r>
          </a:p>
          <a:p>
            <a:pPr algn="ctr"/>
            <a:r>
              <a:rPr lang="en-US" b="1" dirty="0" smtClean="0">
                <a:solidFill>
                  <a:schemeClr val="bg2"/>
                </a:solidFill>
              </a:rPr>
              <a:t>Galveston, Texas</a:t>
            </a:r>
            <a:endParaRPr lang="en-US" b="1" dirty="0">
              <a:solidFill>
                <a:schemeClr val="bg2"/>
              </a:solidFill>
            </a:endParaRPr>
          </a:p>
        </p:txBody>
      </p:sp>
    </p:spTree>
    <p:custDataLst>
      <p:tags r:id="rId1"/>
    </p:custDataLst>
    <p:extLst>
      <p:ext uri="{BB962C8B-B14F-4D97-AF65-F5344CB8AC3E}">
        <p14:creationId xmlns:p14="http://schemas.microsoft.com/office/powerpoint/2010/main" xmlns="" val="3168288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3686" y="12405"/>
            <a:ext cx="8888111" cy="6096000"/>
          </a:xfrm>
          <a:prstGeom prst="rect">
            <a:avLst/>
          </a:prstGeom>
        </p:spPr>
      </p:pic>
      <p:sp>
        <p:nvSpPr>
          <p:cNvPr id="3" name="TextBox 2"/>
          <p:cNvSpPr txBox="1"/>
          <p:nvPr/>
        </p:nvSpPr>
        <p:spPr>
          <a:xfrm>
            <a:off x="0" y="6192176"/>
            <a:ext cx="9110314" cy="646331"/>
          </a:xfrm>
          <a:prstGeom prst="rect">
            <a:avLst/>
          </a:prstGeom>
          <a:noFill/>
        </p:spPr>
        <p:txBody>
          <a:bodyPr wrap="square" rtlCol="0">
            <a:spAutoFit/>
          </a:bodyPr>
          <a:lstStyle/>
          <a:p>
            <a:pPr algn="ctr"/>
            <a:r>
              <a:rPr lang="en-US" dirty="0" smtClean="0"/>
              <a:t>Near Brainerd, there is MUCH water!  But in Brainerd, people “go to” the lake.  If you are not near a lake,  you hardly know they are there.</a:t>
            </a:r>
            <a:endParaRPr lang="en-US" dirty="0"/>
          </a:p>
        </p:txBody>
      </p:sp>
    </p:spTree>
    <p:custDataLst>
      <p:tags r:id="rId1"/>
    </p:custDataLst>
    <p:extLst>
      <p:ext uri="{BB962C8B-B14F-4D97-AF65-F5344CB8AC3E}">
        <p14:creationId xmlns:p14="http://schemas.microsoft.com/office/powerpoint/2010/main" xmlns="" val="1655698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cdn.tripadvisor.com/media/photo-s/03/aa/2c/91/casa-del-mar-beachfront.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19200" y="228600"/>
            <a:ext cx="7384766" cy="553186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0" y="6096000"/>
            <a:ext cx="9144000" cy="369332"/>
          </a:xfrm>
          <a:prstGeom prst="rect">
            <a:avLst/>
          </a:prstGeom>
          <a:noFill/>
        </p:spPr>
        <p:txBody>
          <a:bodyPr wrap="square" rtlCol="0">
            <a:spAutoFit/>
          </a:bodyPr>
          <a:lstStyle/>
          <a:p>
            <a:pPr algn="ctr"/>
            <a:r>
              <a:rPr lang="en-US" dirty="0" smtClean="0"/>
              <a:t>Whereas in Galveston you live your life never very far from the water.</a:t>
            </a:r>
            <a:endParaRPr lang="en-US" dirty="0"/>
          </a:p>
        </p:txBody>
      </p:sp>
    </p:spTree>
    <p:custDataLst>
      <p:tags r:id="rId1"/>
    </p:custDataLst>
    <p:extLst>
      <p:ext uri="{BB962C8B-B14F-4D97-AF65-F5344CB8AC3E}">
        <p14:creationId xmlns:p14="http://schemas.microsoft.com/office/powerpoint/2010/main" xmlns="" val="3991085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galvestoncoamc.aggienetwork.com/drupal/sites/galvestoncoamc.aggienetwork.com/files/TAMUG.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0"/>
            <a:ext cx="9187355"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76200" y="2819400"/>
            <a:ext cx="4953000" cy="381000"/>
          </a:xfrm>
          <a:prstGeom prst="rect">
            <a:avLst/>
          </a:prstGeom>
          <a:noFill/>
        </p:spPr>
        <p:txBody>
          <a:bodyPr wrap="square" rtlCol="0">
            <a:spAutoFit/>
          </a:bodyPr>
          <a:lstStyle/>
          <a:p>
            <a:r>
              <a:rPr lang="en-US" dirty="0" smtClean="0"/>
              <a:t>TAMU Galveston Campus</a:t>
            </a:r>
            <a:endParaRPr lang="en-US" dirty="0"/>
          </a:p>
        </p:txBody>
      </p:sp>
      <p:pic>
        <p:nvPicPr>
          <p:cNvPr id="4" name="Picture 2" descr="http://www.google.com/url?sa=i&amp;source=images&amp;cd=&amp;docid=etZxbzBsR7t9bM&amp;tbnid=mSZqLhU9HXr6TM:&amp;ved=0CAUQjBwwAA&amp;url=http%3A%2F%2Fwww.harteresearchinstitute.org%2Fnewsletter%2Ffall2010%2Fimages%2FP0006857_600px.jpg&amp;ei=tD2uUf-AM9OVqwG054DIDQ&amp;psig=AFQjCNGVPtUXagOrhlbpqYoVpkG1KfyUMA&amp;ust=137045995687494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57561" y="2854842"/>
            <a:ext cx="2555776" cy="3429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485168" y="4569342"/>
            <a:ext cx="2072393" cy="923330"/>
          </a:xfrm>
          <a:prstGeom prst="rect">
            <a:avLst/>
          </a:prstGeom>
          <a:noFill/>
        </p:spPr>
        <p:txBody>
          <a:bodyPr wrap="square" rtlCol="0">
            <a:spAutoFit/>
          </a:bodyPr>
          <a:lstStyle/>
          <a:p>
            <a:pPr algn="ctr"/>
            <a:r>
              <a:rPr lang="en-US" dirty="0" smtClean="0"/>
              <a:t>Typical student experiences, TAMU Galveston</a:t>
            </a:r>
            <a:endParaRPr lang="en-US" dirty="0"/>
          </a:p>
        </p:txBody>
      </p:sp>
      <p:pic>
        <p:nvPicPr>
          <p:cNvPr id="2052" name="Picture 4" descr="http://tamutimes.tamu.edu/files/2012/08/GradStudents-DiMarco.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2405" y="3946451"/>
            <a:ext cx="4472763" cy="2534566"/>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3386900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thomas.edu/geology/images/Summer%20Research/L%20Wabasso%20coring%2008%204.jpg"/>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19754" t="14311" r="12826" b="15365"/>
          <a:stretch/>
        </p:blipFill>
        <p:spPr bwMode="auto">
          <a:xfrm>
            <a:off x="310551" y="457200"/>
            <a:ext cx="3041769" cy="237497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cheneyland.com/wp-content/uploads/2009/04/shores-of-mille-lacs-4-03-large1.jpg">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373892" y="457200"/>
            <a:ext cx="4179498" cy="2786332"/>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minnesota.publicradio.org/collections/special/columns/updraft/assets_c/2013/05/470%20DL%20ice-thumb-480x273.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218316" y="4313209"/>
            <a:ext cx="4080011" cy="2320506"/>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extras.mnginteractive.com/live/media/site569/2013/0319/20130319__130320GillnetSurvey_300.jp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82677" y="3670540"/>
            <a:ext cx="2857500" cy="250507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http://www.fws.gov/uploadedImages/Region_3/NWRS/Zone_3/Rice_Lake_Complex/Mille_Lacs/Sections/Wildlife_and_Habitat/MLwildlife512x219.jpg"/>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3352320" y="2837101"/>
            <a:ext cx="4876800" cy="20859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382518" y="457200"/>
            <a:ext cx="4170872" cy="369332"/>
          </a:xfrm>
          <a:prstGeom prst="rect">
            <a:avLst/>
          </a:prstGeom>
          <a:noFill/>
        </p:spPr>
        <p:txBody>
          <a:bodyPr wrap="square" rtlCol="0">
            <a:spAutoFit/>
          </a:bodyPr>
          <a:lstStyle/>
          <a:p>
            <a:pPr algn="ctr"/>
            <a:r>
              <a:rPr lang="en-US" dirty="0" smtClean="0"/>
              <a:t>Beach on Lake Mille Lacs</a:t>
            </a:r>
            <a:endParaRPr lang="en-US" dirty="0"/>
          </a:p>
        </p:txBody>
      </p:sp>
      <p:sp>
        <p:nvSpPr>
          <p:cNvPr id="3" name="TextBox 2"/>
          <p:cNvSpPr txBox="1"/>
          <p:nvPr/>
        </p:nvSpPr>
        <p:spPr>
          <a:xfrm>
            <a:off x="310551" y="553479"/>
            <a:ext cx="3041769" cy="307777"/>
          </a:xfrm>
          <a:prstGeom prst="rect">
            <a:avLst/>
          </a:prstGeom>
          <a:noFill/>
        </p:spPr>
        <p:txBody>
          <a:bodyPr wrap="square" rtlCol="0">
            <a:spAutoFit/>
          </a:bodyPr>
          <a:lstStyle/>
          <a:p>
            <a:pPr algn="ctr"/>
            <a:r>
              <a:rPr lang="en-US" sz="1400" dirty="0" smtClean="0"/>
              <a:t>Sediment coring on freshwater lake.</a:t>
            </a:r>
            <a:endParaRPr lang="en-US" sz="1400" dirty="0"/>
          </a:p>
        </p:txBody>
      </p:sp>
      <p:sp>
        <p:nvSpPr>
          <p:cNvPr id="4" name="TextBox 3"/>
          <p:cNvSpPr txBox="1"/>
          <p:nvPr/>
        </p:nvSpPr>
        <p:spPr>
          <a:xfrm>
            <a:off x="3352320" y="2932981"/>
            <a:ext cx="4152661" cy="307777"/>
          </a:xfrm>
          <a:prstGeom prst="rect">
            <a:avLst/>
          </a:prstGeom>
          <a:noFill/>
        </p:spPr>
        <p:txBody>
          <a:bodyPr wrap="square" rtlCol="0">
            <a:spAutoFit/>
          </a:bodyPr>
          <a:lstStyle/>
          <a:p>
            <a:pPr algn="ctr"/>
            <a:r>
              <a:rPr lang="en-US" sz="1400" dirty="0" smtClean="0"/>
              <a:t>Mille Lacs NWR</a:t>
            </a:r>
            <a:endParaRPr lang="en-US" sz="1400" dirty="0"/>
          </a:p>
        </p:txBody>
      </p:sp>
      <p:sp>
        <p:nvSpPr>
          <p:cNvPr id="5" name="TextBox 4"/>
          <p:cNvSpPr txBox="1"/>
          <p:nvPr/>
        </p:nvSpPr>
        <p:spPr>
          <a:xfrm>
            <a:off x="4218315" y="6340415"/>
            <a:ext cx="4080011" cy="307777"/>
          </a:xfrm>
          <a:prstGeom prst="rect">
            <a:avLst/>
          </a:prstGeom>
          <a:noFill/>
        </p:spPr>
        <p:txBody>
          <a:bodyPr wrap="square" rtlCol="0">
            <a:spAutoFit/>
          </a:bodyPr>
          <a:lstStyle/>
          <a:p>
            <a:pPr algn="ctr"/>
            <a:r>
              <a:rPr lang="en-US" sz="1400" b="1" dirty="0" smtClean="0">
                <a:solidFill>
                  <a:schemeClr val="bg1"/>
                </a:solidFill>
              </a:rPr>
              <a:t>Ice-Out Damage Lake Mille Lacs, May 2013</a:t>
            </a:r>
            <a:endParaRPr lang="en-US" sz="1400" b="1" dirty="0">
              <a:solidFill>
                <a:schemeClr val="bg1"/>
              </a:solidFill>
            </a:endParaRPr>
          </a:p>
        </p:txBody>
      </p:sp>
    </p:spTree>
    <p:custDataLst>
      <p:tags r:id="rId1"/>
    </p:custDataLst>
    <p:extLst>
      <p:ext uri="{BB962C8B-B14F-4D97-AF65-F5344CB8AC3E}">
        <p14:creationId xmlns:p14="http://schemas.microsoft.com/office/powerpoint/2010/main" xmlns="" val="1528157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une.edu/conferences/meeting/images/Alfond-205-Lecture-Hall_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750" y="145311"/>
            <a:ext cx="9080500" cy="6053667"/>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2878709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SKIPREMAININGRACESLIDES" val="True"/>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PRRESPONSE4" val="7"/>
  <p:tag name="PRRESPONSE8" val="3"/>
  <p:tag name="TPVERSION" val="2008"/>
  <p:tag name="BULLETTYPE" val="1"/>
  <p:tag name="RESPCOUNTERFORMAT" val="0"/>
  <p:tag name="BACKUPSESSIONS" val="True"/>
  <p:tag name="ROTATIONINTERVAL" val="2"/>
  <p:tag name="RACEANIMATIONSPEED" val="3"/>
  <p:tag name="BUBBLESIZEVISIBLE" val="True"/>
  <p:tag name="CUSTOMCELLFORECOLOR" val="-16777216"/>
  <p:tag name="USESCHEMECOLORS" val="True"/>
  <p:tag name="AUTOSIZEGRID" val="True"/>
  <p:tag name="CHARTLABELS" val="1"/>
  <p:tag name="INCLUDEPPT" val="True"/>
  <p:tag name="ZEROBASED" val="False"/>
  <p:tag name="FIBNUMRESULTS" val="5"/>
  <p:tag name="PRRESPONSE3" val="8"/>
  <p:tag name="PRRESPONSE9" val="2"/>
  <p:tag name="SHOWBARVISIBLE" val="True"/>
  <p:tag name="RESPCOUNTERSTYLE" val="-1"/>
  <p:tag name="BACKUPMAINTENANCE" val="7"/>
  <p:tag name="RACEENDPOINTS" val="100"/>
  <p:tag name="MAXRESPONDERS" val="5"/>
  <p:tag name="CUSTOMCELLBACKCOLOR1" val="-657956"/>
  <p:tag name="DISPLAYDEVICEID" val="True"/>
  <p:tag name="CHARTCOLORS" val="0"/>
  <p:tag name="CORRECTPOINTVALUE" val="100"/>
  <p:tag name="CHARTSCALE" val="True"/>
  <p:tag name="PRRESPONSE2" val="9"/>
  <p:tag name="PRRESPONSE10" val="1"/>
  <p:tag name="ANSWERNOWSTYLE" val="-1"/>
  <p:tag name="NUMRESPONSES" val="1"/>
  <p:tag name="RACERSMAXDISPLAYED" val="5"/>
  <p:tag name="BUBBLEGROUPING" val="3"/>
  <p:tag name="DISPLAYDEVICENUMBER" val="True"/>
  <p:tag name="RESETCHARTS" val="True"/>
  <p:tag name="REALTIMEBACKUP" val="False"/>
  <p:tag name="PRRESPONSE1" val="10"/>
  <p:tag name="SHOWFLASHWARNING" val="True"/>
  <p:tag name="COUNTDOWNSECONDS" val="10"/>
  <p:tag name="AUTOUPDATEALIASES" val="True"/>
  <p:tag name="CUSTOMGRIDBACKCOLOR" val="-2830136"/>
  <p:tag name="GRIDSIZE" val="{Width=800, Height=600}"/>
  <p:tag name="INCORRECTPOINTVALUE" val="0"/>
  <p:tag name="PRRESPONSE5" val="6"/>
  <p:tag name="USESECONDARYMONITOR" val="True"/>
  <p:tag name="REVIEWONLY" val="False"/>
  <p:tag name="CUSTOMCELLBACKCOLOR3" val="-268652"/>
  <p:tag name="MULTIRESPDIVISOR" val="1"/>
  <p:tag name="FIBINCLUDEOTHER" val="True"/>
  <p:tag name="COUNTDOWNSTYLE" val="-1"/>
  <p:tag name="TEAMSINLEADERBOARD" val="5"/>
  <p:tag name="GRIDPOSITION" val="1"/>
  <p:tag name="PRRESPONSE6" val="5"/>
  <p:tag name="CHARTVALUEFORMAT" val="0"/>
  <p:tag name="GRIDOPACITY" val="90"/>
  <p:tag name="PRRESPONSE7" val="4"/>
  <p:tag name="BUBBLEVALUEFORMAT" val="0.0"/>
  <p:tag name="FIBDISPLAYRESULTS" val="True"/>
  <p:tag name="CUSTOMCELLBACKCOLOR4" val="-8355712"/>
  <p:tag name="INPUTSOURCE" val="1"/>
  <p:tag name="POWERPOINTVERSION" val="12.0"/>
  <p:tag name="PARTICIPANTSINLEADERBOARD" val="5"/>
  <p:tag name="AUTOADJUSTPARTRANGE" val="True"/>
  <p:tag name="PARTLISTDEFAULT" val="1"/>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1199</TotalTime>
  <Words>1828</Words>
  <Application>Microsoft Office PowerPoint</Application>
  <PresentationFormat>On-screen Show (4:3)</PresentationFormat>
  <Paragraphs>159</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Teaching Oceanography in Landlocked Regions: Challenges and Solutions </vt:lpstr>
      <vt:lpstr>Goals:</vt:lpstr>
      <vt:lpstr>Teaching Oceanography in Landlocked Regions: challenges and solutions</vt:lpstr>
      <vt:lpstr>Slide 4</vt:lpstr>
      <vt:lpstr>Slide 5</vt:lpstr>
      <vt:lpstr>Slide 6</vt:lpstr>
      <vt:lpstr>Slide 7</vt:lpstr>
      <vt:lpstr>Slide 8</vt:lpstr>
      <vt:lpstr>Slide 9</vt:lpstr>
      <vt:lpstr>Slide 10</vt:lpstr>
      <vt:lpstr>Slide 11</vt:lpstr>
      <vt:lpstr>Slide 12</vt:lpstr>
      <vt:lpstr>Slide 13</vt:lpstr>
      <vt:lpstr>Teaching Oceanography in Landlocked Regions: challenges and solutions</vt:lpstr>
      <vt:lpstr>Teaching Oceanography in a Landlocked Classroom: Miami University</vt:lpstr>
      <vt:lpstr>What do students in a landlocked classroom think about the ocean?</vt:lpstr>
      <vt:lpstr>How often do students in a landlocked classroom think about the ocean?</vt:lpstr>
      <vt:lpstr>What should students in a landlocked classroom think about the ocean?</vt:lpstr>
      <vt:lpstr>To address this challenge I made three significant changes to my course:</vt:lpstr>
      <vt:lpstr>What were my new learning outcomes?</vt:lpstr>
      <vt:lpstr>Redesign of my Introductory Oceanography Course</vt:lpstr>
      <vt:lpstr>Activities Developed to Help Increase Student Ocean Literacy</vt:lpstr>
      <vt:lpstr>Activities Developed to Help Increase Student Ocean Literacy</vt:lpstr>
      <vt:lpstr>Activities Developed to Help Increase Student Ocean Literacy</vt:lpstr>
      <vt:lpstr>Experiences Teaching Oceanography in a Landlocked Classroom:  The Challenges</vt:lpstr>
      <vt:lpstr>Experiences Teaching Oceanography in a landlocked classroom:  The Solutions</vt:lpstr>
      <vt:lpstr>References Cited:</vt:lpstr>
    </vt:vector>
  </TitlesOfParts>
  <Company>Miami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Oceanography in Landlocked Regions: Challenges and Solutions</dc:title>
  <dc:creator>Janelle Sikorski</dc:creator>
  <cp:lastModifiedBy>mbruckne</cp:lastModifiedBy>
  <cp:revision>99</cp:revision>
  <cp:lastPrinted>2013-06-13T18:26:23Z</cp:lastPrinted>
  <dcterms:created xsi:type="dcterms:W3CDTF">2013-06-06T23:50:00Z</dcterms:created>
  <dcterms:modified xsi:type="dcterms:W3CDTF">2013-06-18T15:33:14Z</dcterms:modified>
</cp:coreProperties>
</file>