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69" r:id="rId5"/>
    <p:sldId id="270" r:id="rId6"/>
    <p:sldId id="271" r:id="rId7"/>
    <p:sldId id="258" r:id="rId8"/>
    <p:sldId id="263" r:id="rId9"/>
    <p:sldId id="260" r:id="rId10"/>
    <p:sldId id="261" r:id="rId11"/>
    <p:sldId id="259" r:id="rId12"/>
    <p:sldId id="266" r:id="rId13"/>
    <p:sldId id="264" r:id="rId14"/>
    <p:sldId id="265" r:id="rId15"/>
    <p:sldId id="262" r:id="rId16"/>
    <p:sldId id="267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04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jaeger:Desktop:GRCC:ASLO%20Conference%202013:OL_Survey_Data_F12-W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jaeger:Documents:Microsoft%20User%20Data:Office%202008%20AutoRecovery:OL_Survey_Data_F12-W13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02469829040961"/>
          <c:y val="0.15390799465790306"/>
          <c:w val="0.71783833664613417"/>
          <c:h val="0.57234801920627409"/>
        </c:manualLayout>
      </c:layout>
      <c:barChart>
        <c:barDir val="col"/>
        <c:grouping val="clustered"/>
        <c:ser>
          <c:idx val="0"/>
          <c:order val="0"/>
          <c:tx>
            <c:strRef>
              <c:f>Charts1!$E$32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rrBars>
            <c:errBarType val="both"/>
            <c:errValType val="fixedVal"/>
            <c:val val="4.0000000000000008E-2"/>
          </c:errBars>
          <c:val>
            <c:numRef>
              <c:f>Charts1!$C$15:$C$26</c:f>
              <c:numCache>
                <c:formatCode>0%</c:formatCode>
                <c:ptCount val="12"/>
                <c:pt idx="0">
                  <c:v>0.66666666666666707</c:v>
                </c:pt>
                <c:pt idx="1">
                  <c:v>1</c:v>
                </c:pt>
                <c:pt idx="2">
                  <c:v>0.91666666666666696</c:v>
                </c:pt>
                <c:pt idx="3">
                  <c:v>0.79166666666666696</c:v>
                </c:pt>
                <c:pt idx="4">
                  <c:v>0.83333333333333304</c:v>
                </c:pt>
                <c:pt idx="5">
                  <c:v>0.37500000000000006</c:v>
                </c:pt>
                <c:pt idx="6">
                  <c:v>0.45833333333333298</c:v>
                </c:pt>
                <c:pt idx="7">
                  <c:v>0.20833333333333304</c:v>
                </c:pt>
                <c:pt idx="8">
                  <c:v>1</c:v>
                </c:pt>
                <c:pt idx="9">
                  <c:v>0.91666666666666696</c:v>
                </c:pt>
                <c:pt idx="10">
                  <c:v>0.79166666666666696</c:v>
                </c:pt>
                <c:pt idx="11">
                  <c:v>0.91666666666666696</c:v>
                </c:pt>
              </c:numCache>
            </c:numRef>
          </c:val>
        </c:ser>
        <c:ser>
          <c:idx val="1"/>
          <c:order val="1"/>
          <c:tx>
            <c:strRef>
              <c:f>Charts1!$E$33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rgbClr val="0000FF"/>
            </a:solidFill>
            <a:ln w="6350" cmpd="sng">
              <a:solidFill>
                <a:schemeClr val="tx1"/>
              </a:solidFill>
            </a:ln>
          </c:spPr>
          <c:errBars>
            <c:errBarType val="both"/>
            <c:errValType val="fixedVal"/>
            <c:val val="4.0000000000000008E-2"/>
          </c:errBars>
          <c:val>
            <c:numRef>
              <c:f>Charts1!$E$15:$E$26</c:f>
              <c:numCache>
                <c:formatCode>0%</c:formatCode>
                <c:ptCount val="12"/>
                <c:pt idx="0">
                  <c:v>0.8695652173913041</c:v>
                </c:pt>
                <c:pt idx="1">
                  <c:v>1</c:v>
                </c:pt>
                <c:pt idx="2">
                  <c:v>0.95652173913043503</c:v>
                </c:pt>
                <c:pt idx="3">
                  <c:v>0.91304347826086907</c:v>
                </c:pt>
                <c:pt idx="4">
                  <c:v>0.91304347826086907</c:v>
                </c:pt>
                <c:pt idx="5">
                  <c:v>0.17391304347826106</c:v>
                </c:pt>
                <c:pt idx="6">
                  <c:v>0.69565217391304313</c:v>
                </c:pt>
                <c:pt idx="7">
                  <c:v>0.43478260869565211</c:v>
                </c:pt>
                <c:pt idx="8">
                  <c:v>0.95652173913043503</c:v>
                </c:pt>
                <c:pt idx="9">
                  <c:v>0.73913043478260898</c:v>
                </c:pt>
                <c:pt idx="10">
                  <c:v>1</c:v>
                </c:pt>
                <c:pt idx="11">
                  <c:v>0.8695652173913041</c:v>
                </c:pt>
              </c:numCache>
            </c:numRef>
          </c:val>
        </c:ser>
        <c:axId val="68068480"/>
        <c:axId val="68070016"/>
      </c:barChart>
      <c:catAx>
        <c:axId val="68068480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crossAx val="68070016"/>
        <c:crosses val="autoZero"/>
        <c:auto val="1"/>
        <c:lblAlgn val="ctr"/>
        <c:lblOffset val="100"/>
        <c:tickLblSkip val="1"/>
        <c:tickMarkSkip val="1"/>
      </c:catAx>
      <c:valAx>
        <c:axId val="68070016"/>
        <c:scaling>
          <c:orientation val="minMax"/>
          <c:max val="1"/>
        </c:scaling>
        <c:axPos val="l"/>
        <c:majorGridlines/>
        <c:numFmt formatCode="0%" sourceLinked="1"/>
        <c:tickLblPos val="nextTo"/>
        <c:spPr>
          <a:ln>
            <a:solidFill>
              <a:schemeClr val="tx1"/>
            </a:solidFill>
          </a:ln>
        </c:spPr>
        <c:crossAx val="6806848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44011253022506008"/>
          <c:y val="8.9063508454885726E-2"/>
          <c:w val="0.13178924801434402"/>
          <c:h val="0.21548352911417601"/>
        </c:manualLayout>
      </c:layout>
    </c:legend>
    <c:plotVisOnly val="1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226990376203002"/>
          <c:y val="7.3148148148148101E-2"/>
          <c:w val="0.84449934383202097"/>
          <c:h val="0.69863808690580309"/>
        </c:manualLayout>
      </c:layout>
      <c:lineChart>
        <c:grouping val="standard"/>
        <c:ser>
          <c:idx val="0"/>
          <c:order val="0"/>
          <c:tx>
            <c:strRef>
              <c:f>Charts1!$E$32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val>
            <c:numRef>
              <c:f>Charts1!$B$2:$B$11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Charts1!$E$33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val>
            <c:numRef>
              <c:f>Charts1!$C$2:$C$11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marker val="1"/>
        <c:axId val="68369024"/>
        <c:axId val="69337856"/>
      </c:lineChart>
      <c:catAx>
        <c:axId val="68369024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crossAx val="69337856"/>
        <c:crosses val="autoZero"/>
        <c:auto val="1"/>
        <c:lblAlgn val="ctr"/>
        <c:lblOffset val="100"/>
      </c:catAx>
      <c:valAx>
        <c:axId val="693378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noFill/>
          <a:ln>
            <a:solidFill>
              <a:schemeClr val="tx1"/>
            </a:solidFill>
          </a:ln>
        </c:spPr>
        <c:crossAx val="6836902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065813648294"/>
          <c:y val="7.5252989209682111E-2"/>
          <c:w val="0.27823075240594897"/>
          <c:h val="0.25690142898804302"/>
        </c:manualLayout>
      </c:layout>
    </c:legend>
    <c:plotVisOnly val="1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A408-2B77-E040-9EC2-754BE3363E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567E-7A34-D84F-BA73-E360CCC4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future recall is enhanced by the creation of additional conceptual frameworks and reinforcement of prior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3B1A8-99F5-314C-986B-CB1BF74ABE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future recall is enhanced by the creation of additional conceptual frameworks and reinforcement of prior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3B1A8-99F5-314C-986B-CB1BF74ABE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future recall is enhanced by the creation of additional conceptual frameworks and reinforcement of prior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3B1A8-99F5-314C-986B-CB1BF74AB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550-0357-0E46-84FB-D7167BC545F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C45D-17E6-964B-88E4-7148246CA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ceanliteracy.wp2.coexploratio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89" y="2922886"/>
            <a:ext cx="8458200" cy="1470025"/>
          </a:xfrm>
        </p:spPr>
        <p:txBody>
          <a:bodyPr/>
          <a:lstStyle/>
          <a:p>
            <a:r>
              <a:rPr lang="en-US" dirty="0" smtClean="0"/>
              <a:t>Student Misconceptions about the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071" y="4392911"/>
            <a:ext cx="7086600" cy="1752600"/>
          </a:xfrm>
        </p:spPr>
        <p:txBody>
          <a:bodyPr/>
          <a:lstStyle/>
          <a:p>
            <a:r>
              <a:rPr lang="en-US" dirty="0" smtClean="0"/>
              <a:t>For: Teaching Oceanography Workshop</a:t>
            </a:r>
          </a:p>
          <a:p>
            <a:r>
              <a:rPr lang="en-US" dirty="0" smtClean="0"/>
              <a:t>H. Lackey, S. Jaeger, K. Hoppe</a:t>
            </a:r>
          </a:p>
          <a:p>
            <a:r>
              <a:rPr lang="en-US" dirty="0" smtClean="0"/>
              <a:t>6/18/13</a:t>
            </a:r>
          </a:p>
          <a:p>
            <a:endParaRPr lang="en-US" dirty="0"/>
          </a:p>
        </p:txBody>
      </p:sp>
      <p:pic>
        <p:nvPicPr>
          <p:cNvPr id="4" name="Picture 3" descr="Kahana-to-Xmas 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44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5936" y="2132269"/>
            <a:ext cx="178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Christmas Island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9" y="29859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negative impacts do humans have on the ocean? </a:t>
            </a:r>
            <a:r>
              <a:rPr lang="en-US" sz="2667" dirty="0" smtClean="0"/>
              <a:t>(open-ended response, Fall 2012)</a:t>
            </a:r>
            <a:endParaRPr lang="en-US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323"/>
          <a:stretch>
            <a:fillRect/>
          </a:stretch>
        </p:blipFill>
        <p:spPr>
          <a:xfrm>
            <a:off x="-1" y="2012479"/>
            <a:ext cx="9053744" cy="4544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Multiple-choice Survey Results </a:t>
            </a:r>
            <a:r>
              <a:rPr lang="en-US" sz="2667" dirty="0" smtClean="0"/>
              <a:t>(Fall 2012)</a:t>
            </a:r>
            <a:endParaRPr lang="en-US" sz="2667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35000" y="1104900"/>
          <a:ext cx="9677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2600" y="13335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  <a:lvl2pPr marL="409575" indent="4762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2pPr>
            <a:lvl3pPr marL="819150" indent="9525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3pPr>
            <a:lvl4pPr marL="1228725" indent="14287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4pPr>
            <a:lvl5pPr marL="1638300" indent="1905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9pPr>
          </a:lstStyle>
          <a:p>
            <a:pPr algn="l"/>
            <a:r>
              <a:rPr lang="en-US" sz="2000" u="sng"/>
              <a:t>Principle #</a:t>
            </a:r>
            <a:r>
              <a:rPr lang="en-US" sz="2000"/>
              <a:t>1.a&amp;b  1.g   1.c     1.c    1.e    2.a    3.b    4.a    3.a     5.e     5.b    7.a    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4738688"/>
            <a:ext cx="2971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  <a:lvl2pPr marL="409575" indent="4762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2pPr>
            <a:lvl3pPr marL="819150" indent="9525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3pPr>
            <a:lvl4pPr marL="1228725" indent="14287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4pPr>
            <a:lvl5pPr marL="1638300" indent="1905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Question </a:t>
            </a:r>
            <a:r>
              <a:rPr lang="en-US" dirty="0"/>
              <a:t>#: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-731837" y="3019425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  <a:lvl2pPr marL="409575" indent="4762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2pPr>
            <a:lvl3pPr marL="819150" indent="9525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3pPr>
            <a:lvl4pPr marL="1228725" indent="142875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4pPr>
            <a:lvl5pPr marL="1638300" indent="190500" algn="ctr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Percent </a:t>
            </a:r>
            <a:r>
              <a:rPr lang="en-US" sz="2000" dirty="0" smtClean="0"/>
              <a:t>of Correct </a:t>
            </a:r>
            <a:r>
              <a:rPr lang="en-US" sz="2000" dirty="0"/>
              <a:t>Student Responses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0800" y="5257800"/>
            <a:ext cx="8890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Average Score: 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BEFORE the course: 8.9 out of 12 points, or </a:t>
            </a:r>
            <a:r>
              <a:rPr lang="en-US" sz="2400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74%</a:t>
            </a:r>
          </a:p>
          <a:p>
            <a:pPr lvl="1">
              <a:buFontTx/>
              <a:buChar char="•"/>
            </a:pPr>
            <a:r>
              <a:rPr lang="en-US" sz="2400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</a:t>
            </a:r>
            <a:r>
              <a:rPr lang="en-US" sz="24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AFTER the course: 9.5 out of 12 points, or </a:t>
            </a:r>
            <a:r>
              <a:rPr lang="en-US" sz="2400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79%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21200" y="3175000"/>
            <a:ext cx="6858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32600" y="1828800"/>
            <a:ext cx="6858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26400" y="1778000"/>
            <a:ext cx="685800" cy="762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students get it right </a:t>
            </a:r>
            <a:r>
              <a:rPr lang="en-US" b="1" dirty="0" smtClean="0"/>
              <a:t>before</a:t>
            </a:r>
            <a:r>
              <a:rPr lang="en-US" dirty="0" smtClean="0"/>
              <a:t> the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Q#2 – Major waterways drain to the ocean, transporting “stuff” with them</a:t>
            </a:r>
          </a:p>
          <a:p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Q#9 – Local weather </a:t>
            </a:r>
            <a:r>
              <a:rPr lang="en-US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is</a:t>
            </a: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influenced by the ocean </a:t>
            </a:r>
          </a:p>
          <a:p>
            <a:endParaRPr lang="en-US" dirty="0" smtClean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students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229600" cy="45259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Q#6 – </a:t>
            </a:r>
            <a:r>
              <a:rPr lang="en-US" dirty="0">
                <a:latin typeface="Tahoma" pitchFamily="-112" charset="0"/>
                <a:ea typeface="Tahoma" pitchFamily="-112" charset="0"/>
                <a:cs typeface="Tahoma" pitchFamily="-112" charset="0"/>
              </a:rPr>
              <a:t>S</a:t>
            </a: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edimentary rocks found on land may have formed from lava (instead of ancient ocean organisms)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Q#10 – Much </a:t>
            </a:r>
            <a:r>
              <a:rPr lang="en-US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less</a:t>
            </a: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living space and diversity in oceans due to challenging conditions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Q#12 – The majority of the ocean </a:t>
            </a:r>
            <a:r>
              <a:rPr lang="en-US" b="1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has</a:t>
            </a: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been explored and the bottom has been mapped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-112" charset="0"/>
                <a:ea typeface="Times New Roman" pitchFamily="-112" charset="0"/>
                <a:cs typeface="Times New Roman" pitchFamily="-112" charset="0"/>
              </a:rPr>
              <a:t>Recognize students start the class with many perspectives on the ocean – are they on the right track? How hard is it to break through misconceptions?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ahoma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-112" charset="0"/>
                <a:ea typeface="Times New Roman" pitchFamily="-112" charset="0"/>
                <a:cs typeface="Times New Roman" pitchFamily="-112" charset="0"/>
              </a:rPr>
              <a:t>Gauge how major topics are understood in a course &amp; focus on learning outcomes that are most important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value do students place on ocean issues? </a:t>
            </a:r>
            <a:r>
              <a:rPr lang="en-US" sz="2400" dirty="0" smtClean="0"/>
              <a:t>(Fall 2012 results)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16000" y="1758949"/>
          <a:ext cx="7086600" cy="35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80"/>
          <p:cNvSpPr txBox="1">
            <a:spLocks noChangeArrowheads="1"/>
          </p:cNvSpPr>
          <p:nvPr/>
        </p:nvSpPr>
        <p:spPr bwMode="auto">
          <a:xfrm>
            <a:off x="704850" y="472379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u="sng" dirty="0"/>
              <a:t>Scale:</a:t>
            </a:r>
          </a:p>
        </p:txBody>
      </p:sp>
      <p:sp>
        <p:nvSpPr>
          <p:cNvPr id="6" name="TextBox 181"/>
          <p:cNvSpPr txBox="1">
            <a:spLocks noChangeArrowheads="1"/>
          </p:cNvSpPr>
          <p:nvPr/>
        </p:nvSpPr>
        <p:spPr bwMode="auto">
          <a:xfrm rot="16200000">
            <a:off x="-930275" y="3336320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Number of Students</a:t>
            </a:r>
          </a:p>
        </p:txBody>
      </p:sp>
      <p:sp>
        <p:nvSpPr>
          <p:cNvPr id="7" name="TextBox 182"/>
          <p:cNvSpPr txBox="1">
            <a:spLocks noChangeArrowheads="1"/>
          </p:cNvSpPr>
          <p:nvPr/>
        </p:nvSpPr>
        <p:spPr bwMode="auto">
          <a:xfrm>
            <a:off x="228600" y="5237540"/>
            <a:ext cx="2228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No interest in ocean </a:t>
            </a:r>
            <a:r>
              <a:rPr lang="en-US" sz="2400" dirty="0" smtClean="0"/>
              <a:t>issues &amp; not personally effected</a:t>
            </a:r>
            <a:endParaRPr lang="en-US" sz="2400" dirty="0"/>
          </a:p>
        </p:txBody>
      </p:sp>
      <p:sp>
        <p:nvSpPr>
          <p:cNvPr id="8" name="TextBox 183"/>
          <p:cNvSpPr txBox="1">
            <a:spLocks noChangeArrowheads="1"/>
          </p:cNvSpPr>
          <p:nvPr/>
        </p:nvSpPr>
        <p:spPr bwMode="auto">
          <a:xfrm>
            <a:off x="6756400" y="518674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Extremely </a:t>
            </a:r>
            <a:r>
              <a:rPr lang="en-US" sz="2400" dirty="0" smtClean="0"/>
              <a:t>interested &amp; must help to protect ocean</a:t>
            </a:r>
            <a:endParaRPr lang="en-US" sz="2400" dirty="0"/>
          </a:p>
        </p:txBody>
      </p:sp>
      <p:cxnSp>
        <p:nvCxnSpPr>
          <p:cNvPr id="9" name="Straight Connector 185"/>
          <p:cNvCxnSpPr>
            <a:cxnSpLocks noChangeShapeType="1"/>
          </p:cNvCxnSpPr>
          <p:nvPr/>
        </p:nvCxnSpPr>
        <p:spPr bwMode="auto">
          <a:xfrm rot="5400000" flipH="1" flipV="1">
            <a:off x="4283379" y="3317576"/>
            <a:ext cx="2709256" cy="158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on Ocean Literacy: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Ocean Literacy Network. (2011). Ocean Literacy, understanding the ocean’s influence on you and your influence on the ocean.  College of Exploration, Potomac Falls, VA. [Online]. Available: </a:t>
            </a: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  <a:hlinkClick r:id="rId2"/>
              </a:rPr>
              <a:t>http://oceanliteracy.wp2.coexploration.org/</a:t>
            </a:r>
            <a:endParaRPr lang="en-US" dirty="0" smtClean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>
              <a:buNone/>
            </a:pPr>
            <a:r>
              <a:rPr lang="en-US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Misconception Topics…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“The ocean is seen as separate from the continents and largely unaffected by human activity and what happens on land.”</a:t>
            </a:r>
          </a:p>
          <a:p>
            <a:pPr marL="514350" indent="-514350">
              <a:buNone/>
            </a:pPr>
            <a:r>
              <a:rPr lang="en-US" dirty="0" smtClean="0"/>
              <a:t>2. “The oceans have already been explored. There is not much more to discover about the ocean realm and its life.”</a:t>
            </a:r>
          </a:p>
          <a:p>
            <a:pPr marL="514350" indent="-514350">
              <a:buNone/>
            </a:pPr>
            <a:r>
              <a:rPr lang="en-US" dirty="0" smtClean="0"/>
              <a:t>3.  “I understand everything I need to know about global warming.”</a:t>
            </a:r>
          </a:p>
          <a:p>
            <a:pPr marL="514350" indent="-514350">
              <a:buNone/>
            </a:pPr>
            <a:r>
              <a:rPr lang="en-US" dirty="0" smtClean="0"/>
              <a:t>4. “I can’t do science.” (How can students get meaningful research experience?)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95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“The ocean is seen as separate from the continents and largely unaffected by human activity and what happens on land.”</a:t>
            </a:r>
          </a:p>
          <a:p>
            <a:pPr marL="514350" indent="-514350">
              <a:buNone/>
            </a:pPr>
            <a:r>
              <a:rPr lang="en-US" dirty="0" smtClean="0"/>
              <a:t>2. “The oceans have already been explored. There is not much more to discover about the ocean realm and its life.”</a:t>
            </a:r>
          </a:p>
          <a:p>
            <a:pPr marL="514350" indent="-514350">
              <a:buNone/>
            </a:pPr>
            <a:r>
              <a:rPr lang="en-US" dirty="0" smtClean="0"/>
              <a:t>3.  “I understand everything I need to know about global warming.”</a:t>
            </a:r>
          </a:p>
          <a:p>
            <a:pPr marL="514350" indent="-514350">
              <a:buNone/>
            </a:pPr>
            <a:r>
              <a:rPr lang="en-US" dirty="0" smtClean="0"/>
              <a:t>4. “I can’t do science.” (How can students get meaningful research experience?)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What has been your experience with these misconceptions? What strategies have you used to address this that have worked?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74746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Misconceptions – why we should care</a:t>
            </a:r>
          </a:p>
          <a:p>
            <a:r>
              <a:rPr lang="en-US" dirty="0" smtClean="0"/>
              <a:t>Ocean literacy &amp; data from pre &amp; post student assessments</a:t>
            </a:r>
          </a:p>
          <a:p>
            <a:r>
              <a:rPr lang="en-US" dirty="0" smtClean="0"/>
              <a:t>Break-out into small groups</a:t>
            </a:r>
          </a:p>
          <a:p>
            <a:r>
              <a:rPr lang="en-US" dirty="0" smtClean="0"/>
              <a:t>Summary &amp; Wrap-up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67700" cy="5714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Student misconceptions/preconceptions about ocean science. </a:t>
            </a:r>
            <a:r>
              <a:rPr lang="en-US" b="1" u="sng" dirty="0" smtClean="0"/>
              <a:t>Why we should care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Preparation</a:t>
            </a:r>
            <a:r>
              <a:rPr lang="en-US" dirty="0" smtClean="0"/>
              <a:t>: Most high schools lack oceanography; many students have not had Earth Science....so where are they getting their information?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Preparation</a:t>
            </a:r>
            <a:endParaRPr lang="en-US" sz="3600" dirty="0" smtClean="0"/>
          </a:p>
          <a:p>
            <a:r>
              <a:rPr lang="en-US" sz="3600" b="1" i="1" dirty="0" smtClean="0"/>
              <a:t>Assessment</a:t>
            </a:r>
            <a:r>
              <a:rPr lang="en-US" sz="3600" dirty="0" smtClean="0"/>
              <a:t>: If we know what they know/don’t know in the beginning, we can better assess what they’ve learned at the 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Why we should care.</a:t>
            </a:r>
            <a:br>
              <a:rPr lang="en-US" sz="3200" u="sng" dirty="0" smtClean="0"/>
            </a:br>
            <a:endParaRPr lang="en-US" sz="32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Preparation</a:t>
            </a:r>
          </a:p>
          <a:p>
            <a:r>
              <a:rPr lang="en-US" sz="3600" i="1" dirty="0" smtClean="0"/>
              <a:t>Assessment</a:t>
            </a:r>
            <a:r>
              <a:rPr lang="en-US" sz="3600" dirty="0" smtClean="0"/>
              <a:t>.</a:t>
            </a:r>
          </a:p>
          <a:p>
            <a:r>
              <a:rPr lang="en-US" sz="3600" b="1" i="1" dirty="0" smtClean="0"/>
              <a:t>Conceptual framework for learning</a:t>
            </a:r>
            <a:r>
              <a:rPr lang="en-US" sz="3600" dirty="0" smtClean="0"/>
              <a:t>: Future recall is enhanced by reinforcement and refinement of prior </a:t>
            </a:r>
            <a:r>
              <a:rPr lang="en-US" sz="3600" dirty="0" err="1" smtClean="0"/>
              <a:t>framework(s</a:t>
            </a:r>
            <a:r>
              <a:rPr lang="en-US" sz="3600" dirty="0" smtClean="0"/>
              <a:t>).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Why we should care.</a:t>
            </a:r>
            <a:endParaRPr lang="en-US" sz="32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229600" cy="508238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Preparation</a:t>
            </a:r>
          </a:p>
          <a:p>
            <a:r>
              <a:rPr lang="en-US" sz="3600" i="1" dirty="0" smtClean="0"/>
              <a:t>Assessment</a:t>
            </a:r>
            <a:r>
              <a:rPr lang="en-US" sz="3600" dirty="0" smtClean="0"/>
              <a:t>.</a:t>
            </a:r>
          </a:p>
          <a:p>
            <a:r>
              <a:rPr lang="en-US" sz="3600" i="1" dirty="0" smtClean="0"/>
              <a:t>Conceptual framework for learning</a:t>
            </a:r>
          </a:p>
          <a:p>
            <a:r>
              <a:rPr lang="en-US" sz="3600" b="1" i="1" dirty="0" smtClean="0"/>
              <a:t>Creating an informed public</a:t>
            </a:r>
            <a:r>
              <a:rPr lang="en-US" sz="3600" i="1" dirty="0" smtClean="0"/>
              <a:t>: </a:t>
            </a:r>
            <a:r>
              <a:rPr lang="en-US" sz="3600" dirty="0" smtClean="0"/>
              <a:t>Public misconceptions about science get reinforced, become (incorrect) common wisdom. We want a scientifically literate society.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Why we should care.</a:t>
            </a:r>
            <a:endParaRPr lang="en-US" sz="32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3" y="0"/>
            <a:ext cx="87446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493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Brief survey given before &amp; after course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749300"/>
            <a:ext cx="7688536" cy="610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important roles does the ocean play in our lives? </a:t>
            </a:r>
            <a:r>
              <a:rPr lang="en-US" sz="2667" dirty="0" smtClean="0"/>
              <a:t>(open-ended response, Fall 2012)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1161" r="5806"/>
          <a:stretch>
            <a:fillRect/>
          </a:stretch>
        </p:blipFill>
        <p:spPr>
          <a:xfrm>
            <a:off x="38523" y="1803400"/>
            <a:ext cx="9191732" cy="500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658</Words>
  <Application>Microsoft Office PowerPoint</Application>
  <PresentationFormat>On-screen Show (4:3)</PresentationFormat>
  <Paragraphs>69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Student Misconceptions about the Ocean</vt:lpstr>
      <vt:lpstr>Session Overview</vt:lpstr>
      <vt:lpstr>Student misconceptions/preconceptions about ocean science. Why we should care:  Preparation: Most high schools lack oceanography; many students have not had Earth Science....so where are they getting their information?  </vt:lpstr>
      <vt:lpstr>Slide 4</vt:lpstr>
      <vt:lpstr>Slide 5</vt:lpstr>
      <vt:lpstr>Slide 6</vt:lpstr>
      <vt:lpstr>Slide 7</vt:lpstr>
      <vt:lpstr>Brief survey given before &amp; after course</vt:lpstr>
      <vt:lpstr>What important roles does the ocean play in our lives? (open-ended response, Fall 2012)</vt:lpstr>
      <vt:lpstr>What negative impacts do humans have on the ocean? (open-ended response, Fall 2012)</vt:lpstr>
      <vt:lpstr>Multiple-choice Survey Results (Fall 2012)</vt:lpstr>
      <vt:lpstr>Where did students get it right before the course?</vt:lpstr>
      <vt:lpstr>Where did students go wrong?</vt:lpstr>
      <vt:lpstr>How can we use this information?</vt:lpstr>
      <vt:lpstr>What value do students place on ocean issues? (Fall 2012 results)</vt:lpstr>
      <vt:lpstr>Resource on Ocean Literacy:</vt:lpstr>
      <vt:lpstr>Slide 17</vt:lpstr>
      <vt:lpstr>Misconception Topics…</vt:lpstr>
      <vt:lpstr>Slide 19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Misconceptions about the Ocean</dc:title>
  <dc:creator>Stephanie Jaeger</dc:creator>
  <cp:lastModifiedBy>mbruckne</cp:lastModifiedBy>
  <cp:revision>5</cp:revision>
  <dcterms:created xsi:type="dcterms:W3CDTF">2013-06-18T19:39:42Z</dcterms:created>
  <dcterms:modified xsi:type="dcterms:W3CDTF">2013-06-18T19:59:48Z</dcterms:modified>
</cp:coreProperties>
</file>