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4" r:id="rId2"/>
    <p:sldId id="256" r:id="rId3"/>
    <p:sldId id="257" r:id="rId4"/>
    <p:sldId id="262" r:id="rId5"/>
    <p:sldId id="263" r:id="rId6"/>
    <p:sldId id="267" r:id="rId7"/>
    <p:sldId id="260" r:id="rId8"/>
    <p:sldId id="259" r:id="rId9"/>
    <p:sldId id="261" r:id="rId10"/>
    <p:sldId id="265" r:id="rId11"/>
    <p:sldId id="266" r:id="rId12"/>
    <p:sldId id="25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150589"/>
    <a:srgbClr val="18069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11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C90E53-8952-4C8F-ACB0-42155BC9A1EA}" type="datetimeFigureOut">
              <a:rPr lang="en-US" smtClean="0"/>
              <a:pPr/>
              <a:t>6/18/2013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3B9377-7DC6-4D5C-B29D-F10725B587DC}" type="slidenum">
              <a:rPr lang="en-US" smtClean="0"/>
              <a:pPr/>
              <a:t>‹#›</a:t>
            </a:fld>
            <a:endParaRPr lang="en-US"/>
          </a:p>
        </p:txBody>
      </p:sp>
    </p:spTree>
    <p:extLst>
      <p:ext uri="{BB962C8B-B14F-4D97-AF65-F5344CB8AC3E}">
        <p14:creationId xmlns:p14="http://schemas.microsoft.com/office/powerpoint/2010/main" xmlns="" val="579184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3B9377-7DC6-4D5C-B29D-F10725B587DC}" type="slidenum">
              <a:rPr lang="en-US" smtClean="0"/>
              <a:pPr/>
              <a:t>2</a:t>
            </a:fld>
            <a:endParaRPr lang="en-US"/>
          </a:p>
        </p:txBody>
      </p:sp>
    </p:spTree>
    <p:extLst>
      <p:ext uri="{BB962C8B-B14F-4D97-AF65-F5344CB8AC3E}">
        <p14:creationId xmlns:p14="http://schemas.microsoft.com/office/powerpoint/2010/main" xmlns="" val="1914618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UBC example of</a:t>
            </a:r>
            <a:r>
              <a:rPr lang="en-US" baseline="0" dirty="0" smtClean="0"/>
              <a:t> alignment…too many silicate weathering questions, not enough </a:t>
            </a:r>
            <a:r>
              <a:rPr lang="en-US" baseline="0" dirty="0" err="1" smtClean="0"/>
              <a:t>atm</a:t>
            </a:r>
            <a:r>
              <a:rPr lang="en-US" baseline="0" dirty="0" smtClean="0"/>
              <a:t> radiation.</a:t>
            </a:r>
            <a:endParaRPr lang="en-US" dirty="0"/>
          </a:p>
        </p:txBody>
      </p:sp>
      <p:sp>
        <p:nvSpPr>
          <p:cNvPr id="4" name="Slide Number Placeholder 3"/>
          <p:cNvSpPr>
            <a:spLocks noGrp="1"/>
          </p:cNvSpPr>
          <p:nvPr>
            <p:ph type="sldNum" sz="quarter" idx="10"/>
          </p:nvPr>
        </p:nvSpPr>
        <p:spPr/>
        <p:txBody>
          <a:bodyPr/>
          <a:lstStyle/>
          <a:p>
            <a:fld id="{873B9377-7DC6-4D5C-B29D-F10725B587DC}" type="slidenum">
              <a:rPr lang="en-US" smtClean="0"/>
              <a:pPr/>
              <a:t>9</a:t>
            </a:fld>
            <a:endParaRPr lang="en-US"/>
          </a:p>
        </p:txBody>
      </p:sp>
    </p:spTree>
    <p:extLst>
      <p:ext uri="{BB962C8B-B14F-4D97-AF65-F5344CB8AC3E}">
        <p14:creationId xmlns:p14="http://schemas.microsoft.com/office/powerpoint/2010/main" xmlns="" val="4191352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Consider Course </a:t>
            </a:r>
            <a:r>
              <a:rPr lang="en-US" b="1" dirty="0" smtClean="0">
                <a:latin typeface="Arial" pitchFamily="34" charset="0"/>
                <a:cs typeface="Arial" pitchFamily="34" charset="0"/>
              </a:rPr>
              <a:t>CONTENT</a:t>
            </a:r>
            <a:r>
              <a:rPr lang="en-US" dirty="0" smtClean="0">
                <a:latin typeface="Arial" pitchFamily="34" charset="0"/>
                <a:cs typeface="Arial" pitchFamily="34" charset="0"/>
              </a:rPr>
              <a:t> (pedagogy and time): </a:t>
            </a:r>
            <a:r>
              <a:rPr lang="en-US" sz="1200" i="1" dirty="0" smtClean="0">
                <a:solidFill>
                  <a:srgbClr val="0000FF"/>
                </a:solidFill>
              </a:rPr>
              <a:t>Worse-than-expected post-test results.  Even at the end of term, fewer than half answer this correctly. Students arrive with various mental models of the greenhouse effect.  Important verbs are poorly understood.  Room for improved learning opportunities. </a:t>
            </a:r>
            <a:endParaRPr lang="en-US" dirty="0" smtClean="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873B9377-7DC6-4D5C-B29D-F10725B587DC}" type="slidenum">
              <a:rPr lang="en-US" smtClean="0"/>
              <a:pPr/>
              <a:t>11</a:t>
            </a:fld>
            <a:endParaRPr lang="en-US"/>
          </a:p>
        </p:txBody>
      </p:sp>
    </p:spTree>
    <p:extLst>
      <p:ext uri="{BB962C8B-B14F-4D97-AF65-F5344CB8AC3E}">
        <p14:creationId xmlns:p14="http://schemas.microsoft.com/office/powerpoint/2010/main" xmlns="" val="2540235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solidFill>
                  <a:schemeClr val="bg1">
                    <a:lumMod val="50000"/>
                  </a:schemeClr>
                </a:solidFill>
                <a:latin typeface="Arial" pitchFamily="34" charset="0"/>
                <a:cs typeface="Arial" pitchFamily="34" charset="0"/>
              </a:rPr>
              <a:t> Leave this slide up as we move to next segment</a:t>
            </a:r>
            <a:endParaRPr lang="en-US" dirty="0"/>
          </a:p>
        </p:txBody>
      </p:sp>
      <p:sp>
        <p:nvSpPr>
          <p:cNvPr id="4" name="Slide Number Placeholder 3"/>
          <p:cNvSpPr>
            <a:spLocks noGrp="1"/>
          </p:cNvSpPr>
          <p:nvPr>
            <p:ph type="sldNum" sz="quarter" idx="10"/>
          </p:nvPr>
        </p:nvSpPr>
        <p:spPr/>
        <p:txBody>
          <a:bodyPr/>
          <a:lstStyle/>
          <a:p>
            <a:fld id="{873B9377-7DC6-4D5C-B29D-F10725B587DC}" type="slidenum">
              <a:rPr lang="en-US" smtClean="0"/>
              <a:pPr/>
              <a:t>12</a:t>
            </a:fld>
            <a:endParaRPr lang="en-US"/>
          </a:p>
        </p:txBody>
      </p:sp>
    </p:spTree>
    <p:extLst>
      <p:ext uri="{BB962C8B-B14F-4D97-AF65-F5344CB8AC3E}">
        <p14:creationId xmlns:p14="http://schemas.microsoft.com/office/powerpoint/2010/main" xmlns="" val="3001911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F7C9DF-473D-43C0-9871-48413335AFEC}" type="datetimeFigureOut">
              <a:rPr lang="en-US" smtClean="0"/>
              <a:pPr/>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7C9DF-473D-43C0-9871-48413335AFEC}" type="datetimeFigureOut">
              <a:rPr lang="en-US" smtClean="0"/>
              <a:pPr/>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7C9DF-473D-43C0-9871-48413335AFEC}" type="datetimeFigureOut">
              <a:rPr lang="en-US" smtClean="0"/>
              <a:pPr/>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F7C9DF-473D-43C0-9871-48413335AFEC}" type="datetimeFigureOut">
              <a:rPr lang="en-US" smtClean="0"/>
              <a:pPr/>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F7C9DF-473D-43C0-9871-48413335AFEC}" type="datetimeFigureOut">
              <a:rPr lang="en-US" smtClean="0"/>
              <a:pPr/>
              <a:t>6/18/2013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F7C9DF-473D-43C0-9871-48413335AFEC}" type="datetimeFigureOut">
              <a:rPr lang="en-US" smtClean="0"/>
              <a:pPr/>
              <a:t>6/18/2013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F7C9DF-473D-43C0-9871-48413335AFEC}" type="datetimeFigureOut">
              <a:rPr lang="en-US" smtClean="0"/>
              <a:pPr/>
              <a:t>6/18/2013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F7C9DF-473D-43C0-9871-48413335AFEC}" type="datetimeFigureOut">
              <a:rPr lang="en-US" smtClean="0"/>
              <a:pPr/>
              <a:t>6/18/2013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7C9DF-473D-43C0-9871-48413335AFEC}" type="datetimeFigureOut">
              <a:rPr lang="en-US" smtClean="0"/>
              <a:pPr/>
              <a:t>6/18/2013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7C9DF-473D-43C0-9871-48413335AFEC}" type="datetimeFigureOut">
              <a:rPr lang="en-US" smtClean="0"/>
              <a:pPr/>
              <a:t>6/18/2013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7C9DF-473D-43C0-9871-48413335AFEC}" type="datetimeFigureOut">
              <a:rPr lang="en-US" smtClean="0"/>
              <a:pPr/>
              <a:t>6/18/2013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D9DF1B-5269-473C-A754-81CF6B0F41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7C9DF-473D-43C0-9871-48413335AFEC}" type="datetimeFigureOut">
              <a:rPr lang="en-US" smtClean="0"/>
              <a:pPr/>
              <a:t>6/18/2013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D9DF1B-5269-473C-A754-81CF6B0F41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www.cwsei.ubc.ca/"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59082" y="457200"/>
            <a:ext cx="7667485"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a:t>
            </a:r>
            <a:r>
              <a:rPr lang="en-US" sz="2400" b="1">
                <a:solidFill>
                  <a:srgbClr val="0099CC"/>
                </a:solidFill>
                <a:latin typeface="Arial" pitchFamily="34" charset="0"/>
                <a:cs typeface="Arial" pitchFamily="34" charset="0"/>
              </a:rPr>
              <a:t>in </a:t>
            </a:r>
            <a:r>
              <a:rPr lang="en-US" sz="2400" b="1" smtClean="0">
                <a:solidFill>
                  <a:srgbClr val="0099CC"/>
                </a:solidFill>
                <a:latin typeface="Arial" pitchFamily="34" charset="0"/>
                <a:cs typeface="Arial" pitchFamily="34" charset="0"/>
              </a:rPr>
              <a:t>Intro Oceanography</a:t>
            </a:r>
            <a:endParaRPr lang="en-US" sz="2400" dirty="0">
              <a:solidFill>
                <a:srgbClr val="0099CC"/>
              </a:solidFill>
              <a:latin typeface="Arial" pitchFamily="34" charset="0"/>
              <a:cs typeface="Arial" pitchFamily="34" charset="0"/>
            </a:endParaRPr>
          </a:p>
        </p:txBody>
      </p:sp>
      <p:sp>
        <p:nvSpPr>
          <p:cNvPr id="9" name="TextBox 8"/>
          <p:cNvSpPr txBox="1"/>
          <p:nvPr/>
        </p:nvSpPr>
        <p:spPr>
          <a:xfrm>
            <a:off x="1143000" y="1524000"/>
            <a:ext cx="7010400" cy="769441"/>
          </a:xfrm>
          <a:prstGeom prst="rect">
            <a:avLst/>
          </a:prstGeom>
          <a:noFill/>
        </p:spPr>
        <p:txBody>
          <a:bodyPr wrap="square" rtlCol="0">
            <a:spAutoFit/>
          </a:bodyPr>
          <a:lstStyle/>
          <a:p>
            <a:pPr algn="ctr"/>
            <a:r>
              <a:rPr lang="en-US" sz="4400" dirty="0" smtClean="0">
                <a:latin typeface="Arial" pitchFamily="34" charset="0"/>
                <a:cs typeface="Arial" pitchFamily="34" charset="0"/>
              </a:rPr>
              <a:t>Session Goals</a:t>
            </a:r>
            <a:endParaRPr lang="en-US" sz="4400" dirty="0">
              <a:latin typeface="Arial" pitchFamily="34" charset="0"/>
              <a:cs typeface="Arial" pitchFamily="34" charset="0"/>
            </a:endParaRPr>
          </a:p>
        </p:txBody>
      </p:sp>
      <p:sp>
        <p:nvSpPr>
          <p:cNvPr id="10" name="TextBox 9"/>
          <p:cNvSpPr txBox="1"/>
          <p:nvPr/>
        </p:nvSpPr>
        <p:spPr>
          <a:xfrm>
            <a:off x="457200" y="2667000"/>
            <a:ext cx="8462958" cy="1477328"/>
          </a:xfrm>
          <a:prstGeom prst="rect">
            <a:avLst/>
          </a:prstGeom>
          <a:noFill/>
        </p:spPr>
        <p:txBody>
          <a:bodyPr wrap="none" rtlCol="0">
            <a:spAutoFit/>
          </a:bodyPr>
          <a:lstStyle/>
          <a:p>
            <a:pPr>
              <a:buFont typeface="Wingdings" pitchFamily="2" charset="2"/>
              <a:buChar char="Ø"/>
            </a:pPr>
            <a:r>
              <a:rPr lang="en-US" sz="3600" dirty="0" smtClean="0">
                <a:latin typeface="Arial" pitchFamily="34" charset="0"/>
                <a:cs typeface="Arial" pitchFamily="34" charset="0"/>
              </a:rPr>
              <a:t> </a:t>
            </a:r>
            <a:r>
              <a:rPr lang="en-US" sz="2800" dirty="0" smtClean="0">
                <a:latin typeface="Arial" pitchFamily="34" charset="0"/>
                <a:cs typeface="Arial" pitchFamily="34" charset="0"/>
              </a:rPr>
              <a:t>Rethink &amp; Improve Goals for Student Learning</a:t>
            </a:r>
          </a:p>
          <a:p>
            <a:endParaRPr lang="en-US" dirty="0" smtClean="0">
              <a:latin typeface="Arial" pitchFamily="34" charset="0"/>
              <a:cs typeface="Arial" pitchFamily="34" charset="0"/>
            </a:endParaRPr>
          </a:p>
          <a:p>
            <a:pPr>
              <a:buFont typeface="Wingdings" pitchFamily="2" charset="2"/>
              <a:buChar char="Ø"/>
            </a:pPr>
            <a:r>
              <a:rPr lang="en-US" sz="3600" dirty="0" smtClean="0">
                <a:latin typeface="Arial" pitchFamily="34" charset="0"/>
                <a:cs typeface="Arial" pitchFamily="34" charset="0"/>
              </a:rPr>
              <a:t> </a:t>
            </a:r>
            <a:r>
              <a:rPr lang="en-US" sz="2800" dirty="0" smtClean="0">
                <a:latin typeface="Arial" pitchFamily="34" charset="0"/>
                <a:cs typeface="Arial" pitchFamily="34" charset="0"/>
              </a:rPr>
              <a:t>Find Assessments (effective, yet easy to grade)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676399"/>
          </a:xfrm>
        </p:spPr>
        <p:txBody>
          <a:bodyPr>
            <a:normAutofit/>
          </a:bodyPr>
          <a:lstStyle/>
          <a:p>
            <a:r>
              <a:rPr lang="en-US" sz="4800" dirty="0" smtClean="0">
                <a:latin typeface="Arial" pitchFamily="34" charset="0"/>
                <a:cs typeface="Arial" pitchFamily="34" charset="0"/>
              </a:rPr>
              <a:t>Course Alignment: </a:t>
            </a:r>
            <a:br>
              <a:rPr lang="en-US" sz="4800" dirty="0" smtClean="0">
                <a:latin typeface="Arial" pitchFamily="34" charset="0"/>
                <a:cs typeface="Arial" pitchFamily="34" charset="0"/>
              </a:rPr>
            </a:br>
            <a:r>
              <a:rPr lang="en-US" sz="4800" dirty="0" smtClean="0">
                <a:latin typeface="Arial" pitchFamily="34" charset="0"/>
                <a:cs typeface="Arial" pitchFamily="34" charset="0"/>
              </a:rPr>
              <a:t>Basic Questions</a:t>
            </a:r>
            <a:endParaRPr lang="en-US" dirty="0">
              <a:latin typeface="Arial" pitchFamily="34" charset="0"/>
              <a:cs typeface="Arial" pitchFamily="34" charset="0"/>
            </a:endParaRPr>
          </a:p>
        </p:txBody>
      </p:sp>
      <p:sp>
        <p:nvSpPr>
          <p:cNvPr id="5" name="Rectangle 4"/>
          <p:cNvSpPr/>
          <p:nvPr/>
        </p:nvSpPr>
        <p:spPr>
          <a:xfrm>
            <a:off x="1066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12" name="TextBox 11"/>
          <p:cNvSpPr txBox="1"/>
          <p:nvPr/>
        </p:nvSpPr>
        <p:spPr>
          <a:xfrm>
            <a:off x="838200" y="2362200"/>
            <a:ext cx="7924800" cy="1815882"/>
          </a:xfrm>
          <a:prstGeom prst="rect">
            <a:avLst/>
          </a:prstGeom>
          <a:noFill/>
        </p:spPr>
        <p:txBody>
          <a:bodyPr wrap="square" rtlCol="0">
            <a:spAutoFit/>
          </a:bodyPr>
          <a:lstStyle/>
          <a:p>
            <a:r>
              <a:rPr lang="en-US" sz="2800" b="1" dirty="0" smtClean="0"/>
              <a:t>Interpretation Questions</a:t>
            </a:r>
          </a:p>
          <a:p>
            <a:pPr>
              <a:buFont typeface="Wingdings" pitchFamily="2" charset="2"/>
              <a:buChar char="§"/>
            </a:pPr>
            <a:r>
              <a:rPr lang="en-US" sz="2800" b="1" dirty="0" smtClean="0"/>
              <a:t> What are students learning?  </a:t>
            </a:r>
          </a:p>
          <a:p>
            <a:pPr>
              <a:buFont typeface="Wingdings" pitchFamily="2" charset="2"/>
              <a:buChar char="§"/>
            </a:pPr>
            <a:r>
              <a:rPr lang="en-US" sz="2800" b="1" dirty="0" smtClean="0"/>
              <a:t> Why?</a:t>
            </a:r>
          </a:p>
          <a:p>
            <a:endParaRPr lang="en-US" sz="2800" b="1" dirty="0"/>
          </a:p>
        </p:txBody>
      </p:sp>
      <p:sp>
        <p:nvSpPr>
          <p:cNvPr id="9" name="TextBox 8"/>
          <p:cNvSpPr txBox="1"/>
          <p:nvPr/>
        </p:nvSpPr>
        <p:spPr>
          <a:xfrm>
            <a:off x="533400" y="4495800"/>
            <a:ext cx="4993675" cy="1107996"/>
          </a:xfrm>
          <a:prstGeom prst="rect">
            <a:avLst/>
          </a:prstGeom>
          <a:noFill/>
        </p:spPr>
        <p:txBody>
          <a:bodyPr wrap="none" rtlCol="0">
            <a:spAutoFit/>
          </a:bodyPr>
          <a:lstStyle/>
          <a:p>
            <a:r>
              <a:rPr lang="en-US" sz="2400" b="1" dirty="0" smtClean="0">
                <a:latin typeface="Arial" pitchFamily="34" charset="0"/>
                <a:cs typeface="Arial" pitchFamily="34" charset="0"/>
              </a:rPr>
              <a:t>Next</a:t>
            </a:r>
            <a:r>
              <a:rPr lang="en-US" sz="2400" dirty="0" smtClean="0">
                <a:latin typeface="Arial" pitchFamily="34" charset="0"/>
                <a:cs typeface="Arial" pitchFamily="34" charset="0"/>
              </a:rPr>
              <a:t>: Consider Course </a:t>
            </a:r>
            <a:r>
              <a:rPr lang="en-US" sz="2400" b="1" dirty="0" smtClean="0">
                <a:latin typeface="Arial" pitchFamily="34" charset="0"/>
                <a:cs typeface="Arial" pitchFamily="34" charset="0"/>
              </a:rPr>
              <a:t>CONTENT</a:t>
            </a:r>
            <a:r>
              <a:rPr lang="en-US" sz="2400" dirty="0" smtClean="0">
                <a:latin typeface="Arial" pitchFamily="34" charset="0"/>
                <a:cs typeface="Arial" pitchFamily="34" charset="0"/>
              </a:rPr>
              <a:t> </a:t>
            </a:r>
          </a:p>
          <a:p>
            <a:r>
              <a:rPr lang="en-US" sz="2400" dirty="0" smtClean="0">
                <a:latin typeface="Arial" pitchFamily="34" charset="0"/>
                <a:cs typeface="Arial" pitchFamily="34" charset="0"/>
              </a:rPr>
              <a:t>(pedagogy and time)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990600"/>
          </a:xfrm>
        </p:spPr>
        <p:txBody>
          <a:bodyPr>
            <a:normAutofit/>
          </a:bodyPr>
          <a:lstStyle/>
          <a:p>
            <a:r>
              <a:rPr lang="en-US" sz="4800" dirty="0" smtClean="0">
                <a:latin typeface="Arial" pitchFamily="34" charset="0"/>
                <a:cs typeface="Arial" pitchFamily="34" charset="0"/>
              </a:rPr>
              <a:t>Using Assessments</a:t>
            </a:r>
            <a:endParaRPr lang="en-US" dirty="0">
              <a:latin typeface="Arial" pitchFamily="34" charset="0"/>
              <a:cs typeface="Arial" pitchFamily="34" charset="0"/>
            </a:endParaRPr>
          </a:p>
        </p:txBody>
      </p:sp>
      <p:sp>
        <p:nvSpPr>
          <p:cNvPr id="5" name="Rectangle 4"/>
          <p:cNvSpPr/>
          <p:nvPr/>
        </p:nvSpPr>
        <p:spPr>
          <a:xfrm>
            <a:off x="1066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6" name="TextBox 5"/>
          <p:cNvSpPr txBox="1"/>
          <p:nvPr/>
        </p:nvSpPr>
        <p:spPr>
          <a:xfrm>
            <a:off x="152400" y="1676400"/>
            <a:ext cx="8535093" cy="2523768"/>
          </a:xfrm>
          <a:prstGeom prst="rect">
            <a:avLst/>
          </a:prstGeom>
          <a:noFill/>
        </p:spPr>
        <p:txBody>
          <a:bodyPr wrap="none" rtlCol="0">
            <a:spAutoFit/>
          </a:bodyPr>
          <a:lstStyle/>
          <a:p>
            <a:r>
              <a:rPr lang="en-US" b="1" dirty="0" smtClean="0">
                <a:solidFill>
                  <a:srgbClr val="000090"/>
                </a:solidFill>
              </a:rPr>
              <a:t>Learning goal</a:t>
            </a:r>
            <a:r>
              <a:rPr lang="en-US" dirty="0" smtClean="0">
                <a:solidFill>
                  <a:srgbClr val="000090"/>
                </a:solidFill>
              </a:rPr>
              <a:t>: DESCRIBE how incoming and outgoing electromagnetic radiation interacts </a:t>
            </a:r>
          </a:p>
          <a:p>
            <a:r>
              <a:rPr lang="en-US" dirty="0" smtClean="0">
                <a:solidFill>
                  <a:srgbClr val="000090"/>
                </a:solidFill>
              </a:rPr>
              <a:t>with Earth’s surface and its atmosphere </a:t>
            </a:r>
            <a:endParaRPr lang="en-US" sz="700" dirty="0" smtClean="0">
              <a:solidFill>
                <a:srgbClr val="000090"/>
              </a:solidFill>
            </a:endParaRPr>
          </a:p>
          <a:p>
            <a:endParaRPr lang="en-US" sz="700" dirty="0" smtClean="0">
              <a:solidFill>
                <a:srgbClr val="000090"/>
              </a:solidFill>
            </a:endParaRPr>
          </a:p>
          <a:p>
            <a:r>
              <a:rPr lang="en-US" dirty="0" smtClean="0">
                <a:latin typeface="Times New Roman"/>
                <a:cs typeface="Times New Roman"/>
              </a:rPr>
              <a:t>Which of the following </a:t>
            </a:r>
            <a:r>
              <a:rPr lang="en-US" b="1" dirty="0" smtClean="0">
                <a:latin typeface="Times New Roman"/>
                <a:cs typeface="Times New Roman"/>
              </a:rPr>
              <a:t>best</a:t>
            </a:r>
            <a:r>
              <a:rPr lang="en-US" dirty="0" smtClean="0">
                <a:latin typeface="Times New Roman"/>
                <a:cs typeface="Times New Roman"/>
              </a:rPr>
              <a:t> describes how the greenhouse effect works? </a:t>
            </a:r>
          </a:p>
          <a:p>
            <a:endParaRPr lang="en-US" sz="700" dirty="0" smtClean="0">
              <a:latin typeface="Times New Roman"/>
              <a:cs typeface="Times New Roman"/>
            </a:endParaRPr>
          </a:p>
          <a:p>
            <a:pPr marL="274320" lvl="0"/>
            <a:r>
              <a:rPr lang="en-US" dirty="0" smtClean="0">
                <a:latin typeface="Times New Roman"/>
                <a:cs typeface="Times New Roman"/>
              </a:rPr>
              <a:t>A. Greenhouse gases absorb incoming solar energy</a:t>
            </a:r>
          </a:p>
          <a:p>
            <a:pPr marL="274320" lvl="0"/>
            <a:r>
              <a:rPr lang="en-US" dirty="0" smtClean="0">
                <a:latin typeface="Times New Roman"/>
                <a:cs typeface="Times New Roman"/>
              </a:rPr>
              <a:t>B. Greenhouse gases reflect incoming solar energy</a:t>
            </a:r>
          </a:p>
          <a:p>
            <a:pPr marL="274320" lvl="0"/>
            <a:r>
              <a:rPr lang="en-US" dirty="0" smtClean="0">
                <a:latin typeface="Times New Roman"/>
                <a:cs typeface="Times New Roman"/>
              </a:rPr>
              <a:t>C. Greenhouse gases absorb solar energy reflected from Earth</a:t>
            </a:r>
          </a:p>
          <a:p>
            <a:pPr marL="274320" lvl="0"/>
            <a:r>
              <a:rPr lang="en-US" b="1" dirty="0" smtClean="0">
                <a:latin typeface="Times New Roman"/>
                <a:cs typeface="Times New Roman"/>
              </a:rPr>
              <a:t>D. Greenhouse gases absorb energy radiated by Earth</a:t>
            </a:r>
          </a:p>
          <a:p>
            <a:pPr marL="274320" lvl="0"/>
            <a:r>
              <a:rPr lang="en-US" dirty="0" smtClean="0">
                <a:latin typeface="Times New Roman"/>
                <a:cs typeface="Times New Roman"/>
              </a:rPr>
              <a:t>E. Greenhouse gases reflect energy radiated by Earth</a:t>
            </a:r>
          </a:p>
        </p:txBody>
      </p:sp>
      <p:grpSp>
        <p:nvGrpSpPr>
          <p:cNvPr id="3" name="Group 2"/>
          <p:cNvGrpSpPr/>
          <p:nvPr/>
        </p:nvGrpSpPr>
        <p:grpSpPr>
          <a:xfrm>
            <a:off x="3962400" y="4191000"/>
            <a:ext cx="4302652" cy="2667000"/>
            <a:chOff x="3962400" y="4191000"/>
            <a:chExt cx="4302652" cy="2667000"/>
          </a:xfrm>
        </p:grpSpPr>
        <p:sp>
          <p:nvSpPr>
            <p:cNvPr id="9" name="TextBox 8"/>
            <p:cNvSpPr txBox="1"/>
            <p:nvPr/>
          </p:nvSpPr>
          <p:spPr>
            <a:xfrm>
              <a:off x="4267200" y="6550223"/>
              <a:ext cx="3447098" cy="307777"/>
            </a:xfrm>
            <a:prstGeom prst="rect">
              <a:avLst/>
            </a:prstGeom>
            <a:noFill/>
          </p:spPr>
          <p:txBody>
            <a:bodyPr wrap="none" rtlCol="0">
              <a:spAutoFit/>
            </a:bodyPr>
            <a:lstStyle/>
            <a:p>
              <a:r>
                <a:rPr lang="en-US" sz="1400" dirty="0" smtClean="0"/>
                <a:t>Harris, S., et al.  AGU Fall Meeting, Dec. 2011</a:t>
              </a:r>
              <a:endParaRPr lang="en-US" sz="1400" dirty="0"/>
            </a:p>
          </p:txBody>
        </p:sp>
        <p:pic>
          <p:nvPicPr>
            <p:cNvPr id="7" name="Picture 6"/>
            <p:cNvPicPr>
              <a:picLocks noChangeAspect="1"/>
            </p:cNvPicPr>
            <p:nvPr/>
          </p:nvPicPr>
          <p:blipFill>
            <a:blip r:embed="rId3" cstate="print"/>
            <a:srcRect l="2314" t="13742" b="10156"/>
            <a:stretch>
              <a:fillRect/>
            </a:stretch>
          </p:blipFill>
          <p:spPr>
            <a:xfrm>
              <a:off x="3962400" y="4191000"/>
              <a:ext cx="4302652" cy="2316913"/>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59082" y="457200"/>
            <a:ext cx="7667485"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a:t>
            </a:r>
            <a:r>
              <a:rPr lang="en-US" sz="2400" b="1" dirty="0" smtClean="0">
                <a:solidFill>
                  <a:srgbClr val="0099CC"/>
                </a:solidFill>
                <a:latin typeface="Arial" pitchFamily="34" charset="0"/>
                <a:cs typeface="Arial" pitchFamily="34" charset="0"/>
              </a:rPr>
              <a:t>Intro Oceanography</a:t>
            </a:r>
            <a:endParaRPr lang="en-US" sz="2400" dirty="0">
              <a:solidFill>
                <a:srgbClr val="0099CC"/>
              </a:solidFill>
              <a:latin typeface="Arial" pitchFamily="34" charset="0"/>
              <a:cs typeface="Arial" pitchFamily="34" charset="0"/>
            </a:endParaRPr>
          </a:p>
        </p:txBody>
      </p:sp>
      <p:sp>
        <p:nvSpPr>
          <p:cNvPr id="9" name="TextBox 8"/>
          <p:cNvSpPr txBox="1"/>
          <p:nvPr/>
        </p:nvSpPr>
        <p:spPr>
          <a:xfrm>
            <a:off x="1143000" y="1524000"/>
            <a:ext cx="7010400" cy="769441"/>
          </a:xfrm>
          <a:prstGeom prst="rect">
            <a:avLst/>
          </a:prstGeom>
          <a:noFill/>
        </p:spPr>
        <p:txBody>
          <a:bodyPr wrap="square" rtlCol="0">
            <a:spAutoFit/>
          </a:bodyPr>
          <a:lstStyle/>
          <a:p>
            <a:pPr algn="ctr"/>
            <a:r>
              <a:rPr lang="en-US" sz="4400" dirty="0" smtClean="0">
                <a:latin typeface="Arial" pitchFamily="34" charset="0"/>
                <a:cs typeface="Arial" pitchFamily="34" charset="0"/>
              </a:rPr>
              <a:t>Session Goals</a:t>
            </a:r>
            <a:endParaRPr lang="en-US" sz="4400" dirty="0">
              <a:latin typeface="Arial" pitchFamily="34" charset="0"/>
              <a:cs typeface="Arial" pitchFamily="34" charset="0"/>
            </a:endParaRPr>
          </a:p>
        </p:txBody>
      </p:sp>
      <p:sp>
        <p:nvSpPr>
          <p:cNvPr id="10" name="TextBox 9"/>
          <p:cNvSpPr txBox="1"/>
          <p:nvPr/>
        </p:nvSpPr>
        <p:spPr>
          <a:xfrm>
            <a:off x="457200" y="2667000"/>
            <a:ext cx="8264763" cy="1477328"/>
          </a:xfrm>
          <a:prstGeom prst="rect">
            <a:avLst/>
          </a:prstGeom>
          <a:noFill/>
        </p:spPr>
        <p:txBody>
          <a:bodyPr wrap="none" rtlCol="0">
            <a:spAutoFit/>
          </a:bodyPr>
          <a:lstStyle/>
          <a:p>
            <a:pPr>
              <a:buFont typeface="Wingdings" pitchFamily="2" charset="2"/>
              <a:buChar char="Ø"/>
            </a:pPr>
            <a:r>
              <a:rPr lang="en-US" sz="3600" dirty="0" smtClean="0">
                <a:latin typeface="Arial" pitchFamily="34" charset="0"/>
                <a:cs typeface="Arial" pitchFamily="34" charset="0"/>
              </a:rPr>
              <a:t> </a:t>
            </a:r>
            <a:r>
              <a:rPr lang="en-US" sz="2800" dirty="0" smtClean="0">
                <a:latin typeface="Arial" pitchFamily="34" charset="0"/>
                <a:cs typeface="Arial" pitchFamily="34" charset="0"/>
              </a:rPr>
              <a:t>Rethink &amp; Improve Goals for Student Learning</a:t>
            </a:r>
          </a:p>
          <a:p>
            <a:endParaRPr lang="en-US" dirty="0" smtClean="0">
              <a:latin typeface="Arial" pitchFamily="34" charset="0"/>
              <a:cs typeface="Arial" pitchFamily="34" charset="0"/>
            </a:endParaRPr>
          </a:p>
          <a:p>
            <a:pPr>
              <a:buFont typeface="Wingdings" pitchFamily="2" charset="2"/>
              <a:buChar char="Ø"/>
            </a:pPr>
            <a:r>
              <a:rPr lang="en-US" sz="3600" dirty="0" smtClean="0">
                <a:latin typeface="Arial" pitchFamily="34" charset="0"/>
                <a:cs typeface="Arial" pitchFamily="34" charset="0"/>
              </a:rPr>
              <a:t> </a:t>
            </a:r>
            <a:r>
              <a:rPr lang="en-US" sz="2800" dirty="0" smtClean="0">
                <a:latin typeface="Arial" pitchFamily="34" charset="0"/>
                <a:cs typeface="Arial" pitchFamily="34" charset="0"/>
              </a:rPr>
              <a:t>Find Assessments (Effective, yet easy to grade)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2057400"/>
          </a:xfrm>
        </p:spPr>
        <p:txBody>
          <a:bodyPr>
            <a:normAutofit/>
          </a:bodyPr>
          <a:lstStyle/>
          <a:p>
            <a:r>
              <a:rPr lang="en-US" sz="4800" dirty="0" smtClean="0">
                <a:latin typeface="Arial" pitchFamily="34" charset="0"/>
                <a:cs typeface="Arial" pitchFamily="34" charset="0"/>
              </a:rPr>
              <a:t>Essentials:</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dirty="0" smtClean="0">
                <a:latin typeface="Arial" pitchFamily="34" charset="0"/>
                <a:cs typeface="Arial" pitchFamily="34" charset="0"/>
              </a:rPr>
              <a:t>What </a:t>
            </a:r>
            <a:r>
              <a:rPr lang="en-US" b="1" i="1" dirty="0" smtClean="0">
                <a:latin typeface="Arial" pitchFamily="34" charset="0"/>
                <a:cs typeface="Arial" pitchFamily="34" charset="0"/>
              </a:rPr>
              <a:t>should</a:t>
            </a:r>
            <a:r>
              <a:rPr lang="en-US" dirty="0" smtClean="0">
                <a:latin typeface="Arial" pitchFamily="34" charset="0"/>
                <a:cs typeface="Arial" pitchFamily="34" charset="0"/>
              </a:rPr>
              <a:t> students learn?</a:t>
            </a:r>
            <a:endParaRPr lang="en-US" dirty="0">
              <a:latin typeface="Arial" pitchFamily="34" charset="0"/>
              <a:cs typeface="Arial" pitchFamily="34" charset="0"/>
            </a:endParaRPr>
          </a:p>
        </p:txBody>
      </p:sp>
      <p:sp>
        <p:nvSpPr>
          <p:cNvPr id="5" name="Rectangle 4"/>
          <p:cNvSpPr/>
          <p:nvPr/>
        </p:nvSpPr>
        <p:spPr>
          <a:xfrm>
            <a:off x="1066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9" name="TextBox 8"/>
          <p:cNvSpPr txBox="1"/>
          <p:nvPr/>
        </p:nvSpPr>
        <p:spPr>
          <a:xfrm>
            <a:off x="5943600" y="6488668"/>
            <a:ext cx="3200400" cy="276999"/>
          </a:xfrm>
          <a:prstGeom prst="rect">
            <a:avLst/>
          </a:prstGeom>
          <a:noFill/>
        </p:spPr>
        <p:txBody>
          <a:bodyPr wrap="square" rtlCol="0">
            <a:spAutoFit/>
          </a:bodyPr>
          <a:lstStyle/>
          <a:p>
            <a:r>
              <a:rPr lang="en-US" sz="1200" dirty="0" smtClean="0"/>
              <a:t>Image: </a:t>
            </a:r>
            <a:r>
              <a:rPr lang="en-US" sz="1200" dirty="0" err="1" smtClean="0"/>
              <a:t>Tsahi</a:t>
            </a:r>
            <a:r>
              <a:rPr lang="en-US" sz="1200" dirty="0" smtClean="0"/>
              <a:t> </a:t>
            </a:r>
            <a:r>
              <a:rPr lang="en-US" sz="1200" dirty="0" err="1" smtClean="0"/>
              <a:t>Levent</a:t>
            </a:r>
            <a:r>
              <a:rPr lang="en-US" sz="1200" dirty="0" smtClean="0"/>
              <a:t>-Levi via Creative Commons  </a:t>
            </a:r>
            <a:endParaRPr lang="en-US" sz="1200" dirty="0"/>
          </a:p>
        </p:txBody>
      </p:sp>
      <p:pic>
        <p:nvPicPr>
          <p:cNvPr id="10" name="Picture 9" descr="questionmarkfinger.jpg"/>
          <p:cNvPicPr>
            <a:picLocks noChangeAspect="1"/>
          </p:cNvPicPr>
          <p:nvPr/>
        </p:nvPicPr>
        <p:blipFill>
          <a:blip r:embed="rId3" cstate="print"/>
          <a:stretch>
            <a:fillRect/>
          </a:stretch>
        </p:blipFill>
        <p:spPr>
          <a:xfrm>
            <a:off x="2463800" y="3276600"/>
            <a:ext cx="4165600" cy="31242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2517775"/>
          </a:xfrm>
        </p:spPr>
        <p:txBody>
          <a:bodyPr>
            <a:normAutofit/>
          </a:bodyPr>
          <a:lstStyle/>
          <a:p>
            <a:r>
              <a:rPr lang="en-US" dirty="0" smtClean="0">
                <a:latin typeface="Arial" pitchFamily="34" charset="0"/>
                <a:cs typeface="Arial" pitchFamily="34" charset="0"/>
              </a:rPr>
              <a:t>What </a:t>
            </a:r>
            <a:r>
              <a:rPr lang="en-US" b="1" i="1" dirty="0" smtClean="0">
                <a:latin typeface="Arial" pitchFamily="34" charset="0"/>
                <a:cs typeface="Arial" pitchFamily="34" charset="0"/>
              </a:rPr>
              <a:t>are</a:t>
            </a:r>
            <a:r>
              <a:rPr lang="en-US" dirty="0" smtClean="0">
                <a:latin typeface="Arial" pitchFamily="34" charset="0"/>
                <a:cs typeface="Arial" pitchFamily="34" charset="0"/>
              </a:rPr>
              <a:t> students learning?</a:t>
            </a:r>
            <a:endParaRPr lang="en-US" dirty="0">
              <a:latin typeface="Arial" pitchFamily="34" charset="0"/>
              <a:cs typeface="Arial" pitchFamily="34" charset="0"/>
            </a:endParaRPr>
          </a:p>
        </p:txBody>
      </p:sp>
      <p:sp>
        <p:nvSpPr>
          <p:cNvPr id="5" name="Rectangle 4"/>
          <p:cNvSpPr/>
          <p:nvPr/>
        </p:nvSpPr>
        <p:spPr>
          <a:xfrm>
            <a:off x="1447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pic>
        <p:nvPicPr>
          <p:cNvPr id="6" name="Picture 5" descr="questionmark.jpg"/>
          <p:cNvPicPr>
            <a:picLocks noChangeAspect="1"/>
          </p:cNvPicPr>
          <p:nvPr/>
        </p:nvPicPr>
        <p:blipFill>
          <a:blip r:embed="rId2" cstate="print"/>
          <a:stretch>
            <a:fillRect/>
          </a:stretch>
        </p:blipFill>
        <p:spPr>
          <a:xfrm>
            <a:off x="2971800" y="3352800"/>
            <a:ext cx="2971800" cy="2971800"/>
          </a:xfrm>
          <a:prstGeom prst="rect">
            <a:avLst/>
          </a:prstGeom>
        </p:spPr>
      </p:pic>
      <p:sp>
        <p:nvSpPr>
          <p:cNvPr id="7" name="TextBox 6"/>
          <p:cNvSpPr txBox="1"/>
          <p:nvPr/>
        </p:nvSpPr>
        <p:spPr>
          <a:xfrm>
            <a:off x="6637377" y="6581001"/>
            <a:ext cx="2582823" cy="276999"/>
          </a:xfrm>
          <a:prstGeom prst="rect">
            <a:avLst/>
          </a:prstGeom>
          <a:noFill/>
        </p:spPr>
        <p:txBody>
          <a:bodyPr wrap="none" rtlCol="0">
            <a:spAutoFit/>
          </a:bodyPr>
          <a:lstStyle/>
          <a:p>
            <a:r>
              <a:rPr lang="en-US" sz="1200" dirty="0" smtClean="0"/>
              <a:t>Image: </a:t>
            </a:r>
            <a:r>
              <a:rPr lang="en-US" sz="1200" dirty="0" err="1" smtClean="0"/>
              <a:t>Paurian</a:t>
            </a:r>
            <a:r>
              <a:rPr lang="en-US" sz="1200" dirty="0" smtClean="0"/>
              <a:t> via Creative Commons </a:t>
            </a:r>
            <a:endParaRPr lang="en-US"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984375"/>
          </a:xfrm>
        </p:spPr>
        <p:txBody>
          <a:bodyPr>
            <a:normAutofit/>
          </a:bodyPr>
          <a:lstStyle/>
          <a:p>
            <a:r>
              <a:rPr lang="en-US" dirty="0" smtClean="0">
                <a:latin typeface="Arial" pitchFamily="34" charset="0"/>
                <a:cs typeface="Arial" pitchFamily="34" charset="0"/>
              </a:rPr>
              <a:t>Assessment Purpose</a:t>
            </a:r>
            <a:endParaRPr lang="en-US" dirty="0">
              <a:latin typeface="Arial" pitchFamily="34" charset="0"/>
              <a:cs typeface="Arial" pitchFamily="34" charset="0"/>
            </a:endParaRPr>
          </a:p>
        </p:txBody>
      </p:sp>
      <p:sp>
        <p:nvSpPr>
          <p:cNvPr id="5" name="Rectangle 4"/>
          <p:cNvSpPr/>
          <p:nvPr/>
        </p:nvSpPr>
        <p:spPr>
          <a:xfrm>
            <a:off x="1447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8" name="TextBox 7"/>
          <p:cNvSpPr txBox="1"/>
          <p:nvPr/>
        </p:nvSpPr>
        <p:spPr>
          <a:xfrm>
            <a:off x="1295400" y="2667000"/>
            <a:ext cx="7616188" cy="2831544"/>
          </a:xfrm>
          <a:prstGeom prst="rect">
            <a:avLst/>
          </a:prstGeom>
          <a:noFill/>
        </p:spPr>
        <p:txBody>
          <a:bodyPr wrap="none" rtlCol="0">
            <a:spAutoFit/>
          </a:bodyPr>
          <a:lstStyle/>
          <a:p>
            <a:r>
              <a:rPr lang="en-US" sz="3200" dirty="0" smtClean="0"/>
              <a:t>Improve Student Learning through…</a:t>
            </a:r>
          </a:p>
          <a:p>
            <a:pPr>
              <a:buFont typeface="Wingdings" pitchFamily="2" charset="2"/>
              <a:buChar char="Ø"/>
            </a:pPr>
            <a:r>
              <a:rPr lang="en-US" sz="3200" dirty="0" smtClean="0"/>
              <a:t> Better Course Focus &amp; Organization</a:t>
            </a:r>
          </a:p>
          <a:p>
            <a:pPr>
              <a:buFont typeface="Wingdings" pitchFamily="2" charset="2"/>
              <a:buChar char="Ø"/>
            </a:pPr>
            <a:r>
              <a:rPr lang="en-US" sz="3200" dirty="0" smtClean="0"/>
              <a:t> Valuable Feedback</a:t>
            </a:r>
          </a:p>
          <a:p>
            <a:pPr>
              <a:buFont typeface="Wingdings" pitchFamily="2" charset="2"/>
              <a:buChar char="Ø"/>
            </a:pPr>
            <a:r>
              <a:rPr lang="en-US" sz="3200" dirty="0" smtClean="0"/>
              <a:t> Guiding Search for Best Teaching </a:t>
            </a:r>
            <a:r>
              <a:rPr lang="en-US" sz="3200" dirty="0"/>
              <a:t>P</a:t>
            </a:r>
            <a:r>
              <a:rPr lang="en-US" sz="3200" dirty="0" smtClean="0"/>
              <a:t>ractices</a:t>
            </a:r>
          </a:p>
          <a:p>
            <a:pPr>
              <a:buFont typeface="Wingdings" pitchFamily="2" charset="2"/>
              <a:buChar char="Ø"/>
            </a:pPr>
            <a:r>
              <a:rPr lang="en-US" sz="3200" dirty="0" smtClean="0"/>
              <a:t> Exploratory &amp; Dynamic Process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772400" cy="1755775"/>
          </a:xfrm>
        </p:spPr>
        <p:txBody>
          <a:bodyPr>
            <a:normAutofit/>
          </a:bodyPr>
          <a:lstStyle/>
          <a:p>
            <a:r>
              <a:rPr lang="en-US" dirty="0" smtClean="0">
                <a:latin typeface="Arial" pitchFamily="34" charset="0"/>
                <a:cs typeface="Arial" pitchFamily="34" charset="0"/>
              </a:rPr>
              <a:t>Assessment Purpose</a:t>
            </a:r>
            <a:endParaRPr lang="en-US" dirty="0">
              <a:latin typeface="Arial" pitchFamily="34" charset="0"/>
              <a:cs typeface="Arial" pitchFamily="34" charset="0"/>
            </a:endParaRPr>
          </a:p>
        </p:txBody>
      </p:sp>
      <p:sp>
        <p:nvSpPr>
          <p:cNvPr id="5" name="Rectangle 4"/>
          <p:cNvSpPr/>
          <p:nvPr/>
        </p:nvSpPr>
        <p:spPr>
          <a:xfrm>
            <a:off x="1447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8" name="TextBox 7"/>
          <p:cNvSpPr txBox="1"/>
          <p:nvPr/>
        </p:nvSpPr>
        <p:spPr>
          <a:xfrm>
            <a:off x="381000" y="2056686"/>
            <a:ext cx="7806304" cy="3877985"/>
          </a:xfrm>
          <a:prstGeom prst="rect">
            <a:avLst/>
          </a:prstGeom>
          <a:noFill/>
        </p:spPr>
        <p:txBody>
          <a:bodyPr wrap="square" rtlCol="0">
            <a:spAutoFit/>
          </a:bodyPr>
          <a:lstStyle/>
          <a:p>
            <a:r>
              <a:rPr lang="en-US" sz="3200" dirty="0" smtClean="0"/>
              <a:t>Should </a:t>
            </a:r>
            <a:r>
              <a:rPr lang="en-US" sz="3600" b="1" dirty="0" smtClean="0"/>
              <a:t>NOT</a:t>
            </a:r>
            <a:r>
              <a:rPr lang="en-US" sz="3200" dirty="0" smtClean="0"/>
              <a:t> be </a:t>
            </a:r>
            <a:r>
              <a:rPr lang="en-US" sz="3200" dirty="0"/>
              <a:t>U</a:t>
            </a:r>
            <a:r>
              <a:rPr lang="en-US" sz="3200" dirty="0" smtClean="0"/>
              <a:t>sed for Instructor Evaluation because…</a:t>
            </a:r>
          </a:p>
          <a:p>
            <a:pPr>
              <a:buFont typeface="Wingdings" pitchFamily="2" charset="2"/>
              <a:buChar char="Ø"/>
            </a:pPr>
            <a:r>
              <a:rPr lang="en-US" sz="3200" dirty="0" smtClean="0"/>
              <a:t> Conflicts with goal of Finding </a:t>
            </a:r>
            <a:r>
              <a:rPr lang="en-US" sz="3200" dirty="0"/>
              <a:t>B</a:t>
            </a:r>
            <a:r>
              <a:rPr lang="en-US" sz="3200" dirty="0" smtClean="0"/>
              <a:t>est Practices</a:t>
            </a:r>
          </a:p>
          <a:p>
            <a:pPr>
              <a:buFont typeface="Wingdings" pitchFamily="2" charset="2"/>
              <a:buChar char="Ø"/>
            </a:pPr>
            <a:r>
              <a:rPr lang="en-US" sz="3200" dirty="0" smtClean="0"/>
              <a:t> Thwarts </a:t>
            </a:r>
            <a:r>
              <a:rPr lang="en-US" sz="3200" dirty="0"/>
              <a:t>E</a:t>
            </a:r>
            <a:r>
              <a:rPr lang="en-US" sz="3200" dirty="0" smtClean="0"/>
              <a:t>xploratory Nature = Stagnation</a:t>
            </a:r>
          </a:p>
          <a:p>
            <a:pPr>
              <a:buFont typeface="Wingdings" pitchFamily="2" charset="2"/>
              <a:buChar char="Ø"/>
            </a:pPr>
            <a:r>
              <a:rPr lang="en-US" sz="3200" dirty="0" smtClean="0"/>
              <a:t> Incentive to </a:t>
            </a:r>
            <a:r>
              <a:rPr lang="en-US" sz="3200" dirty="0"/>
              <a:t>S</a:t>
            </a:r>
            <a:r>
              <a:rPr lang="en-US" sz="3200" dirty="0" smtClean="0"/>
              <a:t>et Limited Goals</a:t>
            </a:r>
          </a:p>
          <a:p>
            <a:r>
              <a:rPr lang="en-US" sz="3200" dirty="0" smtClean="0"/>
              <a:t>    (e.g. Memorization over Critical Thinking)</a:t>
            </a:r>
          </a:p>
          <a:p>
            <a:pPr>
              <a:buFont typeface="Wingdings" pitchFamily="2" charset="2"/>
              <a:buChar char="Ø"/>
            </a:pPr>
            <a:r>
              <a:rPr lang="en-US" sz="3200" dirty="0" smtClean="0"/>
              <a:t> Incentive to Create Limited Assessments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78025"/>
            <a:ext cx="7772400" cy="1755775"/>
          </a:xfrm>
        </p:spPr>
        <p:txBody>
          <a:bodyPr>
            <a:normAutofit/>
          </a:bodyPr>
          <a:lstStyle/>
          <a:p>
            <a:r>
              <a:rPr lang="en-US" dirty="0" smtClean="0">
                <a:latin typeface="Arial" pitchFamily="34" charset="0"/>
                <a:cs typeface="Arial" pitchFamily="34" charset="0"/>
              </a:rPr>
              <a:t>Assessment as Instructor Evaluation</a:t>
            </a:r>
            <a:endParaRPr lang="en-US" dirty="0">
              <a:latin typeface="Arial" pitchFamily="34" charset="0"/>
              <a:cs typeface="Arial" pitchFamily="34" charset="0"/>
            </a:endParaRPr>
          </a:p>
        </p:txBody>
      </p:sp>
      <p:sp>
        <p:nvSpPr>
          <p:cNvPr id="5" name="Rectangle 4"/>
          <p:cNvSpPr/>
          <p:nvPr/>
        </p:nvSpPr>
        <p:spPr>
          <a:xfrm>
            <a:off x="1447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8" name="TextBox 7"/>
          <p:cNvSpPr txBox="1"/>
          <p:nvPr/>
        </p:nvSpPr>
        <p:spPr>
          <a:xfrm>
            <a:off x="728096" y="4595098"/>
            <a:ext cx="7806304" cy="2831544"/>
          </a:xfrm>
          <a:prstGeom prst="rect">
            <a:avLst/>
          </a:prstGeom>
          <a:noFill/>
        </p:spPr>
        <p:txBody>
          <a:bodyPr wrap="square" rtlCol="0">
            <a:spAutoFit/>
          </a:bodyPr>
          <a:lstStyle/>
          <a:p>
            <a:r>
              <a:rPr lang="en-US" sz="3200" dirty="0" smtClean="0">
                <a:sym typeface="Wingdings" panose="05000000000000000000" pitchFamily="2" charset="2"/>
              </a:rPr>
              <a:t> When used for instructor evaluation, it is no longer a tool for improving student learning!</a:t>
            </a:r>
            <a:endParaRPr lang="en-US" sz="3200" dirty="0" smtClean="0"/>
          </a:p>
          <a:p>
            <a:r>
              <a:rPr lang="en-US" sz="3200" dirty="0" smtClean="0"/>
              <a:t>    </a:t>
            </a:r>
          </a:p>
          <a:p>
            <a:endParaRPr lang="en-US" sz="3200" dirty="0" smtClean="0"/>
          </a:p>
          <a:p>
            <a:endParaRPr lang="en-US" dirty="0"/>
          </a:p>
        </p:txBody>
      </p:sp>
      <p:sp>
        <p:nvSpPr>
          <p:cNvPr id="3" name="Multiply 2"/>
          <p:cNvSpPr/>
          <p:nvPr/>
        </p:nvSpPr>
        <p:spPr>
          <a:xfrm>
            <a:off x="1600200" y="609600"/>
            <a:ext cx="5638800" cy="4419600"/>
          </a:xfrm>
          <a:prstGeom prst="mathMultiply">
            <a:avLst/>
          </a:prstGeom>
          <a:solidFill>
            <a:srgbClr val="FF0000">
              <a:alpha val="2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44197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676399"/>
          </a:xfrm>
        </p:spPr>
        <p:txBody>
          <a:bodyPr>
            <a:normAutofit/>
          </a:bodyPr>
          <a:lstStyle/>
          <a:p>
            <a:r>
              <a:rPr lang="en-US" sz="4800" dirty="0" smtClean="0">
                <a:latin typeface="Arial" pitchFamily="34" charset="0"/>
                <a:cs typeface="Arial" pitchFamily="34" charset="0"/>
              </a:rPr>
              <a:t>Course Alignment</a:t>
            </a:r>
            <a:endParaRPr lang="en-US" dirty="0">
              <a:latin typeface="Arial" pitchFamily="34" charset="0"/>
              <a:cs typeface="Arial" pitchFamily="34" charset="0"/>
            </a:endParaRPr>
          </a:p>
        </p:txBody>
      </p:sp>
      <p:sp>
        <p:nvSpPr>
          <p:cNvPr id="5" name="Rectangle 4"/>
          <p:cNvSpPr/>
          <p:nvPr/>
        </p:nvSpPr>
        <p:spPr>
          <a:xfrm>
            <a:off x="1066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6" name="Rounded Rectangle 5"/>
          <p:cNvSpPr/>
          <p:nvPr/>
        </p:nvSpPr>
        <p:spPr>
          <a:xfrm>
            <a:off x="381000" y="2209800"/>
            <a:ext cx="3429000" cy="228600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81000" y="2438400"/>
            <a:ext cx="3505200" cy="2277547"/>
          </a:xfrm>
          <a:prstGeom prst="rect">
            <a:avLst/>
          </a:prstGeom>
          <a:noFill/>
        </p:spPr>
        <p:txBody>
          <a:bodyPr wrap="square" rtlCol="0">
            <a:spAutoFit/>
          </a:bodyPr>
          <a:lstStyle/>
          <a:p>
            <a:r>
              <a:rPr lang="en-US" sz="2800" b="1" dirty="0" smtClean="0"/>
              <a:t>Define Learning Goals</a:t>
            </a:r>
          </a:p>
          <a:p>
            <a:r>
              <a:rPr lang="en-US" sz="2400" dirty="0" smtClean="0"/>
              <a:t>  1 [General Circulation]</a:t>
            </a:r>
          </a:p>
          <a:p>
            <a:r>
              <a:rPr lang="en-US" sz="2400" dirty="0" smtClean="0"/>
              <a:t>  2 [Nutrient Cycling]</a:t>
            </a:r>
          </a:p>
          <a:p>
            <a:r>
              <a:rPr lang="en-US" sz="2400" dirty="0" smtClean="0"/>
              <a:t>  3 [Food Webs]</a:t>
            </a:r>
          </a:p>
          <a:p>
            <a:r>
              <a:rPr lang="en-US" sz="2400" dirty="0"/>
              <a:t> </a:t>
            </a:r>
            <a:r>
              <a:rPr lang="en-US" sz="2400" dirty="0" smtClean="0"/>
              <a:t> 4 …etc.</a:t>
            </a:r>
          </a:p>
          <a:p>
            <a:r>
              <a:rPr lang="en-US" dirty="0" smtClean="0"/>
              <a:t>  </a:t>
            </a:r>
            <a:endParaRPr lang="en-US" dirty="0"/>
          </a:p>
        </p:txBody>
      </p:sp>
      <p:sp>
        <p:nvSpPr>
          <p:cNvPr id="11" name="Rounded Rectangle 10"/>
          <p:cNvSpPr/>
          <p:nvPr/>
        </p:nvSpPr>
        <p:spPr>
          <a:xfrm>
            <a:off x="4800600" y="2514600"/>
            <a:ext cx="4191000" cy="381000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5334000" y="2723614"/>
            <a:ext cx="3810000" cy="3600986"/>
          </a:xfrm>
          <a:prstGeom prst="rect">
            <a:avLst/>
          </a:prstGeom>
          <a:noFill/>
        </p:spPr>
        <p:txBody>
          <a:bodyPr wrap="square" rtlCol="0">
            <a:spAutoFit/>
          </a:bodyPr>
          <a:lstStyle/>
          <a:p>
            <a:r>
              <a:rPr lang="en-US" sz="2800" b="1" dirty="0" smtClean="0"/>
              <a:t>Create &amp; Match   </a:t>
            </a:r>
          </a:p>
          <a:p>
            <a:r>
              <a:rPr lang="en-US" sz="2800" b="1" dirty="0" smtClean="0"/>
              <a:t>Assessments with </a:t>
            </a:r>
          </a:p>
          <a:p>
            <a:r>
              <a:rPr lang="en-US" sz="2800" b="1" dirty="0" smtClean="0"/>
              <a:t>Learning Goals</a:t>
            </a:r>
          </a:p>
          <a:p>
            <a:r>
              <a:rPr lang="en-US" sz="2400" dirty="0" smtClean="0"/>
              <a:t>    Embedded Questions</a:t>
            </a:r>
          </a:p>
          <a:p>
            <a:r>
              <a:rPr lang="en-US" sz="2400" dirty="0"/>
              <a:t> </a:t>
            </a:r>
            <a:r>
              <a:rPr lang="en-US" sz="2400" dirty="0" smtClean="0"/>
              <a:t>   Pre-post Questions</a:t>
            </a:r>
          </a:p>
          <a:p>
            <a:r>
              <a:rPr lang="en-US" sz="2400" dirty="0"/>
              <a:t> </a:t>
            </a:r>
            <a:r>
              <a:rPr lang="en-US" sz="2400" dirty="0" smtClean="0"/>
              <a:t>   Projects</a:t>
            </a:r>
          </a:p>
          <a:p>
            <a:r>
              <a:rPr lang="en-US" sz="2400" dirty="0"/>
              <a:t> </a:t>
            </a:r>
            <a:r>
              <a:rPr lang="en-US" sz="2400" dirty="0" smtClean="0"/>
              <a:t>   Reports</a:t>
            </a:r>
          </a:p>
          <a:p>
            <a:r>
              <a:rPr lang="en-US" sz="2400" dirty="0"/>
              <a:t> </a:t>
            </a:r>
            <a:r>
              <a:rPr lang="en-US" sz="2400" dirty="0" smtClean="0"/>
              <a:t>   Presentations</a:t>
            </a:r>
          </a:p>
          <a:p>
            <a:r>
              <a:rPr lang="en-US" sz="2400" dirty="0" smtClean="0"/>
              <a:t>    …etc.</a:t>
            </a:r>
          </a:p>
        </p:txBody>
      </p:sp>
      <p:sp>
        <p:nvSpPr>
          <p:cNvPr id="13" name="Left Arrow 12"/>
          <p:cNvSpPr/>
          <p:nvPr/>
        </p:nvSpPr>
        <p:spPr>
          <a:xfrm rot="841535">
            <a:off x="3733800" y="2590800"/>
            <a:ext cx="1066800" cy="914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13"/>
                                        </p:tgtEl>
                                        <p:attrNameLst>
                                          <p:attrName>style.color</p:attrName>
                                        </p:attrNameLst>
                                      </p:cBhvr>
                                      <p:to>
                                        <a:schemeClr val="bg1"/>
                                      </p:to>
                                    </p:animClr>
                                    <p:animClr clrSpc="rgb" dir="cw">
                                      <p:cBhvr>
                                        <p:cTn id="7" dur="250" autoRev="1" fill="remove"/>
                                        <p:tgtEl>
                                          <p:spTgt spid="13"/>
                                        </p:tgtEl>
                                        <p:attrNameLst>
                                          <p:attrName>fillcolor</p:attrName>
                                        </p:attrNameLst>
                                      </p:cBhvr>
                                      <p:to>
                                        <a:schemeClr val="bg1"/>
                                      </p:to>
                                    </p:animClr>
                                    <p:set>
                                      <p:cBhvr>
                                        <p:cTn id="8" dur="250" autoRev="1" fill="remove"/>
                                        <p:tgtEl>
                                          <p:spTgt spid="13"/>
                                        </p:tgtEl>
                                        <p:attrNameLst>
                                          <p:attrName>fill.type</p:attrName>
                                        </p:attrNameLst>
                                      </p:cBhvr>
                                      <p:to>
                                        <p:strVal val="solid"/>
                                      </p:to>
                                    </p:set>
                                    <p:set>
                                      <p:cBhvr>
                                        <p:cTn id="9" dur="250" autoRev="1" fill="remove"/>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2136775"/>
          </a:xfrm>
        </p:spPr>
        <p:txBody>
          <a:bodyPr>
            <a:normAutofit/>
          </a:bodyPr>
          <a:lstStyle/>
          <a:p>
            <a:r>
              <a:rPr lang="en-US" sz="4800" dirty="0" smtClean="0">
                <a:solidFill>
                  <a:srgbClr val="C00000"/>
                </a:solidFill>
              </a:rPr>
              <a:t>THE CARL WIEMAN SCIENCE EDUCATION INITIATIVE</a:t>
            </a:r>
            <a:endParaRPr lang="en-US" dirty="0">
              <a:solidFill>
                <a:srgbClr val="C00000"/>
              </a:solidFill>
              <a:latin typeface="Arial" pitchFamily="34" charset="0"/>
              <a:cs typeface="Arial" pitchFamily="34" charset="0"/>
            </a:endParaRPr>
          </a:p>
        </p:txBody>
      </p:sp>
      <p:sp>
        <p:nvSpPr>
          <p:cNvPr id="5" name="Rectangle 4"/>
          <p:cNvSpPr/>
          <p:nvPr/>
        </p:nvSpPr>
        <p:spPr>
          <a:xfrm>
            <a:off x="1066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pic>
        <p:nvPicPr>
          <p:cNvPr id="7" name="Picture 6" descr="cwseilogo.png"/>
          <p:cNvPicPr>
            <a:picLocks noChangeAspect="1"/>
          </p:cNvPicPr>
          <p:nvPr/>
        </p:nvPicPr>
        <p:blipFill>
          <a:blip r:embed="rId2" cstate="print"/>
          <a:stretch>
            <a:fillRect/>
          </a:stretch>
        </p:blipFill>
        <p:spPr>
          <a:xfrm>
            <a:off x="2057400" y="2743200"/>
            <a:ext cx="5105400" cy="3829050"/>
          </a:xfrm>
          <a:prstGeom prst="rect">
            <a:avLst/>
          </a:prstGeom>
        </p:spPr>
      </p:pic>
      <p:sp>
        <p:nvSpPr>
          <p:cNvPr id="9" name="TextBox 8"/>
          <p:cNvSpPr txBox="1"/>
          <p:nvPr/>
        </p:nvSpPr>
        <p:spPr>
          <a:xfrm>
            <a:off x="5486400" y="5638800"/>
            <a:ext cx="3657600" cy="523220"/>
          </a:xfrm>
          <a:prstGeom prst="rect">
            <a:avLst/>
          </a:prstGeom>
          <a:noFill/>
        </p:spPr>
        <p:txBody>
          <a:bodyPr wrap="square" rtlCol="0">
            <a:spAutoFit/>
          </a:bodyPr>
          <a:lstStyle/>
          <a:p>
            <a:r>
              <a:rPr lang="en-US" sz="2000" dirty="0" smtClean="0">
                <a:hlinkClick r:id="rId3"/>
              </a:rPr>
              <a:t>http://</a:t>
            </a:r>
            <a:r>
              <a:rPr lang="en-US" sz="2800" dirty="0" smtClean="0">
                <a:hlinkClick r:id="rId3"/>
              </a:rPr>
              <a:t>www.cwsei.ubc.ca</a:t>
            </a:r>
            <a:r>
              <a:rPr lang="en-US" sz="1200" dirty="0"/>
              <a:t> </a:t>
            </a:r>
            <a:r>
              <a:rPr lang="en-US" sz="1200" dirty="0" smtClean="0"/>
              <a:t> </a:t>
            </a:r>
            <a:endParaRPr lang="en-US" sz="1200" dirty="0"/>
          </a:p>
        </p:txBody>
      </p:sp>
      <p:sp>
        <p:nvSpPr>
          <p:cNvPr id="8" name="Rectangle 7"/>
          <p:cNvSpPr/>
          <p:nvPr/>
        </p:nvSpPr>
        <p:spPr>
          <a:xfrm>
            <a:off x="228600" y="5181600"/>
            <a:ext cx="3048000" cy="369332"/>
          </a:xfrm>
          <a:prstGeom prst="rect">
            <a:avLst/>
          </a:prstGeom>
        </p:spPr>
        <p:txBody>
          <a:bodyPr wrap="square">
            <a:spAutoFit/>
          </a:bodyPr>
          <a:lstStyle/>
          <a:p>
            <a:r>
              <a:rPr lang="en-US" dirty="0" smtClean="0"/>
              <a:t>Interactive Feedback Web!</a:t>
            </a:r>
          </a:p>
        </p:txBody>
      </p:sp>
      <p:cxnSp>
        <p:nvCxnSpPr>
          <p:cNvPr id="11" name="Straight Arrow Connector 10"/>
          <p:cNvCxnSpPr/>
          <p:nvPr/>
        </p:nvCxnSpPr>
        <p:spPr>
          <a:xfrm>
            <a:off x="3886200" y="3276600"/>
            <a:ext cx="838200" cy="609600"/>
          </a:xfrm>
          <a:prstGeom prst="straightConnector1">
            <a:avLst/>
          </a:prstGeom>
          <a:ln w="57150" cmpd="sng">
            <a:gradFill>
              <a:gsLst>
                <a:gs pos="0">
                  <a:srgbClr val="000000"/>
                </a:gs>
                <a:gs pos="20000">
                  <a:srgbClr val="000040"/>
                </a:gs>
                <a:gs pos="50000">
                  <a:srgbClr val="400040"/>
                </a:gs>
                <a:gs pos="75000">
                  <a:srgbClr val="8F0040"/>
                </a:gs>
                <a:gs pos="89999">
                  <a:srgbClr val="F27300"/>
                </a:gs>
                <a:gs pos="100000">
                  <a:srgbClr val="FFBF00"/>
                </a:gs>
              </a:gsLst>
              <a:lin ang="5400000" scaled="0"/>
            </a:gra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724400" y="3886200"/>
            <a:ext cx="0" cy="762000"/>
          </a:xfrm>
          <a:prstGeom prst="straightConnector1">
            <a:avLst/>
          </a:prstGeom>
          <a:ln w="57150" cmpd="sng">
            <a:gradFill>
              <a:gsLst>
                <a:gs pos="0">
                  <a:srgbClr val="000000"/>
                </a:gs>
                <a:gs pos="20000">
                  <a:srgbClr val="000040"/>
                </a:gs>
                <a:gs pos="50000">
                  <a:srgbClr val="400040"/>
                </a:gs>
                <a:gs pos="75000">
                  <a:srgbClr val="8F0040"/>
                </a:gs>
                <a:gs pos="89999">
                  <a:srgbClr val="F27300"/>
                </a:gs>
                <a:gs pos="100000">
                  <a:srgbClr val="FFBF00"/>
                </a:gs>
              </a:gsLst>
              <a:lin ang="5400000" scaled="0"/>
            </a:gra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4724400" y="3276600"/>
            <a:ext cx="762000" cy="609600"/>
          </a:xfrm>
          <a:prstGeom prst="straightConnector1">
            <a:avLst/>
          </a:prstGeom>
          <a:ln w="57150" cmpd="sng">
            <a:gradFill>
              <a:gsLst>
                <a:gs pos="0">
                  <a:srgbClr val="000000"/>
                </a:gs>
                <a:gs pos="20000">
                  <a:srgbClr val="000040"/>
                </a:gs>
                <a:gs pos="50000">
                  <a:srgbClr val="400040"/>
                </a:gs>
                <a:gs pos="75000">
                  <a:srgbClr val="8F0040"/>
                </a:gs>
                <a:gs pos="89999">
                  <a:srgbClr val="F27300"/>
                </a:gs>
                <a:gs pos="100000">
                  <a:srgbClr val="FFBF00"/>
                </a:gs>
              </a:gsLst>
              <a:lin ang="5400000" scaled="0"/>
            </a:gra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676399"/>
          </a:xfrm>
        </p:spPr>
        <p:txBody>
          <a:bodyPr>
            <a:normAutofit/>
          </a:bodyPr>
          <a:lstStyle/>
          <a:p>
            <a:r>
              <a:rPr lang="en-US" sz="4800" dirty="0" smtClean="0">
                <a:latin typeface="Arial" pitchFamily="34" charset="0"/>
                <a:cs typeface="Arial" pitchFamily="34" charset="0"/>
              </a:rPr>
              <a:t>Course Alignment: </a:t>
            </a:r>
            <a:br>
              <a:rPr lang="en-US" sz="4800" dirty="0" smtClean="0">
                <a:latin typeface="Arial" pitchFamily="34" charset="0"/>
                <a:cs typeface="Arial" pitchFamily="34" charset="0"/>
              </a:rPr>
            </a:br>
            <a:r>
              <a:rPr lang="en-US" sz="4800" dirty="0" smtClean="0">
                <a:latin typeface="Arial" pitchFamily="34" charset="0"/>
                <a:cs typeface="Arial" pitchFamily="34" charset="0"/>
              </a:rPr>
              <a:t>Basic Questions</a:t>
            </a:r>
            <a:endParaRPr lang="en-US" dirty="0">
              <a:latin typeface="Arial" pitchFamily="34" charset="0"/>
              <a:cs typeface="Arial" pitchFamily="34" charset="0"/>
            </a:endParaRPr>
          </a:p>
        </p:txBody>
      </p:sp>
      <p:sp>
        <p:nvSpPr>
          <p:cNvPr id="5" name="Rectangle 4"/>
          <p:cNvSpPr/>
          <p:nvPr/>
        </p:nvSpPr>
        <p:spPr>
          <a:xfrm>
            <a:off x="1066800" y="457200"/>
            <a:ext cx="6899646" cy="461665"/>
          </a:xfrm>
          <a:prstGeom prst="rect">
            <a:avLst/>
          </a:prstGeom>
        </p:spPr>
        <p:txBody>
          <a:bodyPr wrap="none">
            <a:spAutoFit/>
            <a:scene3d>
              <a:camera prst="orthographicFront"/>
              <a:lightRig rig="threePt" dir="t"/>
            </a:scene3d>
            <a:sp3d extrusionH="57150">
              <a:bevelT w="44450"/>
              <a:bevelB w="6350"/>
              <a:extrusionClr>
                <a:srgbClr val="150589"/>
              </a:extrusionClr>
            </a:sp3d>
          </a:bodyPr>
          <a:lstStyle/>
          <a:p>
            <a:pPr algn="ctr"/>
            <a:r>
              <a:rPr lang="en-US" sz="2400" b="1" dirty="0">
                <a:solidFill>
                  <a:srgbClr val="0099CC"/>
                </a:solidFill>
                <a:latin typeface="Arial" pitchFamily="34" charset="0"/>
                <a:cs typeface="Arial" pitchFamily="34" charset="0"/>
              </a:rPr>
              <a:t>Student Learning Outcomes in Oceanography</a:t>
            </a:r>
            <a:endParaRPr lang="en-US" sz="2400" dirty="0">
              <a:solidFill>
                <a:srgbClr val="0099CC"/>
              </a:solidFill>
              <a:latin typeface="Arial" pitchFamily="34" charset="0"/>
              <a:cs typeface="Arial" pitchFamily="34" charset="0"/>
            </a:endParaRPr>
          </a:p>
        </p:txBody>
      </p:sp>
      <p:sp>
        <p:nvSpPr>
          <p:cNvPr id="12" name="TextBox 11"/>
          <p:cNvSpPr txBox="1"/>
          <p:nvPr/>
        </p:nvSpPr>
        <p:spPr>
          <a:xfrm>
            <a:off x="838200" y="2362200"/>
            <a:ext cx="7924800" cy="2677656"/>
          </a:xfrm>
          <a:prstGeom prst="rect">
            <a:avLst/>
          </a:prstGeom>
          <a:noFill/>
        </p:spPr>
        <p:txBody>
          <a:bodyPr wrap="square" rtlCol="0">
            <a:spAutoFit/>
          </a:bodyPr>
          <a:lstStyle/>
          <a:p>
            <a:r>
              <a:rPr lang="en-US" sz="2800" b="1" dirty="0" smtClean="0"/>
              <a:t>Logistics Questions</a:t>
            </a:r>
          </a:p>
          <a:p>
            <a:pPr>
              <a:buFont typeface="Wingdings" pitchFamily="2" charset="2"/>
              <a:buChar char="§"/>
            </a:pPr>
            <a:r>
              <a:rPr lang="en-US" sz="2800" b="1" dirty="0" smtClean="0"/>
              <a:t> Do I have assessments for all goals?</a:t>
            </a:r>
          </a:p>
          <a:p>
            <a:pPr>
              <a:buFont typeface="Wingdings" pitchFamily="2" charset="2"/>
              <a:buChar char="§"/>
            </a:pPr>
            <a:r>
              <a:rPr lang="en-US" sz="2800" b="1" dirty="0" smtClean="0"/>
              <a:t> Do I have too many assessments for any goals?</a:t>
            </a:r>
          </a:p>
          <a:p>
            <a:pPr>
              <a:buFont typeface="Wingdings" pitchFamily="2" charset="2"/>
              <a:buChar char="§"/>
            </a:pPr>
            <a:r>
              <a:rPr lang="en-US" sz="2800" b="1" dirty="0" smtClean="0"/>
              <a:t> Do the assessments really measure what I want? </a:t>
            </a:r>
            <a:endParaRPr lang="en-US" sz="2800" b="1" dirty="0"/>
          </a:p>
          <a:p>
            <a:pPr>
              <a:buFont typeface="Wingdings" pitchFamily="2" charset="2"/>
              <a:buChar char="§"/>
            </a:pPr>
            <a:r>
              <a:rPr lang="en-US" sz="2800" b="1" dirty="0" smtClean="0"/>
              <a:t> Are assessments valuable?</a:t>
            </a:r>
          </a:p>
          <a:p>
            <a:pPr>
              <a:buFont typeface="Wingdings" pitchFamily="2" charset="2"/>
              <a:buChar char="§"/>
            </a:pPr>
            <a:r>
              <a:rPr lang="en-US" sz="2800" b="1" dirty="0" smtClean="0"/>
              <a:t> Are assessments easy to use?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524</Words>
  <Application>Microsoft Office PowerPoint</Application>
  <PresentationFormat>On-screen Show (4:3)</PresentationFormat>
  <Paragraphs>91</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Essentials: What should students learn?</vt:lpstr>
      <vt:lpstr>What are students learning?</vt:lpstr>
      <vt:lpstr>Assessment Purpose</vt:lpstr>
      <vt:lpstr>Assessment Purpose</vt:lpstr>
      <vt:lpstr>Assessment as Instructor Evaluation</vt:lpstr>
      <vt:lpstr>Course Alignment</vt:lpstr>
      <vt:lpstr>THE CARL WIEMAN SCIENCE EDUCATION INITIATIVE</vt:lpstr>
      <vt:lpstr>Course Alignment:  Basic Questions</vt:lpstr>
      <vt:lpstr>Course Alignment:  Basic Questions</vt:lpstr>
      <vt:lpstr>Using Assessments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Essentials: What should oceanography students learn?</dc:title>
  <dc:creator>template</dc:creator>
  <cp:lastModifiedBy>mbruckne</cp:lastModifiedBy>
  <cp:revision>55</cp:revision>
  <dcterms:created xsi:type="dcterms:W3CDTF">2013-06-05T01:38:28Z</dcterms:created>
  <dcterms:modified xsi:type="dcterms:W3CDTF">2013-06-18T15:36:55Z</dcterms:modified>
</cp:coreProperties>
</file>