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4" r:id="rId7"/>
    <p:sldId id="263" r:id="rId8"/>
    <p:sldId id="261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4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D67AF-3076-42BD-9B17-B8E0E1027D9D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99216-7E9D-4C34-8721-9051BE884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557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D67AF-3076-42BD-9B17-B8E0E1027D9D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99216-7E9D-4C34-8721-9051BE884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091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D67AF-3076-42BD-9B17-B8E0E1027D9D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99216-7E9D-4C34-8721-9051BE884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97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D67AF-3076-42BD-9B17-B8E0E1027D9D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99216-7E9D-4C34-8721-9051BE884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457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D67AF-3076-42BD-9B17-B8E0E1027D9D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99216-7E9D-4C34-8721-9051BE884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719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D67AF-3076-42BD-9B17-B8E0E1027D9D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99216-7E9D-4C34-8721-9051BE884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196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D67AF-3076-42BD-9B17-B8E0E1027D9D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99216-7E9D-4C34-8721-9051BE884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65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D67AF-3076-42BD-9B17-B8E0E1027D9D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99216-7E9D-4C34-8721-9051BE884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3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D67AF-3076-42BD-9B17-B8E0E1027D9D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99216-7E9D-4C34-8721-9051BE884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49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D67AF-3076-42BD-9B17-B8E0E1027D9D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99216-7E9D-4C34-8721-9051BE884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77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D67AF-3076-42BD-9B17-B8E0E1027D9D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99216-7E9D-4C34-8721-9051BE884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46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D67AF-3076-42BD-9B17-B8E0E1027D9D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99216-7E9D-4C34-8721-9051BE884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68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28601"/>
            <a:ext cx="8763000" cy="12192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Estimating Ocean Depth by Tsunami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219200"/>
            <a:ext cx="8305800" cy="5410200"/>
          </a:xfrm>
        </p:spPr>
        <p:txBody>
          <a:bodyPr>
            <a:no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Goals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 </a:t>
            </a:r>
          </a:p>
          <a:p>
            <a:pPr indent="-457200" algn="l"/>
            <a:r>
              <a:rPr lang="en-US" sz="2400" dirty="0">
                <a:solidFill>
                  <a:schemeClr val="bg1"/>
                </a:solidFill>
              </a:rPr>
              <a:t>Student analysis </a:t>
            </a:r>
            <a:r>
              <a:rPr lang="en-US" sz="2400" dirty="0" smtClean="0">
                <a:solidFill>
                  <a:schemeClr val="bg1"/>
                </a:solidFill>
              </a:rPr>
              <a:t>of real data (reproduces  19</a:t>
            </a:r>
            <a:r>
              <a:rPr lang="en-US" sz="2400" baseline="30000" dirty="0" smtClean="0">
                <a:solidFill>
                  <a:schemeClr val="bg1"/>
                </a:solidFill>
              </a:rPr>
              <a:t>th</a:t>
            </a:r>
            <a:r>
              <a:rPr lang="en-US" sz="2400" dirty="0" smtClean="0">
                <a:solidFill>
                  <a:schemeClr val="bg1"/>
                </a:solidFill>
              </a:rPr>
              <a:t> century approach).</a:t>
            </a:r>
            <a:endParaRPr lang="en-US" sz="2400" dirty="0">
              <a:solidFill>
                <a:schemeClr val="bg1"/>
              </a:solidFill>
            </a:endParaRPr>
          </a:p>
          <a:p>
            <a:pPr indent="-457200" algn="l"/>
            <a:r>
              <a:rPr lang="en-US" sz="2400" dirty="0">
                <a:solidFill>
                  <a:schemeClr val="bg1"/>
                </a:solidFill>
              </a:rPr>
              <a:t> </a:t>
            </a:r>
          </a:p>
          <a:p>
            <a:pPr indent="-457200" algn="l"/>
            <a:r>
              <a:rPr lang="en-US" sz="2400" dirty="0" smtClean="0">
                <a:solidFill>
                  <a:schemeClr val="bg1"/>
                </a:solidFill>
              </a:rPr>
              <a:t>Reinforce shallow </a:t>
            </a:r>
            <a:r>
              <a:rPr lang="en-US" sz="2400" dirty="0">
                <a:solidFill>
                  <a:schemeClr val="bg1"/>
                </a:solidFill>
              </a:rPr>
              <a:t>water </a:t>
            </a:r>
            <a:r>
              <a:rPr lang="en-US" sz="2400" dirty="0" smtClean="0">
                <a:solidFill>
                  <a:schemeClr val="bg1"/>
                </a:solidFill>
              </a:rPr>
              <a:t>wave celerity  and water </a:t>
            </a:r>
            <a:r>
              <a:rPr lang="en-US" sz="2400" dirty="0">
                <a:solidFill>
                  <a:schemeClr val="bg1"/>
                </a:solidFill>
              </a:rPr>
              <a:t>depth</a:t>
            </a:r>
          </a:p>
          <a:p>
            <a:pPr indent="-457200" algn="l"/>
            <a:r>
              <a:rPr lang="en-US" sz="2400" dirty="0">
                <a:solidFill>
                  <a:schemeClr val="bg1"/>
                </a:solidFill>
              </a:rPr>
              <a:t> </a:t>
            </a:r>
          </a:p>
          <a:p>
            <a:pPr indent="-457200" algn="l"/>
            <a:r>
              <a:rPr lang="en-US" sz="2400" dirty="0">
                <a:solidFill>
                  <a:schemeClr val="bg1"/>
                </a:solidFill>
              </a:rPr>
              <a:t>Student reasoning of how to do </a:t>
            </a:r>
            <a:r>
              <a:rPr lang="en-US" sz="2400" dirty="0" smtClean="0">
                <a:solidFill>
                  <a:schemeClr val="bg1"/>
                </a:solidFill>
              </a:rPr>
              <a:t>this; analysis of tsunami routes</a:t>
            </a:r>
            <a:r>
              <a:rPr lang="en-US" sz="2400" dirty="0">
                <a:solidFill>
                  <a:schemeClr val="bg1"/>
                </a:solidFill>
              </a:rPr>
              <a:t> </a:t>
            </a:r>
            <a:endParaRPr lang="en-US" sz="2400" dirty="0" smtClean="0">
              <a:solidFill>
                <a:schemeClr val="bg1"/>
              </a:solidFill>
            </a:endParaRPr>
          </a:p>
          <a:p>
            <a:pPr indent="-457200" algn="l"/>
            <a:endParaRPr lang="en-US" sz="2400" dirty="0">
              <a:solidFill>
                <a:schemeClr val="bg1"/>
              </a:solidFill>
            </a:endParaRPr>
          </a:p>
          <a:p>
            <a:pPr indent="-457200" algn="l"/>
            <a:r>
              <a:rPr lang="en-US" sz="2400" dirty="0" smtClean="0">
                <a:solidFill>
                  <a:schemeClr val="bg1"/>
                </a:solidFill>
              </a:rPr>
              <a:t>Exercise </a:t>
            </a:r>
            <a:r>
              <a:rPr lang="en-US" sz="2400" dirty="0">
                <a:solidFill>
                  <a:schemeClr val="bg1"/>
                </a:solidFill>
              </a:rPr>
              <a:t>in basic math skills (re-arranging an equation</a:t>
            </a:r>
            <a:r>
              <a:rPr lang="en-US" sz="2400" dirty="0" smtClean="0">
                <a:solidFill>
                  <a:schemeClr val="bg1"/>
                </a:solidFill>
              </a:rPr>
              <a:t>, </a:t>
            </a:r>
            <a:r>
              <a:rPr lang="en-US" sz="2400" dirty="0">
                <a:solidFill>
                  <a:schemeClr val="bg1"/>
                </a:solidFill>
              </a:rPr>
              <a:t>calculating travel time and velocity, and </a:t>
            </a:r>
            <a:r>
              <a:rPr lang="en-US" sz="2400" dirty="0" smtClean="0">
                <a:solidFill>
                  <a:schemeClr val="bg1"/>
                </a:solidFill>
              </a:rPr>
              <a:t>ocean </a:t>
            </a:r>
            <a:r>
              <a:rPr lang="en-US" sz="2400" dirty="0">
                <a:solidFill>
                  <a:schemeClr val="bg1"/>
                </a:solidFill>
              </a:rPr>
              <a:t>depth)</a:t>
            </a:r>
          </a:p>
        </p:txBody>
      </p:sp>
    </p:spTree>
    <p:extLst>
      <p:ext uri="{BB962C8B-B14F-4D97-AF65-F5344CB8AC3E}">
        <p14:creationId xmlns:p14="http://schemas.microsoft.com/office/powerpoint/2010/main" val="24469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28601"/>
            <a:ext cx="8763000" cy="12192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Estimating Ocean Depth by Tsunami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905000"/>
            <a:ext cx="8229600" cy="3276600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Context</a:t>
            </a:r>
          </a:p>
          <a:p>
            <a:r>
              <a:rPr lang="en-US" sz="2400" dirty="0">
                <a:solidFill>
                  <a:schemeClr val="bg1"/>
                </a:solidFill>
              </a:rPr>
              <a:t> </a:t>
            </a:r>
          </a:p>
          <a:p>
            <a:pPr algn="l"/>
            <a:r>
              <a:rPr lang="en-US" sz="2400" dirty="0">
                <a:solidFill>
                  <a:schemeClr val="bg1"/>
                </a:solidFill>
              </a:rPr>
              <a:t>Just after introduction to </a:t>
            </a:r>
            <a:r>
              <a:rPr lang="en-US" sz="2400" dirty="0" smtClean="0">
                <a:solidFill>
                  <a:schemeClr val="bg1"/>
                </a:solidFill>
              </a:rPr>
              <a:t>waves:</a:t>
            </a:r>
            <a:endParaRPr lang="en-US" sz="2400" dirty="0">
              <a:solidFill>
                <a:schemeClr val="bg1"/>
              </a:solidFill>
            </a:endParaRPr>
          </a:p>
          <a:p>
            <a:pPr algn="l"/>
            <a:r>
              <a:rPr lang="en-US" sz="2400" dirty="0">
                <a:solidFill>
                  <a:schemeClr val="bg1"/>
                </a:solidFill>
              </a:rPr>
              <a:t> </a:t>
            </a:r>
          </a:p>
          <a:p>
            <a:pPr algn="l"/>
            <a:r>
              <a:rPr lang="en-US" sz="2400" dirty="0">
                <a:solidFill>
                  <a:schemeClr val="bg1"/>
                </a:solidFill>
              </a:rPr>
              <a:t>Lecture and lab on waves, wave types, including calculating and graphing shallow and deep water waves, internal waves, and </a:t>
            </a:r>
            <a:r>
              <a:rPr lang="en-US" sz="2400" dirty="0" err="1">
                <a:solidFill>
                  <a:schemeClr val="bg1"/>
                </a:solidFill>
              </a:rPr>
              <a:t>seiches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  <a:br>
              <a:rPr lang="en-US" sz="2400" dirty="0">
                <a:solidFill>
                  <a:schemeClr val="bg1"/>
                </a:solidFill>
              </a:rPr>
            </a:b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96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28601"/>
            <a:ext cx="8763000" cy="990599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Possibly Handy Equations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219200"/>
            <a:ext cx="8229600" cy="5410200"/>
          </a:xfrm>
        </p:spPr>
        <p:txBody>
          <a:bodyPr>
            <a:noAutofit/>
          </a:bodyPr>
          <a:lstStyle/>
          <a:p>
            <a:r>
              <a:rPr lang="en-US" sz="2400" u="sng" dirty="0">
                <a:solidFill>
                  <a:schemeClr val="bg1"/>
                </a:solidFill>
              </a:rPr>
              <a:t>Celerity of a deep-water wave is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	</a:t>
            </a:r>
          </a:p>
          <a:p>
            <a:r>
              <a:rPr lang="en-US" sz="2400" dirty="0">
                <a:solidFill>
                  <a:schemeClr val="bg1"/>
                </a:solidFill>
              </a:rPr>
              <a:t>C = L/T = 1.25L</a:t>
            </a:r>
            <a:r>
              <a:rPr lang="en-US" sz="2400" baseline="30000" dirty="0">
                <a:solidFill>
                  <a:schemeClr val="bg1"/>
                </a:solidFill>
              </a:rPr>
              <a:t>0.5</a:t>
            </a:r>
            <a:r>
              <a:rPr lang="en-US" sz="2400" dirty="0">
                <a:solidFill>
                  <a:schemeClr val="bg1"/>
                </a:solidFill>
              </a:rPr>
              <a:t> = </a:t>
            </a:r>
            <a:r>
              <a:rPr lang="en-US" sz="2400" dirty="0" smtClean="0">
                <a:solidFill>
                  <a:schemeClr val="bg1"/>
                </a:solidFill>
              </a:rPr>
              <a:t>1.56T</a:t>
            </a:r>
          </a:p>
          <a:p>
            <a:r>
              <a:rPr lang="en-US" sz="2400" dirty="0">
                <a:solidFill>
                  <a:schemeClr val="bg1"/>
                </a:solidFill>
              </a:rPr>
              <a:t>	  </a:t>
            </a:r>
          </a:p>
          <a:p>
            <a:r>
              <a:rPr lang="en-US" sz="2400" u="sng" dirty="0">
                <a:solidFill>
                  <a:schemeClr val="bg1"/>
                </a:solidFill>
              </a:rPr>
              <a:t>Celerity of a shallow-water wave is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 </a:t>
            </a:r>
          </a:p>
          <a:p>
            <a:r>
              <a:rPr lang="en-US" sz="2400" dirty="0">
                <a:solidFill>
                  <a:schemeClr val="bg1"/>
                </a:solidFill>
              </a:rPr>
              <a:t>	C = (</a:t>
            </a:r>
            <a:r>
              <a:rPr lang="en-US" sz="2400" dirty="0" err="1">
                <a:solidFill>
                  <a:schemeClr val="bg1"/>
                </a:solidFill>
              </a:rPr>
              <a:t>gD</a:t>
            </a:r>
            <a:r>
              <a:rPr lang="en-US" sz="2400" dirty="0">
                <a:solidFill>
                  <a:schemeClr val="bg1"/>
                </a:solidFill>
              </a:rPr>
              <a:t>)</a:t>
            </a:r>
            <a:r>
              <a:rPr lang="en-US" sz="2400" baseline="30000" dirty="0">
                <a:solidFill>
                  <a:schemeClr val="bg1"/>
                </a:solidFill>
              </a:rPr>
              <a:t>0.5</a:t>
            </a:r>
            <a:r>
              <a:rPr lang="en-US" sz="2400" dirty="0">
                <a:solidFill>
                  <a:schemeClr val="bg1"/>
                </a:solidFill>
              </a:rPr>
              <a:t> 	</a:t>
            </a:r>
            <a:endParaRPr lang="en-US" sz="2400" dirty="0" smtClean="0">
              <a:solidFill>
                <a:schemeClr val="bg1"/>
              </a:solidFill>
            </a:endParaRPr>
          </a:p>
          <a:p>
            <a:endParaRPr lang="en-US" sz="2400" dirty="0">
              <a:solidFill>
                <a:schemeClr val="bg1"/>
              </a:solidFill>
            </a:endParaRPr>
          </a:p>
          <a:p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L = wavelength (meters)	T = wave period (</a:t>
            </a:r>
            <a:r>
              <a:rPr lang="en-US" sz="2400" dirty="0" smtClean="0">
                <a:solidFill>
                  <a:schemeClr val="bg1"/>
                </a:solidFill>
              </a:rPr>
              <a:t>seconds)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D</a:t>
            </a:r>
            <a:r>
              <a:rPr lang="en-US" sz="2400" dirty="0">
                <a:solidFill>
                  <a:schemeClr val="bg1"/>
                </a:solidFill>
              </a:rPr>
              <a:t>= water depth (</a:t>
            </a:r>
            <a:r>
              <a:rPr lang="en-US" sz="2400" dirty="0" smtClean="0">
                <a:solidFill>
                  <a:schemeClr val="bg1"/>
                </a:solidFill>
              </a:rPr>
              <a:t>meters)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g=acceleration </a:t>
            </a:r>
            <a:r>
              <a:rPr lang="en-US" sz="2400" dirty="0">
                <a:solidFill>
                  <a:schemeClr val="bg1"/>
                </a:solidFill>
              </a:rPr>
              <a:t>due to gravity (9.8 m </a:t>
            </a:r>
            <a:r>
              <a:rPr lang="en-US" sz="2400" dirty="0" smtClean="0">
                <a:solidFill>
                  <a:schemeClr val="bg1"/>
                </a:solidFill>
              </a:rPr>
              <a:t>sec</a:t>
            </a:r>
            <a:r>
              <a:rPr lang="en-US" sz="2400" baseline="30000" dirty="0" smtClean="0">
                <a:solidFill>
                  <a:schemeClr val="bg1"/>
                </a:solidFill>
              </a:rPr>
              <a:t>-2</a:t>
            </a:r>
            <a:r>
              <a:rPr lang="en-US" sz="2400" dirty="0" smtClean="0">
                <a:solidFill>
                  <a:schemeClr val="bg1"/>
                </a:solidFill>
              </a:rPr>
              <a:t>)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14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28601"/>
            <a:ext cx="8763000" cy="12192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Estimating Ocean Depth by Tsunami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905000"/>
            <a:ext cx="8229600" cy="327660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Extras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http</a:t>
            </a:r>
            <a:r>
              <a:rPr lang="en-US" sz="2400" dirty="0">
                <a:solidFill>
                  <a:schemeClr val="bg1"/>
                </a:solidFill>
              </a:rPr>
              <a:t>://williams.best.vwh.net/gccalc.htm</a:t>
            </a:r>
          </a:p>
        </p:txBody>
      </p:sp>
    </p:spTree>
    <p:extLst>
      <p:ext uri="{BB962C8B-B14F-4D97-AF65-F5344CB8AC3E}">
        <p14:creationId xmlns:p14="http://schemas.microsoft.com/office/powerpoint/2010/main" val="323865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1"/>
            <a:ext cx="8763000" cy="685799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Tsunami Travel Distances</a:t>
            </a:r>
            <a:endParaRPr lang="en-US" sz="3600" dirty="0">
              <a:solidFill>
                <a:srgbClr val="FFFF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88188"/>
              </p:ext>
            </p:extLst>
          </p:nvPr>
        </p:nvGraphicFramePr>
        <p:xfrm>
          <a:off x="609600" y="838200"/>
          <a:ext cx="7620000" cy="54101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48000"/>
                <a:gridCol w="2209800"/>
                <a:gridCol w="2362200"/>
              </a:tblGrid>
              <a:tr h="3121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2230" marT="7620" marB="762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Location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2230" marT="7620" marB="762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Distance</a:t>
                      </a:r>
                      <a:r>
                        <a:rPr lang="en-US" sz="1200">
                          <a:effectLst/>
                        </a:rPr>
                        <a:t> (km)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9850" marT="7620" marB="7620"/>
                </a:tc>
              </a:tr>
              <a:tr h="5098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Epicenter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2230" marT="0" marB="76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61° 6' N  147° 30' W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2230" marT="0" marB="762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70C0"/>
                          </a:solidFill>
                          <a:effectLst/>
                        </a:rPr>
                        <a:t>0</a:t>
                      </a:r>
                      <a:endParaRPr lang="en-US" sz="24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9850" marT="0" marB="7620"/>
                </a:tc>
              </a:tr>
              <a:tr h="5098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Whidbey Bay, </a:t>
                      </a:r>
                      <a:r>
                        <a:rPr lang="en-US" sz="2400" dirty="0" smtClean="0">
                          <a:effectLst/>
                        </a:rPr>
                        <a:t>AK</a:t>
                      </a: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2230" marT="0" marB="76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59° 58'    148°  57' W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2230" marT="0" marB="762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70C0"/>
                          </a:solidFill>
                          <a:effectLst/>
                        </a:rPr>
                        <a:t>149</a:t>
                      </a:r>
                      <a:endParaRPr lang="en-US" sz="24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9850" marT="0" marB="7620"/>
                </a:tc>
              </a:tr>
              <a:tr h="5098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Kodiak </a:t>
                      </a:r>
                      <a:r>
                        <a:rPr lang="en-US" sz="2400" dirty="0" smtClean="0">
                          <a:effectLst/>
                        </a:rPr>
                        <a:t>AK</a:t>
                      </a: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2230" marT="0" marB="76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57° 50' N  152° 30' W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2230" marT="0" marB="762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70C0"/>
                          </a:solidFill>
                          <a:effectLst/>
                        </a:rPr>
                        <a:t>461</a:t>
                      </a:r>
                      <a:endParaRPr lang="en-US" sz="24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9850" marT="0" marB="7620"/>
                </a:tc>
              </a:tr>
              <a:tr h="5098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Tofino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smtClean="0">
                          <a:effectLst/>
                        </a:rPr>
                        <a:t>BC</a:t>
                      </a: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2230" marT="0" marB="76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49° 09' N  125° 54' W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2230" marT="0" marB="762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70C0"/>
                          </a:solidFill>
                          <a:effectLst/>
                        </a:rPr>
                        <a:t>1898</a:t>
                      </a:r>
                      <a:endParaRPr lang="en-US" sz="24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9850" marT="0" marB="7620"/>
                </a:tc>
              </a:tr>
              <a:tr h="5098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Crescent City </a:t>
                      </a:r>
                      <a:r>
                        <a:rPr lang="en-US" sz="2400" dirty="0" smtClean="0">
                          <a:effectLst/>
                        </a:rPr>
                        <a:t>CA</a:t>
                      </a: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2230" marT="0" marB="76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41° 46' N  124° 13' W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2230" marT="0" marB="762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70C0"/>
                          </a:solidFill>
                          <a:effectLst/>
                        </a:rPr>
                        <a:t>2661</a:t>
                      </a:r>
                      <a:endParaRPr lang="en-US" sz="24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9850" marT="0" marB="7620"/>
                </a:tc>
              </a:tr>
              <a:tr h="5098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Hilo, </a:t>
                      </a:r>
                      <a:r>
                        <a:rPr lang="en-US" sz="2400" dirty="0" smtClean="0">
                          <a:effectLst/>
                        </a:rPr>
                        <a:t>HI</a:t>
                      </a: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2230" marT="0" marB="76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19° 44' N   155° 4' W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2230" marT="0" marB="762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70C0"/>
                          </a:solidFill>
                          <a:effectLst/>
                        </a:rPr>
                        <a:t>4632</a:t>
                      </a:r>
                      <a:endParaRPr lang="en-US" sz="24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9850" marT="0" marB="7620"/>
                </a:tc>
              </a:tr>
              <a:tr h="5098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Kushiro, </a:t>
                      </a:r>
                      <a:r>
                        <a:rPr lang="en-US" sz="2400" dirty="0" smtClean="0">
                          <a:effectLst/>
                        </a:rPr>
                        <a:t>Japan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2230" marT="0" marB="76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43° 00' N  144° 22' E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2230" marT="0" marB="762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70C0"/>
                          </a:solidFill>
                          <a:effectLst/>
                        </a:rPr>
                        <a:t>5236</a:t>
                      </a:r>
                      <a:endParaRPr lang="en-US" sz="24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9850" marT="0" marB="7620"/>
                </a:tc>
              </a:tr>
              <a:tr h="5098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Kwajalein, Marshall I</a:t>
                      </a:r>
                      <a:r>
                        <a:rPr lang="en-US" sz="2400" dirty="0" smtClean="0">
                          <a:effectLst/>
                        </a:rPr>
                        <a:t>.</a:t>
                      </a:r>
                      <a:endParaRPr lang="en-US" sz="2400" dirty="0">
                        <a:effectLst/>
                      </a:endParaRPr>
                    </a:p>
                  </a:txBody>
                  <a:tcPr marL="69850" marR="62230" marT="0" marB="76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8̊ 45’ N 167̊ 45' E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2230" marT="0" marB="762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70C0"/>
                          </a:solidFill>
                          <a:effectLst/>
                        </a:rPr>
                        <a:t>6867</a:t>
                      </a:r>
                      <a:endParaRPr lang="en-US" sz="24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9850" marT="0" marB="7620"/>
                </a:tc>
              </a:tr>
              <a:tr h="5098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La Punta, </a:t>
                      </a:r>
                      <a:r>
                        <a:rPr lang="en-US" sz="2400" dirty="0" smtClean="0">
                          <a:effectLst/>
                        </a:rPr>
                        <a:t>Peru</a:t>
                      </a:r>
                      <a:endParaRPr lang="en-US" sz="2400" dirty="0">
                        <a:effectLst/>
                      </a:endParaRPr>
                    </a:p>
                  </a:txBody>
                  <a:tcPr marL="69850" marR="62230" marT="0" marB="76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12° 05' S  77° 10' W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2230" marT="0" marB="762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70C0"/>
                          </a:solidFill>
                          <a:effectLst/>
                        </a:rPr>
                        <a:t>10544</a:t>
                      </a:r>
                      <a:endParaRPr lang="en-US" sz="24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9850" marT="0" marB="7620"/>
                </a:tc>
              </a:tr>
              <a:tr h="5098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Sydney, </a:t>
                      </a:r>
                      <a:r>
                        <a:rPr lang="en-US" sz="2400" dirty="0" smtClean="0">
                          <a:effectLst/>
                        </a:rPr>
                        <a:t>Australia</a:t>
                      </a:r>
                      <a:endParaRPr lang="en-US" sz="2400" dirty="0">
                        <a:effectLst/>
                      </a:endParaRPr>
                    </a:p>
                  </a:txBody>
                  <a:tcPr marL="69850" marR="62230" marT="0" marB="762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33° 51' S  151° 14' E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2230" marT="0" marB="762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70C0"/>
                          </a:solidFill>
                          <a:effectLst/>
                        </a:rPr>
                        <a:t>11887</a:t>
                      </a:r>
                      <a:endParaRPr lang="en-US" sz="24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9850" marR="69850" marT="0" marB="762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60538" y="18811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7400" y="6304002"/>
            <a:ext cx="2371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1"/>
                </a:solidFill>
              </a:rPr>
              <a:t>Accounts for “corners”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58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28601"/>
            <a:ext cx="8763000" cy="12192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Estimating Ocean Depth by Tsunami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905000"/>
            <a:ext cx="8229600" cy="3276600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567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28601"/>
            <a:ext cx="8763000" cy="685799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Solution</a:t>
            </a:r>
            <a:endParaRPr lang="en-US" sz="3600" dirty="0">
              <a:solidFill>
                <a:srgbClr val="FFFF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3203"/>
              </p:ext>
            </p:extLst>
          </p:nvPr>
        </p:nvGraphicFramePr>
        <p:xfrm>
          <a:off x="152400" y="990604"/>
          <a:ext cx="8839200" cy="54101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05709"/>
                <a:gridCol w="1153567"/>
                <a:gridCol w="1634218"/>
                <a:gridCol w="922853"/>
                <a:gridCol w="922853"/>
              </a:tblGrid>
              <a:tr h="767405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Distance (km)</a:t>
                      </a:r>
                      <a:endParaRPr lang="en-US" sz="2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>
                          <a:effectLst/>
                        </a:rPr>
                        <a:t>Calc</a:t>
                      </a:r>
                      <a:r>
                        <a:rPr lang="en-US" sz="2000" u="none" strike="noStrike" dirty="0">
                          <a:effectLst/>
                        </a:rPr>
                        <a:t> </a:t>
                      </a:r>
                      <a:r>
                        <a:rPr lang="en-US" sz="2000" u="none" strike="noStrike" dirty="0" smtClean="0">
                          <a:effectLst/>
                        </a:rPr>
                        <a:t>Celerity (m/sec)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>
                          <a:effectLst/>
                        </a:rPr>
                        <a:t>Calc</a:t>
                      </a:r>
                      <a:r>
                        <a:rPr lang="en-US" sz="2000" u="none" strike="noStrike" dirty="0">
                          <a:effectLst/>
                        </a:rPr>
                        <a:t> Water </a:t>
                      </a:r>
                      <a:r>
                        <a:rPr lang="en-US" sz="2000" u="none" strike="noStrike" dirty="0" smtClean="0">
                          <a:effectLst/>
                        </a:rPr>
                        <a:t>depth </a:t>
                      </a:r>
                      <a:r>
                        <a:rPr lang="en-US" sz="2000" u="none" strike="noStrike" dirty="0">
                          <a:effectLst/>
                        </a:rPr>
                        <a:t>(m)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207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Epicenter </a:t>
                      </a:r>
                      <a:endParaRPr lang="en-US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0</a:t>
                      </a:r>
                      <a:endParaRPr lang="en-US" sz="2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effectLst/>
                          <a:latin typeface="Arial"/>
                        </a:rPr>
                        <a:t>--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effectLst/>
                          <a:latin typeface="Arial"/>
                        </a:rPr>
                        <a:t>--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42207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Whidbey Bay AK</a:t>
                      </a:r>
                      <a:endParaRPr lang="en-US" sz="2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149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130.7</a:t>
                      </a:r>
                      <a:endParaRPr lang="en-US" sz="2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1742</a:t>
                      </a:r>
                      <a:endParaRPr lang="en-US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42207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Kodiak AK</a:t>
                      </a:r>
                      <a:endParaRPr lang="en-US" sz="2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461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160.1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2615</a:t>
                      </a:r>
                      <a:endParaRPr lang="en-US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42207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Tofino BC</a:t>
                      </a:r>
                      <a:endParaRPr lang="en-US" sz="2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1898</a:t>
                      </a:r>
                      <a:endParaRPr lang="en-US" sz="2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155.1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2454</a:t>
                      </a:r>
                      <a:endParaRPr lang="en-US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42207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Crescent City CA</a:t>
                      </a:r>
                      <a:endParaRPr lang="en-US" sz="2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2661</a:t>
                      </a:r>
                      <a:endParaRPr lang="en-US" sz="2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182.5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3399</a:t>
                      </a:r>
                      <a:endParaRPr lang="en-US" sz="2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42207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Hilo, HI</a:t>
                      </a:r>
                      <a:endParaRPr lang="en-US" sz="2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4632</a:t>
                      </a:r>
                      <a:endParaRPr lang="en-US" sz="2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238.3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5793</a:t>
                      </a:r>
                      <a:endParaRPr lang="en-US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42207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Honolulu, HI</a:t>
                      </a:r>
                      <a:endParaRPr lang="en-US" sz="2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4493</a:t>
                      </a:r>
                      <a:endParaRPr lang="en-US" sz="2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236.2</a:t>
                      </a:r>
                      <a:endParaRPr lang="en-US" sz="2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5694</a:t>
                      </a:r>
                      <a:endParaRPr lang="en-US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42207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Kushiro with </a:t>
                      </a:r>
                      <a:r>
                        <a:rPr lang="en-US" sz="2400" u="none" strike="noStrike" dirty="0" smtClean="0">
                          <a:effectLst/>
                        </a:rPr>
                        <a:t>corner</a:t>
                      </a:r>
                      <a:endParaRPr lang="en-US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5236</a:t>
                      </a:r>
                      <a:endParaRPr lang="en-US" sz="2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210.3</a:t>
                      </a:r>
                      <a:endParaRPr lang="en-US" sz="2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4512</a:t>
                      </a:r>
                      <a:endParaRPr lang="en-US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42207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Kwajalein, Marshall Islands</a:t>
                      </a:r>
                      <a:endParaRPr lang="en-US" sz="2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6867</a:t>
                      </a:r>
                      <a:endParaRPr lang="en-US" sz="2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227.1</a:t>
                      </a:r>
                      <a:endParaRPr lang="en-US" sz="2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5262</a:t>
                      </a:r>
                      <a:endParaRPr lang="en-US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422072">
                <a:tc>
                  <a:txBody>
                    <a:bodyPr/>
                    <a:lstStyle/>
                    <a:p>
                      <a:pPr algn="l" fontAlgn="b"/>
                      <a:r>
                        <a:rPr lang="it-IT" sz="2400" u="none" strike="noStrike" dirty="0">
                          <a:effectLst/>
                        </a:rPr>
                        <a:t>La Punta with </a:t>
                      </a:r>
                      <a:r>
                        <a:rPr lang="it-IT" sz="2400" u="none" strike="noStrike" dirty="0" smtClean="0">
                          <a:effectLst/>
                        </a:rPr>
                        <a:t>corner</a:t>
                      </a:r>
                      <a:endParaRPr lang="it-IT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10544</a:t>
                      </a:r>
                      <a:endParaRPr lang="en-US" sz="2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188.0</a:t>
                      </a:r>
                      <a:endParaRPr lang="en-US" sz="2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3605</a:t>
                      </a:r>
                      <a:endParaRPr lang="en-US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42207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Sydney, Australia</a:t>
                      </a:r>
                      <a:endParaRPr lang="en-US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11887</a:t>
                      </a:r>
                      <a:endParaRPr lang="en-US" sz="2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192.5</a:t>
                      </a:r>
                      <a:endParaRPr lang="en-US" sz="2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3783</a:t>
                      </a:r>
                      <a:endParaRPr lang="en-US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9866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763000" cy="762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Analysis of Values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762000"/>
            <a:ext cx="8458200" cy="5791200"/>
          </a:xfrm>
        </p:spPr>
        <p:txBody>
          <a:bodyPr>
            <a:no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</a:rPr>
              <a:t>Here </a:t>
            </a:r>
            <a:r>
              <a:rPr lang="en-US" sz="2000" i="1" dirty="0">
                <a:solidFill>
                  <a:schemeClr val="bg1"/>
                </a:solidFill>
              </a:rPr>
              <a:t>is what I </a:t>
            </a:r>
            <a:r>
              <a:rPr lang="en-US" sz="2000" i="1" dirty="0" smtClean="0">
                <a:solidFill>
                  <a:schemeClr val="bg1"/>
                </a:solidFill>
              </a:rPr>
              <a:t>see</a:t>
            </a:r>
          </a:p>
          <a:p>
            <a:pPr algn="l"/>
            <a:r>
              <a:rPr lang="en-US" sz="2000" i="1" dirty="0" smtClean="0">
                <a:solidFill>
                  <a:schemeClr val="bg1"/>
                </a:solidFill>
              </a:rPr>
              <a:t>Epicenter </a:t>
            </a:r>
            <a:r>
              <a:rPr lang="en-US" sz="2000" i="1" dirty="0">
                <a:solidFill>
                  <a:schemeClr val="bg1"/>
                </a:solidFill>
              </a:rPr>
              <a:t>to</a:t>
            </a:r>
            <a:endParaRPr lang="en-US" sz="2000" dirty="0">
              <a:solidFill>
                <a:schemeClr val="bg1"/>
              </a:solidFill>
            </a:endParaRPr>
          </a:p>
          <a:p>
            <a:pPr algn="l"/>
            <a:r>
              <a:rPr lang="en-US" sz="2000" i="1" dirty="0">
                <a:solidFill>
                  <a:schemeClr val="bg1"/>
                </a:solidFill>
              </a:rPr>
              <a:t> </a:t>
            </a:r>
            <a:endParaRPr lang="en-US" sz="2000" dirty="0">
              <a:solidFill>
                <a:schemeClr val="bg1"/>
              </a:solidFill>
            </a:endParaRPr>
          </a:p>
          <a:p>
            <a:pPr algn="l"/>
            <a:r>
              <a:rPr lang="en-US" sz="2000" i="1" dirty="0">
                <a:solidFill>
                  <a:schemeClr val="bg1"/>
                </a:solidFill>
              </a:rPr>
              <a:t>Alaska			shallow seafloor/continental shelf</a:t>
            </a:r>
            <a:endParaRPr lang="en-US" sz="2000" dirty="0">
              <a:solidFill>
                <a:schemeClr val="bg1"/>
              </a:solidFill>
            </a:endParaRPr>
          </a:p>
          <a:p>
            <a:pPr algn="l"/>
            <a:r>
              <a:rPr lang="en-US" sz="2000" i="1" dirty="0">
                <a:solidFill>
                  <a:schemeClr val="bg1"/>
                </a:solidFill>
              </a:rPr>
              <a:t> </a:t>
            </a:r>
            <a:endParaRPr lang="en-US" sz="2000" dirty="0">
              <a:solidFill>
                <a:schemeClr val="bg1"/>
              </a:solidFill>
            </a:endParaRPr>
          </a:p>
          <a:p>
            <a:pPr algn="l"/>
            <a:r>
              <a:rPr lang="en-US" sz="2000" i="1" dirty="0">
                <a:solidFill>
                  <a:schemeClr val="bg1"/>
                </a:solidFill>
              </a:rPr>
              <a:t>British Columbia	</a:t>
            </a:r>
            <a:r>
              <a:rPr lang="en-US" sz="2000" i="1" dirty="0" smtClean="0">
                <a:solidFill>
                  <a:schemeClr val="bg1"/>
                </a:solidFill>
              </a:rPr>
              <a:t>	wave </a:t>
            </a:r>
            <a:r>
              <a:rPr lang="en-US" sz="2000" i="1" dirty="0">
                <a:solidFill>
                  <a:schemeClr val="bg1"/>
                </a:solidFill>
              </a:rPr>
              <a:t>apparently travels close to North America in </a:t>
            </a:r>
            <a:r>
              <a:rPr lang="en-US" sz="2000" i="1" dirty="0" smtClean="0">
                <a:solidFill>
                  <a:schemeClr val="bg1"/>
                </a:solidFill>
              </a:rPr>
              <a:t>				relatively </a:t>
            </a:r>
            <a:r>
              <a:rPr lang="en-US" sz="2000" i="1" dirty="0">
                <a:solidFill>
                  <a:schemeClr val="bg1"/>
                </a:solidFill>
              </a:rPr>
              <a:t>shallow water</a:t>
            </a:r>
            <a:endParaRPr lang="en-US" sz="2000" dirty="0">
              <a:solidFill>
                <a:schemeClr val="bg1"/>
              </a:solidFill>
            </a:endParaRPr>
          </a:p>
          <a:p>
            <a:pPr algn="l"/>
            <a:r>
              <a:rPr lang="en-US" sz="2000" i="1" dirty="0">
                <a:solidFill>
                  <a:schemeClr val="bg1"/>
                </a:solidFill>
              </a:rPr>
              <a:t> </a:t>
            </a:r>
            <a:endParaRPr lang="en-US" sz="2000" dirty="0">
              <a:solidFill>
                <a:schemeClr val="bg1"/>
              </a:solidFill>
            </a:endParaRPr>
          </a:p>
          <a:p>
            <a:pPr algn="l"/>
            <a:r>
              <a:rPr lang="en-US" sz="2000" i="1" dirty="0">
                <a:solidFill>
                  <a:schemeClr val="bg1"/>
                </a:solidFill>
              </a:rPr>
              <a:t>Mid-Pacific 	</a:t>
            </a:r>
            <a:r>
              <a:rPr lang="en-US" sz="2000" i="1" dirty="0" smtClean="0">
                <a:solidFill>
                  <a:schemeClr val="bg1"/>
                </a:solidFill>
              </a:rPr>
              <a:t>	deepest </a:t>
            </a:r>
            <a:r>
              <a:rPr lang="en-US" sz="2000" i="1" dirty="0">
                <a:solidFill>
                  <a:schemeClr val="bg1"/>
                </a:solidFill>
              </a:rPr>
              <a:t>water depths over very open </a:t>
            </a:r>
            <a:r>
              <a:rPr lang="en-US" sz="2000" i="1" dirty="0" smtClean="0">
                <a:solidFill>
                  <a:schemeClr val="bg1"/>
                </a:solidFill>
              </a:rPr>
              <a:t>	</a:t>
            </a:r>
          </a:p>
          <a:p>
            <a:pPr algn="l"/>
            <a:r>
              <a:rPr lang="en-US" sz="2000" i="1" dirty="0" smtClean="0">
                <a:solidFill>
                  <a:schemeClr val="bg1"/>
                </a:solidFill>
              </a:rPr>
              <a:t> (Hilo, Kwajalein) 		ocean </a:t>
            </a:r>
            <a:r>
              <a:rPr lang="en-US" sz="2000" i="1" dirty="0">
                <a:solidFill>
                  <a:schemeClr val="bg1"/>
                </a:solidFill>
              </a:rPr>
              <a:t>(i.e., into center of Pacific)</a:t>
            </a:r>
            <a:endParaRPr lang="en-US" sz="2000" dirty="0">
              <a:solidFill>
                <a:schemeClr val="bg1"/>
              </a:solidFill>
            </a:endParaRPr>
          </a:p>
          <a:p>
            <a:pPr algn="l"/>
            <a:r>
              <a:rPr lang="en-US" sz="2000" i="1" dirty="0">
                <a:solidFill>
                  <a:schemeClr val="bg1"/>
                </a:solidFill>
              </a:rPr>
              <a:t> </a:t>
            </a:r>
            <a:endParaRPr lang="en-US" sz="2000" dirty="0">
              <a:solidFill>
                <a:schemeClr val="bg1"/>
              </a:solidFill>
            </a:endParaRPr>
          </a:p>
          <a:p>
            <a:pPr algn="l"/>
            <a:r>
              <a:rPr lang="en-US" sz="2000" i="1" dirty="0">
                <a:solidFill>
                  <a:schemeClr val="bg1"/>
                </a:solidFill>
              </a:rPr>
              <a:t>Japan, California, Peru, Sydney	Intermediate depths (3300-3800 m)</a:t>
            </a:r>
            <a:endParaRPr lang="en-US" sz="2000" dirty="0">
              <a:solidFill>
                <a:schemeClr val="bg1"/>
              </a:solidFill>
            </a:endParaRPr>
          </a:p>
          <a:p>
            <a:pPr algn="l"/>
            <a:r>
              <a:rPr lang="en-US" sz="2000" i="1" dirty="0">
                <a:solidFill>
                  <a:schemeClr val="bg1"/>
                </a:solidFill>
              </a:rPr>
              <a:t>		</a:t>
            </a:r>
            <a:r>
              <a:rPr lang="en-US" sz="2000" i="1" dirty="0" smtClean="0">
                <a:solidFill>
                  <a:schemeClr val="bg1"/>
                </a:solidFill>
              </a:rPr>
              <a:t>	Travel </a:t>
            </a:r>
            <a:r>
              <a:rPr lang="en-US" sz="2000" i="1" dirty="0">
                <a:solidFill>
                  <a:schemeClr val="bg1"/>
                </a:solidFill>
              </a:rPr>
              <a:t>through water depths like those of </a:t>
            </a:r>
            <a:r>
              <a:rPr lang="en-US" sz="2000" i="1" dirty="0" smtClean="0">
                <a:solidFill>
                  <a:schemeClr val="bg1"/>
                </a:solidFill>
              </a:rPr>
              <a:t>mid-Pacific 				but </a:t>
            </a:r>
            <a:r>
              <a:rPr lang="en-US" sz="2000" i="1" dirty="0">
                <a:solidFill>
                  <a:schemeClr val="bg1"/>
                </a:solidFill>
              </a:rPr>
              <a:t>has </a:t>
            </a:r>
            <a:r>
              <a:rPr lang="en-US" sz="2000" i="1" dirty="0" smtClean="0">
                <a:solidFill>
                  <a:schemeClr val="bg1"/>
                </a:solidFill>
              </a:rPr>
              <a:t>shallower </a:t>
            </a:r>
            <a:r>
              <a:rPr lang="en-US" sz="2000" i="1" dirty="0">
                <a:solidFill>
                  <a:schemeClr val="bg1"/>
                </a:solidFill>
              </a:rPr>
              <a:t>water on </a:t>
            </a:r>
            <a:r>
              <a:rPr lang="en-US" sz="2000" i="1" dirty="0" smtClean="0">
                <a:solidFill>
                  <a:schemeClr val="bg1"/>
                </a:solidFill>
              </a:rPr>
              <a:t>ends </a:t>
            </a:r>
            <a:r>
              <a:rPr lang="en-US" sz="2000" i="1" dirty="0">
                <a:solidFill>
                  <a:schemeClr val="bg1"/>
                </a:solidFill>
              </a:rPr>
              <a:t>to slow wave</a:t>
            </a:r>
            <a:endParaRPr lang="en-US" sz="2000" dirty="0">
              <a:solidFill>
                <a:schemeClr val="bg1"/>
              </a:solidFill>
            </a:endParaRPr>
          </a:p>
          <a:p>
            <a:pPr algn="l"/>
            <a:r>
              <a:rPr lang="en-US" sz="2000" i="1" dirty="0">
                <a:solidFill>
                  <a:schemeClr val="bg1"/>
                </a:solidFill>
              </a:rPr>
              <a:t> </a:t>
            </a:r>
            <a:endParaRPr lang="en-US" sz="2000" dirty="0">
              <a:solidFill>
                <a:schemeClr val="bg1"/>
              </a:solidFill>
            </a:endParaRPr>
          </a:p>
          <a:p>
            <a:pPr algn="l"/>
            <a:r>
              <a:rPr lang="en-US" sz="2000" i="1" dirty="0" smtClean="0">
                <a:solidFill>
                  <a:schemeClr val="bg1"/>
                </a:solidFill>
              </a:rPr>
              <a:t>Average </a:t>
            </a:r>
            <a:r>
              <a:rPr lang="en-US" sz="2000" i="1" dirty="0">
                <a:solidFill>
                  <a:schemeClr val="bg1"/>
                </a:solidFill>
              </a:rPr>
              <a:t>depth ~3600 m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845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28601"/>
            <a:ext cx="8763000" cy="12192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Estimating Ocean Depth by Tsunami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905000"/>
            <a:ext cx="8229600" cy="327660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Extras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I </a:t>
            </a:r>
            <a:r>
              <a:rPr lang="en-US" sz="2400" dirty="0">
                <a:solidFill>
                  <a:schemeClr val="bg1"/>
                </a:solidFill>
              </a:rPr>
              <a:t>once had a Japanese student ask me to explain what connection tsunamis, as defined, had with waves in harbors, which is apparently its primitive meaning.</a:t>
            </a:r>
          </a:p>
          <a:p>
            <a:r>
              <a:rPr lang="en-US" sz="2400" dirty="0">
                <a:solidFill>
                  <a:schemeClr val="bg1"/>
                </a:solidFill>
              </a:rPr>
              <a:t> </a:t>
            </a:r>
          </a:p>
          <a:p>
            <a:r>
              <a:rPr lang="en-US" sz="2400" dirty="0">
                <a:solidFill>
                  <a:schemeClr val="bg1"/>
                </a:solidFill>
              </a:rPr>
              <a:t>Kinsman (1965)</a:t>
            </a:r>
          </a:p>
          <a:p>
            <a:r>
              <a:rPr lang="en-US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4926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313</Words>
  <Application>Microsoft Office PowerPoint</Application>
  <PresentationFormat>On-screen Show (4:3)</PresentationFormat>
  <Paragraphs>139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Estimating Ocean Depth by Tsunami</vt:lpstr>
      <vt:lpstr>Estimating Ocean Depth by Tsunami</vt:lpstr>
      <vt:lpstr>Possibly Handy Equations</vt:lpstr>
      <vt:lpstr>Estimating Ocean Depth by Tsunami</vt:lpstr>
      <vt:lpstr>Tsunami Travel Distances</vt:lpstr>
      <vt:lpstr>Estimating Ocean Depth by Tsunami</vt:lpstr>
      <vt:lpstr>Solution</vt:lpstr>
      <vt:lpstr>Analysis of Values</vt:lpstr>
      <vt:lpstr>Estimating Ocean Depth by Tsunami</vt:lpstr>
    </vt:vector>
  </TitlesOfParts>
  <Company>UNC Pembroke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Farley</dc:creator>
  <cp:lastModifiedBy>Martin Farley</cp:lastModifiedBy>
  <cp:revision>18</cp:revision>
  <dcterms:created xsi:type="dcterms:W3CDTF">2013-06-12T19:05:12Z</dcterms:created>
  <dcterms:modified xsi:type="dcterms:W3CDTF">2013-06-13T13:52:56Z</dcterms:modified>
</cp:coreProperties>
</file>