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332" r:id="rId2"/>
    <p:sldId id="335" r:id="rId3"/>
    <p:sldId id="336" r:id="rId4"/>
    <p:sldId id="337" r:id="rId5"/>
    <p:sldId id="338" r:id="rId6"/>
    <p:sldId id="339" r:id="rId7"/>
    <p:sldId id="340" r:id="rId8"/>
    <p:sldId id="346" r:id="rId9"/>
    <p:sldId id="350" r:id="rId10"/>
    <p:sldId id="348" r:id="rId11"/>
    <p:sldId id="351" r:id="rId12"/>
    <p:sldId id="349" r:id="rId13"/>
    <p:sldId id="352" r:id="rId14"/>
    <p:sldId id="347" r:id="rId15"/>
    <p:sldId id="341" r:id="rId16"/>
    <p:sldId id="342" r:id="rId17"/>
    <p:sldId id="343" r:id="rId18"/>
    <p:sldId id="34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6FCF"/>
    <a:srgbClr val="091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3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97732-DABC-DB45-BB40-C9CD95F16808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9F805-F204-3542-A656-0C3461832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44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DA787-6A28-DF43-BBCC-427402158C81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F7606-3955-6343-942D-86A713ABD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F7606-3955-6343-942D-86A713ABD1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41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F7606-3955-6343-942D-86A713ABD1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31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F7606-3955-6343-942D-86A713ABD1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50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F7606-3955-6343-942D-86A713ABD1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56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F7606-3955-6343-942D-86A713ABD1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42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F7606-3955-6343-942D-86A713ABD1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78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F7606-3955-6343-942D-86A713ABD1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50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</a:t>
            </a:r>
            <a:r>
              <a:rPr lang="en-US" baseline="0" dirty="0" smtClean="0"/>
              <a:t> take your food dye and add one drop on each of the ice cubes!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F7606-3955-6343-942D-86A713ABD14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0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8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4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105400"/>
          </a:xfrm>
        </p:spPr>
        <p:txBody>
          <a:bodyPr vert="eaVert"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105400"/>
          </a:xfrm>
        </p:spPr>
        <p:txBody>
          <a:bodyPr vert="eaVert"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9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95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215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64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3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71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145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909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609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bakgrun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title style</a:t>
            </a:r>
            <a:endParaRPr lang="nb-NO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/>
          </a:p>
        </p:txBody>
      </p:sp>
      <p:pic>
        <p:nvPicPr>
          <p:cNvPr id="1029" name="Picture 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708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7085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7085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7085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7085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7085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7085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7085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7085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ebdings" charset="0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ebdings" charset="0"/>
        <a:buChar char="&lt;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04196"/>
            <a:ext cx="7772400" cy="1143000"/>
          </a:xfrm>
        </p:spPr>
        <p:txBody>
          <a:bodyPr/>
          <a:lstStyle/>
          <a:p>
            <a:r>
              <a:rPr lang="en-US" dirty="0" smtClean="0"/>
              <a:t>Experiment: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Ice cubes melting in fresh- and salt water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793280"/>
            <a:ext cx="8458200" cy="1752600"/>
          </a:xfrm>
        </p:spPr>
        <p:txBody>
          <a:bodyPr/>
          <a:lstStyle/>
          <a:p>
            <a:pPr algn="l"/>
            <a:r>
              <a:rPr lang="pl-PL" sz="2000" dirty="0" err="1" smtClean="0">
                <a:solidFill>
                  <a:srgbClr val="091727"/>
                </a:solidFill>
              </a:rPr>
              <a:t>See</a:t>
            </a:r>
            <a:r>
              <a:rPr lang="pl-PL" sz="2000" dirty="0" smtClean="0">
                <a:solidFill>
                  <a:srgbClr val="091727"/>
                </a:solidFill>
              </a:rPr>
              <a:t> </a:t>
            </a:r>
            <a:r>
              <a:rPr lang="pl-PL" sz="2000" dirty="0" err="1" smtClean="0">
                <a:solidFill>
                  <a:srgbClr val="091727"/>
                </a:solidFill>
              </a:rPr>
              <a:t>also</a:t>
            </a:r>
            <a:r>
              <a:rPr lang="pl-PL" sz="2000" dirty="0" smtClean="0">
                <a:solidFill>
                  <a:srgbClr val="091727"/>
                </a:solidFill>
              </a:rPr>
              <a:t>:</a:t>
            </a:r>
          </a:p>
          <a:p>
            <a:pPr algn="l"/>
            <a:r>
              <a:rPr lang="pl-PL" sz="1800" dirty="0">
                <a:solidFill>
                  <a:srgbClr val="091727"/>
                </a:solidFill>
              </a:rPr>
              <a:t>http://www.lawrencehallofscience.org/comsci/pdfs/</a:t>
            </a:r>
            <a:r>
              <a:rPr lang="pl-PL" sz="1800" dirty="0" smtClean="0">
                <a:solidFill>
                  <a:srgbClr val="091727"/>
                </a:solidFill>
              </a:rPr>
              <a:t>2_Teaching_and_Learning.pdf</a:t>
            </a:r>
          </a:p>
          <a:p>
            <a:pPr algn="l"/>
            <a:r>
              <a:rPr lang="pl-PL" sz="1800" dirty="0" smtClean="0">
                <a:solidFill>
                  <a:srgbClr val="091727"/>
                </a:solidFill>
              </a:rPr>
              <a:t>http</a:t>
            </a:r>
            <a:r>
              <a:rPr lang="pl-PL" sz="1800" dirty="0">
                <a:solidFill>
                  <a:srgbClr val="091727"/>
                </a:solidFill>
              </a:rPr>
              <a:t>://</a:t>
            </a:r>
            <a:r>
              <a:rPr lang="pl-PL" sz="1800" dirty="0" err="1">
                <a:solidFill>
                  <a:srgbClr val="091727"/>
                </a:solidFill>
              </a:rPr>
              <a:t>www.usc.edu</a:t>
            </a:r>
            <a:r>
              <a:rPr lang="pl-PL" sz="1800" dirty="0">
                <a:solidFill>
                  <a:srgbClr val="091727"/>
                </a:solidFill>
              </a:rPr>
              <a:t>/org/</a:t>
            </a:r>
            <a:r>
              <a:rPr lang="pl-PL" sz="1800" dirty="0" err="1">
                <a:solidFill>
                  <a:srgbClr val="091727"/>
                </a:solidFill>
              </a:rPr>
              <a:t>cosee</a:t>
            </a:r>
            <a:r>
              <a:rPr lang="pl-PL" sz="1800" dirty="0">
                <a:solidFill>
                  <a:srgbClr val="091727"/>
                </a:solidFill>
              </a:rPr>
              <a:t>-west/</a:t>
            </a:r>
            <a:r>
              <a:rPr lang="pl-PL" sz="1800" dirty="0" err="1">
                <a:solidFill>
                  <a:srgbClr val="091727"/>
                </a:solidFill>
              </a:rPr>
              <a:t>glaciers</a:t>
            </a:r>
            <a:r>
              <a:rPr lang="pl-PL" sz="1800" dirty="0">
                <a:solidFill>
                  <a:srgbClr val="091727"/>
                </a:solidFill>
              </a:rPr>
              <a:t>/</a:t>
            </a:r>
            <a:r>
              <a:rPr lang="pl-PL" sz="1800" dirty="0" err="1" smtClean="0">
                <a:solidFill>
                  <a:srgbClr val="091727"/>
                </a:solidFill>
              </a:rPr>
              <a:t>Ice_Cube_ExptFINAL.pdf</a:t>
            </a:r>
            <a:endParaRPr lang="pl-PL" sz="1800" dirty="0">
              <a:solidFill>
                <a:srgbClr val="091727"/>
              </a:solidFill>
            </a:endParaRPr>
          </a:p>
          <a:p>
            <a:pPr algn="l"/>
            <a:r>
              <a:rPr lang="pl-PL" sz="1800" dirty="0"/>
              <a:t>http://www.cesn.org/cosee_CD/web/activity/</a:t>
            </a:r>
            <a:r>
              <a:rPr lang="pl-PL" sz="1800" dirty="0" err="1" smtClean="0"/>
              <a:t>Melting_Ice.pdf</a:t>
            </a:r>
            <a:endParaRPr lang="pl-PL" sz="1800" dirty="0"/>
          </a:p>
          <a:p>
            <a:pPr algn="l"/>
            <a:endParaRPr lang="en-US" sz="2000" dirty="0">
              <a:solidFill>
                <a:srgbClr val="091727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033588" y="19431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b="1" dirty="0">
                <a:solidFill>
                  <a:srgbClr val="007085"/>
                </a:solidFill>
              </a:rPr>
              <a:t>Mirjam S. Glessmer (</a:t>
            </a:r>
            <a:r>
              <a:rPr lang="en-US" sz="1600" b="1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b="1" dirty="0" smtClean="0">
                <a:solidFill>
                  <a:srgbClr val="007085"/>
                </a:solidFill>
              </a:rPr>
              <a:t>)</a:t>
            </a:r>
            <a:endParaRPr lang="en-US" sz="2400" b="1" dirty="0">
              <a:solidFill>
                <a:srgbClr val="007085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7091" y="41197"/>
            <a:ext cx="2504363" cy="2634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146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this experiment to discuss: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method</a:t>
            </a:r>
          </a:p>
          <a:p>
            <a:r>
              <a:rPr lang="en-US" dirty="0" smtClean="0"/>
              <a:t>Lab </a:t>
            </a:r>
            <a:r>
              <a:rPr lang="en-US" dirty="0" smtClean="0"/>
              <a:t>protocol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595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this experiment to discuss: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method</a:t>
            </a:r>
          </a:p>
          <a:p>
            <a:r>
              <a:rPr lang="en-US" dirty="0" smtClean="0"/>
              <a:t>Lab </a:t>
            </a:r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How to document your experiments</a:t>
            </a:r>
          </a:p>
          <a:p>
            <a:pPr lvl="1"/>
            <a:r>
              <a:rPr lang="en-US" dirty="0" smtClean="0"/>
              <a:t>Writing down your hypothesis and how you are planning on testing it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33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this experiment to discuss: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method</a:t>
            </a:r>
          </a:p>
          <a:p>
            <a:r>
              <a:rPr lang="en-US" dirty="0" smtClean="0"/>
              <a:t>Lab </a:t>
            </a:r>
            <a:r>
              <a:rPr lang="en-US" dirty="0" smtClean="0"/>
              <a:t>protocol</a:t>
            </a:r>
            <a:endParaRPr lang="en-US" dirty="0" smtClean="0"/>
          </a:p>
          <a:p>
            <a:r>
              <a:rPr lang="en-US" dirty="0" smtClean="0"/>
              <a:t>Oceanography</a:t>
            </a:r>
            <a:endParaRPr lang="en-US" dirty="0" smtClean="0"/>
          </a:p>
          <a:p>
            <a:pPr lvl="1"/>
            <a:r>
              <a:rPr lang="en-US" dirty="0" smtClean="0"/>
              <a:t>Salt in the ocean</a:t>
            </a:r>
          </a:p>
          <a:p>
            <a:pPr lvl="1"/>
            <a:r>
              <a:rPr lang="en-US" dirty="0"/>
              <a:t>Density driven </a:t>
            </a:r>
            <a:r>
              <a:rPr lang="en-US" dirty="0" smtClean="0"/>
              <a:t>currents / what else drives currents</a:t>
            </a:r>
            <a:r>
              <a:rPr lang="en-US" dirty="0" smtClean="0"/>
              <a:t>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377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this experiment to discuss: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method</a:t>
            </a:r>
          </a:p>
          <a:p>
            <a:r>
              <a:rPr lang="en-US" dirty="0" smtClean="0"/>
              <a:t>Lab </a:t>
            </a:r>
            <a:r>
              <a:rPr lang="en-US" dirty="0" smtClean="0"/>
              <a:t>protocol</a:t>
            </a:r>
            <a:endParaRPr lang="en-US" dirty="0" smtClean="0"/>
          </a:p>
          <a:p>
            <a:r>
              <a:rPr lang="en-US" dirty="0" smtClean="0"/>
              <a:t>Oceanography</a:t>
            </a:r>
            <a:endParaRPr lang="en-US" dirty="0" smtClean="0"/>
          </a:p>
          <a:p>
            <a:pPr lvl="1"/>
            <a:r>
              <a:rPr lang="en-US" dirty="0" smtClean="0"/>
              <a:t>Salt in the ocean</a:t>
            </a:r>
          </a:p>
          <a:p>
            <a:pPr lvl="1"/>
            <a:r>
              <a:rPr lang="en-US" dirty="0"/>
              <a:t>Density driven </a:t>
            </a:r>
            <a:r>
              <a:rPr lang="en-US" dirty="0" smtClean="0"/>
              <a:t>currents / what else drives currents</a:t>
            </a:r>
            <a:r>
              <a:rPr lang="en-US" dirty="0" smtClean="0"/>
              <a:t>?</a:t>
            </a:r>
          </a:p>
          <a:p>
            <a:r>
              <a:rPr lang="en-US" dirty="0" smtClean="0"/>
              <a:t>Climate</a:t>
            </a:r>
            <a:endParaRPr lang="en-US" dirty="0"/>
          </a:p>
          <a:p>
            <a:pPr lvl="1"/>
            <a:r>
              <a:rPr lang="en-US" dirty="0"/>
              <a:t>Importance of ocean currents</a:t>
            </a:r>
          </a:p>
          <a:p>
            <a:pPr lvl="1"/>
            <a:r>
              <a:rPr lang="en-US" dirty="0" smtClean="0"/>
              <a:t>Global warming and salinity / freshwater / THC</a:t>
            </a:r>
          </a:p>
          <a:p>
            <a:pPr lvl="1"/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25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</a:t>
            </a:r>
            <a:r>
              <a:rPr lang="en-US" dirty="0" smtClean="0"/>
              <a:t>setups for different purposes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0550"/>
            <a:ext cx="7772400" cy="4114800"/>
          </a:xfrm>
        </p:spPr>
        <p:txBody>
          <a:bodyPr/>
          <a:lstStyle/>
          <a:p>
            <a:r>
              <a:rPr lang="en-US" b="1" dirty="0" smtClean="0"/>
              <a:t>Structured activity</a:t>
            </a:r>
          </a:p>
          <a:p>
            <a:pPr lvl="1"/>
            <a:r>
              <a:rPr lang="en-US" b="1" dirty="0" smtClean="0"/>
              <a:t>Make </a:t>
            </a:r>
            <a:r>
              <a:rPr lang="en-US" b="1" dirty="0"/>
              <a:t>prediction about which is going to melt faster, test, discuss</a:t>
            </a:r>
            <a:endParaRPr lang="en-US" b="1" dirty="0" smtClean="0"/>
          </a:p>
          <a:p>
            <a:r>
              <a:rPr lang="en-US" dirty="0" smtClean="0"/>
              <a:t>Problem-solving</a:t>
            </a:r>
          </a:p>
          <a:p>
            <a:pPr lvl="1"/>
            <a:r>
              <a:rPr lang="en-US" dirty="0" smtClean="0"/>
              <a:t>Get materials without knowing which cup contains the salt water; design </a:t>
            </a:r>
            <a:r>
              <a:rPr lang="en-US" dirty="0" smtClean="0"/>
              <a:t>experiment to figure out which cup contains </a:t>
            </a:r>
            <a:r>
              <a:rPr lang="en-US" dirty="0" smtClean="0"/>
              <a:t>what</a:t>
            </a:r>
          </a:p>
          <a:p>
            <a:r>
              <a:rPr lang="en-US" dirty="0" smtClean="0"/>
              <a:t>Open-ended investigation</a:t>
            </a:r>
          </a:p>
          <a:p>
            <a:pPr lvl="1"/>
            <a:r>
              <a:rPr lang="en-US" dirty="0" smtClean="0"/>
              <a:t>Use materials to learn about S/F, W/C, density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620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Debrief – discussion points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16538"/>
            <a:ext cx="7772400" cy="4114800"/>
          </a:xfrm>
        </p:spPr>
        <p:txBody>
          <a:bodyPr/>
          <a:lstStyle/>
          <a:p>
            <a:r>
              <a:rPr lang="en-US" dirty="0"/>
              <a:t>Salt affects the freezing point</a:t>
            </a:r>
          </a:p>
          <a:p>
            <a:r>
              <a:rPr lang="en-US" dirty="0"/>
              <a:t>Salt crystals dissolve ice</a:t>
            </a:r>
          </a:p>
          <a:p>
            <a:r>
              <a:rPr lang="en-US" dirty="0"/>
              <a:t>Salt water is denser than fresh </a:t>
            </a:r>
            <a:r>
              <a:rPr lang="en-US" dirty="0" smtClean="0"/>
              <a:t>water</a:t>
            </a:r>
          </a:p>
          <a:p>
            <a:r>
              <a:rPr lang="en-US" dirty="0" smtClean="0"/>
              <a:t>Less ice will be in contact with salt water</a:t>
            </a:r>
            <a:endParaRPr lang="en-US" dirty="0"/>
          </a:p>
          <a:p>
            <a:r>
              <a:rPr lang="en-US" dirty="0"/>
              <a:t>Buoyancy</a:t>
            </a:r>
          </a:p>
          <a:p>
            <a:r>
              <a:rPr lang="ja-JP" altLang="en-US" dirty="0"/>
              <a:t>“</a:t>
            </a:r>
            <a:r>
              <a:rPr lang="en-US" dirty="0"/>
              <a:t>like dissolves like</a:t>
            </a:r>
            <a:r>
              <a:rPr lang="ja-JP" altLang="en-US" dirty="0"/>
              <a:t>”</a:t>
            </a:r>
            <a:endParaRPr lang="en-US" dirty="0"/>
          </a:p>
          <a:p>
            <a:r>
              <a:rPr lang="en-US" dirty="0"/>
              <a:t>Relative heat capacity of water</a:t>
            </a:r>
          </a:p>
          <a:p>
            <a:r>
              <a:rPr lang="en-US" dirty="0"/>
              <a:t>Molecular structure of </a:t>
            </a:r>
            <a:r>
              <a:rPr lang="en-US" dirty="0" err="1"/>
              <a:t>NaCl</a:t>
            </a:r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18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Debrief</a:t>
            </a:r>
            <a:endParaRPr lang="en-US" dirty="0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990600" y="2133600"/>
            <a:ext cx="3352800" cy="3733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1219200" y="3048000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4800600" y="2133600"/>
            <a:ext cx="3352800" cy="3733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5029200" y="3048000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2511896" y="2667000"/>
            <a:ext cx="764704" cy="822189"/>
          </a:xfrm>
          <a:prstGeom prst="plaque">
            <a:avLst>
              <a:gd name="adj" fmla="val 16667"/>
            </a:avLst>
          </a:prstGeom>
          <a:solidFill>
            <a:schemeClr val="accent1">
              <a:alpha val="78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6279740" y="2667000"/>
            <a:ext cx="1312349" cy="919886"/>
          </a:xfrm>
          <a:prstGeom prst="plaque">
            <a:avLst>
              <a:gd name="adj" fmla="val 16667"/>
            </a:avLst>
          </a:prstGeom>
          <a:solidFill>
            <a:schemeClr val="accent1">
              <a:alpha val="78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295400" y="4790371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fresh water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105400" y="4790371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salt water</a:t>
            </a:r>
          </a:p>
        </p:txBody>
      </p:sp>
      <p:sp>
        <p:nvSpPr>
          <p:cNvPr id="2" name="Trapezoid 1"/>
          <p:cNvSpPr/>
          <p:nvPr/>
        </p:nvSpPr>
        <p:spPr bwMode="auto">
          <a:xfrm flipV="1">
            <a:off x="5029200" y="3048000"/>
            <a:ext cx="2895600" cy="441189"/>
          </a:xfrm>
          <a:prstGeom prst="trapezoid">
            <a:avLst>
              <a:gd name="adj" fmla="val 19507"/>
            </a:avLst>
          </a:prstGeom>
          <a:solidFill>
            <a:srgbClr val="FF6FCF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rapezoid 12"/>
          <p:cNvSpPr/>
          <p:nvPr/>
        </p:nvSpPr>
        <p:spPr bwMode="auto">
          <a:xfrm flipV="1">
            <a:off x="1219200" y="3047999"/>
            <a:ext cx="2895600" cy="2819400"/>
          </a:xfrm>
          <a:prstGeom prst="trapezoid">
            <a:avLst>
              <a:gd name="adj" fmla="val 21982"/>
            </a:avLst>
          </a:prstGeom>
          <a:solidFill>
            <a:srgbClr val="FF6FCF">
              <a:alpha val="17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834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Debrief</a:t>
            </a:r>
            <a:endParaRPr lang="en-US" dirty="0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990600" y="2133600"/>
            <a:ext cx="3352800" cy="3733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1219200" y="3048000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4800600" y="2133600"/>
            <a:ext cx="3352800" cy="3733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5029200" y="3048000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2511896" y="2667000"/>
            <a:ext cx="764704" cy="822189"/>
          </a:xfrm>
          <a:prstGeom prst="plaque">
            <a:avLst>
              <a:gd name="adj" fmla="val 16667"/>
            </a:avLst>
          </a:prstGeom>
          <a:solidFill>
            <a:schemeClr val="accent1">
              <a:alpha val="78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6279740" y="2667000"/>
            <a:ext cx="1312349" cy="919886"/>
          </a:xfrm>
          <a:prstGeom prst="plaque">
            <a:avLst>
              <a:gd name="adj" fmla="val 16667"/>
            </a:avLst>
          </a:prstGeom>
          <a:solidFill>
            <a:schemeClr val="accent1">
              <a:alpha val="78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295400" y="4790371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fresh water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105400" y="4790371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salt water</a:t>
            </a:r>
          </a:p>
        </p:txBody>
      </p:sp>
      <p:sp>
        <p:nvSpPr>
          <p:cNvPr id="2" name="Trapezoid 1"/>
          <p:cNvSpPr/>
          <p:nvPr/>
        </p:nvSpPr>
        <p:spPr bwMode="auto">
          <a:xfrm flipV="1">
            <a:off x="5029200" y="3048000"/>
            <a:ext cx="2895600" cy="441189"/>
          </a:xfrm>
          <a:prstGeom prst="trapezoid">
            <a:avLst>
              <a:gd name="adj" fmla="val 19507"/>
            </a:avLst>
          </a:prstGeom>
          <a:solidFill>
            <a:srgbClr val="FF6FCF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rapezoid 12"/>
          <p:cNvSpPr/>
          <p:nvPr/>
        </p:nvSpPr>
        <p:spPr bwMode="auto">
          <a:xfrm flipV="1">
            <a:off x="1219200" y="3047999"/>
            <a:ext cx="2895600" cy="2819400"/>
          </a:xfrm>
          <a:prstGeom prst="trapezoid">
            <a:avLst>
              <a:gd name="adj" fmla="val 21982"/>
            </a:avLst>
          </a:prstGeom>
          <a:solidFill>
            <a:srgbClr val="FF6FCF">
              <a:alpha val="17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Freeform 2"/>
          <p:cNvSpPr/>
          <p:nvPr/>
        </p:nvSpPr>
        <p:spPr>
          <a:xfrm flipH="1">
            <a:off x="2372347" y="3642713"/>
            <a:ext cx="502380" cy="1646897"/>
          </a:xfrm>
          <a:custGeom>
            <a:avLst/>
            <a:gdLst>
              <a:gd name="connsiteX0" fmla="*/ 0 w 43597"/>
              <a:gd name="connsiteY0" fmla="*/ 0 h 1646897"/>
              <a:gd name="connsiteX1" fmla="*/ 13955 w 43597"/>
              <a:gd name="connsiteY1" fmla="*/ 781578 h 1646897"/>
              <a:gd name="connsiteX2" fmla="*/ 27910 w 43597"/>
              <a:gd name="connsiteY2" fmla="*/ 1214237 h 1646897"/>
              <a:gd name="connsiteX3" fmla="*/ 41865 w 43597"/>
              <a:gd name="connsiteY3" fmla="*/ 1284021 h 1646897"/>
              <a:gd name="connsiteX4" fmla="*/ 41865 w 43597"/>
              <a:gd name="connsiteY4" fmla="*/ 1646897 h 1646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97" h="1646897">
                <a:moveTo>
                  <a:pt x="0" y="0"/>
                </a:moveTo>
                <a:cubicBezTo>
                  <a:pt x="4652" y="260526"/>
                  <a:pt x="7967" y="521079"/>
                  <a:pt x="13955" y="781578"/>
                </a:cubicBezTo>
                <a:cubicBezTo>
                  <a:pt x="17271" y="925835"/>
                  <a:pt x="19907" y="1070164"/>
                  <a:pt x="27910" y="1214237"/>
                </a:cubicBezTo>
                <a:cubicBezTo>
                  <a:pt x="29226" y="1237922"/>
                  <a:pt x="41100" y="1260311"/>
                  <a:pt x="41865" y="1284021"/>
                </a:cubicBezTo>
                <a:cubicBezTo>
                  <a:pt x="45764" y="1404917"/>
                  <a:pt x="41865" y="1525938"/>
                  <a:pt x="41865" y="1646897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1842057" y="3586886"/>
            <a:ext cx="865209" cy="1026733"/>
          </a:xfrm>
          <a:custGeom>
            <a:avLst/>
            <a:gdLst>
              <a:gd name="connsiteX0" fmla="*/ 0 w 55820"/>
              <a:gd name="connsiteY0" fmla="*/ 0 h 1026733"/>
              <a:gd name="connsiteX1" fmla="*/ 27910 w 55820"/>
              <a:gd name="connsiteY1" fmla="*/ 976973 h 1026733"/>
              <a:gd name="connsiteX2" fmla="*/ 55820 w 55820"/>
              <a:gd name="connsiteY2" fmla="*/ 893232 h 1026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820" h="1026733">
                <a:moveTo>
                  <a:pt x="0" y="0"/>
                </a:moveTo>
                <a:cubicBezTo>
                  <a:pt x="9303" y="414050"/>
                  <a:pt x="18607" y="828101"/>
                  <a:pt x="27910" y="976973"/>
                </a:cubicBezTo>
                <a:cubicBezTo>
                  <a:pt x="37213" y="1125845"/>
                  <a:pt x="55820" y="893232"/>
                  <a:pt x="55820" y="893232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urved Left Arrow 5"/>
          <p:cNvSpPr/>
          <p:nvPr/>
        </p:nvSpPr>
        <p:spPr bwMode="auto">
          <a:xfrm>
            <a:off x="3153825" y="3489189"/>
            <a:ext cx="362830" cy="2247037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Curved Left Arrow 16"/>
          <p:cNvSpPr/>
          <p:nvPr/>
        </p:nvSpPr>
        <p:spPr bwMode="auto">
          <a:xfrm flipH="1" flipV="1">
            <a:off x="1977679" y="3488061"/>
            <a:ext cx="394667" cy="2247037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446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059" y="1405999"/>
            <a:ext cx="6981424" cy="47341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004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65466"/>
            <a:ext cx="7772400" cy="762000"/>
          </a:xfrm>
        </p:spPr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50240"/>
            <a:ext cx="7772400" cy="4114800"/>
          </a:xfrm>
        </p:spPr>
        <p:txBody>
          <a:bodyPr/>
          <a:lstStyle/>
          <a:p>
            <a:r>
              <a:rPr lang="en-US" dirty="0" smtClean="0"/>
              <a:t>Groups of 2-4 students</a:t>
            </a:r>
          </a:p>
          <a:p>
            <a:r>
              <a:rPr lang="en-US" dirty="0" smtClean="0"/>
              <a:t>Find a space so that you are sitting around a flat surface that all of you can easily see</a:t>
            </a:r>
          </a:p>
          <a:p>
            <a:r>
              <a:rPr lang="en-US" dirty="0" smtClean="0"/>
              <a:t>Clear that space (food coloring coming up!)</a:t>
            </a:r>
          </a:p>
          <a:p>
            <a:r>
              <a:rPr lang="en-US" dirty="0" smtClean="0"/>
              <a:t>Nominate one person per group to be the one who will get up when you need to fetch things</a:t>
            </a:r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64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990600" y="2133600"/>
            <a:ext cx="3352800" cy="3733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1219200" y="3048000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295400" y="4790371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fresh water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4800600" y="2133600"/>
            <a:ext cx="3352800" cy="3733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5029200" y="3048000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105400" y="4790371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salt water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054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990600" y="2133600"/>
            <a:ext cx="3352800" cy="3733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1219200" y="3048000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4800600" y="2133600"/>
            <a:ext cx="3352800" cy="37338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5029200" y="3048000"/>
            <a:ext cx="289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1600200" y="2667000"/>
            <a:ext cx="1676400" cy="1371600"/>
          </a:xfrm>
          <a:prstGeom prst="plaque">
            <a:avLst>
              <a:gd name="adj" fmla="val 16667"/>
            </a:avLst>
          </a:prstGeom>
          <a:solidFill>
            <a:schemeClr val="accent1">
              <a:alpha val="78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 smtClean="0"/>
              <a:t>Ice cube</a:t>
            </a:r>
            <a:endParaRPr lang="en-US" dirty="0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5943600" y="2667000"/>
            <a:ext cx="1676400" cy="1371600"/>
          </a:xfrm>
          <a:prstGeom prst="plaque">
            <a:avLst>
              <a:gd name="adj" fmla="val 16667"/>
            </a:avLst>
          </a:prstGeom>
          <a:solidFill>
            <a:schemeClr val="accent1">
              <a:alpha val="78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 smtClean="0"/>
              <a:t>Ice cube</a:t>
            </a:r>
            <a:endParaRPr lang="en-US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295400" y="4790371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fresh water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105400" y="4790371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salt water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200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 prediction: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the ice </a:t>
            </a:r>
            <a:r>
              <a:rPr lang="en-US" dirty="0" smtClean="0"/>
              <a:t>cubes are added, </a:t>
            </a:r>
            <a:r>
              <a:rPr lang="en-US" dirty="0"/>
              <a:t>which of the ice cubes will melt faster, the one in fresh water or the one in salt water?</a:t>
            </a:r>
          </a:p>
          <a:p>
            <a:r>
              <a:rPr lang="en-US" dirty="0"/>
              <a:t>Why?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Setup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group needs</a:t>
            </a:r>
          </a:p>
          <a:p>
            <a:pPr lvl="1"/>
            <a:r>
              <a:rPr lang="en-US" dirty="0"/>
              <a:t>One beaker of salt water</a:t>
            </a:r>
          </a:p>
          <a:p>
            <a:pPr lvl="1"/>
            <a:r>
              <a:rPr lang="en-US" dirty="0"/>
              <a:t>One beaker of fresh water</a:t>
            </a:r>
          </a:p>
          <a:p>
            <a:pPr lvl="1"/>
            <a:r>
              <a:rPr lang="en-US" dirty="0"/>
              <a:t>Two ice </a:t>
            </a:r>
            <a:r>
              <a:rPr lang="en-US" dirty="0" smtClean="0"/>
              <a:t>cubes (ideally of the same size)</a:t>
            </a:r>
          </a:p>
          <a:p>
            <a:pPr lvl="1"/>
            <a:r>
              <a:rPr lang="en-US" dirty="0" smtClean="0"/>
              <a:t>Food coloring</a:t>
            </a:r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23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happens?</a:t>
            </a:r>
          </a:p>
          <a:p>
            <a:r>
              <a:rPr lang="en-US" dirty="0"/>
              <a:t>How quickly do the ice cubes melt</a:t>
            </a:r>
            <a:r>
              <a:rPr lang="en-US" dirty="0" smtClean="0"/>
              <a:t>? </a:t>
            </a:r>
            <a:endParaRPr lang="en-US" dirty="0" smtClean="0"/>
          </a:p>
          <a:p>
            <a:r>
              <a:rPr lang="en-US" dirty="0" smtClean="0"/>
              <a:t>Take </a:t>
            </a:r>
            <a:r>
              <a:rPr lang="en-US" dirty="0" smtClean="0"/>
              <a:t>the time </a:t>
            </a:r>
            <a:r>
              <a:rPr lang="en-US" dirty="0" smtClean="0"/>
              <a:t>from when </a:t>
            </a:r>
            <a:r>
              <a:rPr lang="en-US" dirty="0" smtClean="0"/>
              <a:t>you add the ice cubes </a:t>
            </a:r>
            <a:r>
              <a:rPr lang="en-US" dirty="0" smtClean="0"/>
              <a:t>until </a:t>
            </a:r>
            <a:r>
              <a:rPr lang="en-US" dirty="0" smtClean="0"/>
              <a:t>both have melted completely</a:t>
            </a:r>
            <a:endParaRPr lang="en-US" dirty="0"/>
          </a:p>
          <a:p>
            <a:r>
              <a:rPr lang="en-US" dirty="0"/>
              <a:t>Does one melt faster than the other?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071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this experiment to discuss: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</a:t>
            </a:r>
            <a:r>
              <a:rPr lang="en-US" dirty="0" smtClean="0"/>
              <a:t>method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941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this experiment to discuss: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</a:t>
            </a:r>
            <a:r>
              <a:rPr lang="en-US" dirty="0" smtClean="0"/>
              <a:t>method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40916" y="6376360"/>
            <a:ext cx="571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007085"/>
                </a:solidFill>
              </a:rPr>
              <a:t>Mirjam S. Glessmer (</a:t>
            </a:r>
            <a:r>
              <a:rPr lang="en-US" sz="1600" dirty="0" err="1" smtClean="0">
                <a:solidFill>
                  <a:srgbClr val="007085"/>
                </a:solidFill>
              </a:rPr>
              <a:t>mglessmer@gmail.com</a:t>
            </a:r>
            <a:r>
              <a:rPr lang="en-US" sz="1600" dirty="0" smtClean="0">
                <a:solidFill>
                  <a:srgbClr val="007085"/>
                </a:solidFill>
              </a:rPr>
              <a:t>)</a:t>
            </a:r>
            <a:endParaRPr lang="en-US" sz="2400" dirty="0">
              <a:solidFill>
                <a:srgbClr val="007085"/>
              </a:solidFill>
            </a:endParaRPr>
          </a:p>
        </p:txBody>
      </p:sp>
      <p:pic>
        <p:nvPicPr>
          <p:cNvPr id="6" name="Picture 5" descr="Screen shot 2012-09-02 at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160" y="2286515"/>
            <a:ext cx="4017967" cy="3893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166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BjerknesUiB">
  <a:themeElements>
    <a:clrScheme name="Blank Presentatio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005A66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515C"/>
      </a:accent6>
      <a:hlink>
        <a:srgbClr val="62AF35"/>
      </a:hlink>
      <a:folHlink>
        <a:srgbClr val="62AF35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005A66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515C"/>
        </a:accent6>
        <a:hlink>
          <a:srgbClr val="62AF35"/>
        </a:hlink>
        <a:folHlink>
          <a:srgbClr val="62AF3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templateBjerknesUiB.ppt</Template>
  <TotalTime>10188</TotalTime>
  <Words>625</Words>
  <Application>Microsoft Macintosh PowerPoint</Application>
  <PresentationFormat>On-screen Show (4:3)</PresentationFormat>
  <Paragraphs>111</Paragraphs>
  <Slides>18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templateBjerknesUiB</vt:lpstr>
      <vt:lpstr>Experiment:  Ice cubes melting in fresh- and salt water</vt:lpstr>
      <vt:lpstr>Setup</vt:lpstr>
      <vt:lpstr>Introduction</vt:lpstr>
      <vt:lpstr>Introduction</vt:lpstr>
      <vt:lpstr>Make a prediction:</vt:lpstr>
      <vt:lpstr>Setup</vt:lpstr>
      <vt:lpstr>Observe</vt:lpstr>
      <vt:lpstr>Use this experiment to discuss:</vt:lpstr>
      <vt:lpstr>Use this experiment to discuss:</vt:lpstr>
      <vt:lpstr>Use this experiment to discuss:</vt:lpstr>
      <vt:lpstr>Use this experiment to discuss:</vt:lpstr>
      <vt:lpstr>Use this experiment to discuss:</vt:lpstr>
      <vt:lpstr>Use this experiment to discuss:</vt:lpstr>
      <vt:lpstr>Alternative setups for different purposes</vt:lpstr>
      <vt:lpstr>Debrief – discussion points</vt:lpstr>
      <vt:lpstr>Debrief</vt:lpstr>
      <vt:lpstr>Debrief</vt:lpstr>
      <vt:lpstr>Evaluation</vt:lpstr>
    </vt:vector>
  </TitlesOfParts>
  <Manager/>
  <Company>UiB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Mirjam Glessmer</dc:creator>
  <cp:keywords/>
  <dc:description/>
  <cp:lastModifiedBy>Mirjam Glessmer</cp:lastModifiedBy>
  <cp:revision>119</cp:revision>
  <cp:lastPrinted>2013-06-04T10:44:00Z</cp:lastPrinted>
  <dcterms:created xsi:type="dcterms:W3CDTF">2012-10-07T09:50:15Z</dcterms:created>
  <dcterms:modified xsi:type="dcterms:W3CDTF">2013-06-04T10:44:28Z</dcterms:modified>
  <cp:category/>
</cp:coreProperties>
</file>