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7" r:id="rId3"/>
    <p:sldId id="265" r:id="rId4"/>
    <p:sldId id="258" r:id="rId5"/>
    <p:sldId id="267" r:id="rId6"/>
    <p:sldId id="269" r:id="rId7"/>
    <p:sldId id="268" r:id="rId8"/>
    <p:sldId id="270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4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419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305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3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033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242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9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703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351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479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250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591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D60F9-23A2-DC4E-A47C-D35532D0218B}" type="datetimeFigureOut">
              <a:rPr lang="en-US" smtClean="0"/>
              <a:pPr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15C6-F9B1-B54E-AF44-ACE64C3CC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528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1794"/>
            <a:ext cx="7772400" cy="3977677"/>
          </a:xfrm>
        </p:spPr>
        <p:txBody>
          <a:bodyPr>
            <a:noAutofit/>
          </a:bodyPr>
          <a:lstStyle/>
          <a:p>
            <a:r>
              <a:rPr lang="en-US" b="1" dirty="0" smtClean="0"/>
              <a:t>On the Cutting Edge workshop on Teaching Oceanography</a:t>
            </a: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600" b="1" dirty="0" smtClean="0"/>
              <a:t>Sustainability; Stewardship; Ocean Resources, International Policy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247" y="5448358"/>
            <a:ext cx="7127506" cy="1055492"/>
          </a:xfrm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chemeClr val="tx2">
                    <a:lumMod val="75000"/>
                  </a:schemeClr>
                </a:solidFill>
              </a:rPr>
              <a:t>San Francisco, CA</a:t>
            </a:r>
          </a:p>
          <a:p>
            <a:r>
              <a:rPr lang="fr-FR" sz="2700" b="1" dirty="0" err="1" smtClean="0">
                <a:solidFill>
                  <a:schemeClr val="tx2">
                    <a:lumMod val="75000"/>
                  </a:schemeClr>
                </a:solidFill>
              </a:rPr>
              <a:t>June</a:t>
            </a:r>
            <a:r>
              <a:rPr lang="fr-FR" sz="2700" b="1" dirty="0" smtClean="0">
                <a:solidFill>
                  <a:schemeClr val="tx2">
                    <a:lumMod val="75000"/>
                  </a:schemeClr>
                </a:solidFill>
              </a:rPr>
              <a:t> 18-21, 2013</a:t>
            </a: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xmlns="" val="23568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677"/>
            <a:ext cx="7772400" cy="1470025"/>
          </a:xfrm>
        </p:spPr>
        <p:txBody>
          <a:bodyPr/>
          <a:lstStyle/>
          <a:p>
            <a:r>
              <a:rPr lang="en-US" b="1" dirty="0" smtClean="0"/>
              <a:t>Ocean Governance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247" y="3494410"/>
            <a:ext cx="7127506" cy="2260838"/>
          </a:xfrm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chemeClr val="tx2">
                    <a:lumMod val="75000"/>
                  </a:schemeClr>
                </a:solidFill>
              </a:rPr>
              <a:t>Undergraduate course on Oceanography</a:t>
            </a:r>
          </a:p>
          <a:p>
            <a:r>
              <a:rPr lang="en-US" sz="2700" b="1" dirty="0" smtClean="0">
                <a:solidFill>
                  <a:schemeClr val="tx2">
                    <a:lumMod val="75000"/>
                  </a:schemeClr>
                </a:solidFill>
              </a:rPr>
              <a:t>Integrated Management and Environmental Impact Assessment</a:t>
            </a:r>
          </a:p>
          <a:p>
            <a:endParaRPr lang="en-US" sz="2700" dirty="0" smtClean="0"/>
          </a:p>
          <a:p>
            <a:r>
              <a:rPr lang="en-US" sz="2700" b="1" dirty="0" smtClean="0">
                <a:solidFill>
                  <a:schemeClr val="accent2">
                    <a:lumMod val="75000"/>
                  </a:schemeClr>
                </a:solidFill>
              </a:rPr>
              <a:t>Prof. Dr. Alexander Turra</a:t>
            </a:r>
            <a:endParaRPr lang="en-US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14" descr="USP - Marca (Versao 1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246" y="2079183"/>
            <a:ext cx="2281377" cy="92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Logomarca_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7936" y="1730265"/>
            <a:ext cx="1898863" cy="158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logomanejo(curvas) - Def 30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020" y="1776762"/>
            <a:ext cx="2068972" cy="15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40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677"/>
            <a:ext cx="7772400" cy="1470025"/>
          </a:xfrm>
        </p:spPr>
        <p:txBody>
          <a:bodyPr/>
          <a:lstStyle/>
          <a:p>
            <a:r>
              <a:rPr lang="en-US" b="1" dirty="0" smtClean="0"/>
              <a:t>Integrated Coastal Management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247" y="3494410"/>
            <a:ext cx="7127506" cy="3023394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chemeClr val="tx2">
                    <a:lumMod val="75000"/>
                  </a:schemeClr>
                </a:solidFill>
              </a:rPr>
              <a:t>Concepts: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Sectorial integration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Social participation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Criticism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Problematic / Participatory / Dialectic / Heuristic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(Pedagogy of the oppressed – Paulo </a:t>
            </a:r>
            <a:r>
              <a:rPr lang="en-US" sz="2700" dirty="0" err="1" smtClean="0">
                <a:solidFill>
                  <a:srgbClr val="953735"/>
                </a:solidFill>
              </a:rPr>
              <a:t>Freire</a:t>
            </a:r>
            <a:r>
              <a:rPr lang="en-US" sz="2700" dirty="0" smtClean="0">
                <a:solidFill>
                  <a:srgbClr val="953735"/>
                </a:solidFill>
              </a:rPr>
              <a:t>)  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23214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677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/>
              <a:t>Integrated management and the social network (stakeholders)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001830" y="3320233"/>
            <a:ext cx="4664011" cy="1846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4974" y="2114608"/>
            <a:ext cx="4661341" cy="349600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742" y="3494409"/>
            <a:ext cx="7434516" cy="3081304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17375E"/>
                </a:solidFill>
              </a:rPr>
              <a:t>Strategy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Presenting students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Capturing basic information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Network concepts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Need of cooperation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(30 minutes)</a:t>
            </a:r>
          </a:p>
        </p:txBody>
      </p:sp>
    </p:spTree>
    <p:extLst>
      <p:ext uri="{BB962C8B-B14F-4D97-AF65-F5344CB8AC3E}">
        <p14:creationId xmlns:p14="http://schemas.microsoft.com/office/powerpoint/2010/main" xmlns="" val="40019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604823" y="1931568"/>
            <a:ext cx="5651767" cy="4815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677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/>
              <a:t>Integrated problem solving – The human knot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009" y="1911702"/>
            <a:ext cx="3600182" cy="239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008" y="4143910"/>
            <a:ext cx="3600181" cy="2700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51701" y="1872454"/>
            <a:ext cx="3779986" cy="2834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1700" y="4302223"/>
            <a:ext cx="3779986" cy="2527866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854742" y="3494409"/>
            <a:ext cx="7434516" cy="2590736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17375E"/>
                </a:solidFill>
              </a:rPr>
              <a:t>Strategy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Presenting students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Discussing joint problem solving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Need of cooperation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(30 minutes)</a:t>
            </a:r>
          </a:p>
        </p:txBody>
      </p:sp>
    </p:spTree>
    <p:extLst>
      <p:ext uri="{BB962C8B-B14F-4D97-AF65-F5344CB8AC3E}">
        <p14:creationId xmlns:p14="http://schemas.microsoft.com/office/powerpoint/2010/main" xmlns="" val="14751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408" y="441677"/>
            <a:ext cx="8467184" cy="1470025"/>
          </a:xfrm>
        </p:spPr>
        <p:txBody>
          <a:bodyPr>
            <a:noAutofit/>
          </a:bodyPr>
          <a:lstStyle/>
          <a:p>
            <a:r>
              <a:rPr lang="en-US" b="1" dirty="0" smtClean="0"/>
              <a:t>Coastal planning</a:t>
            </a:r>
            <a:br>
              <a:rPr lang="en-US" b="1" dirty="0" smtClean="0"/>
            </a:br>
            <a:r>
              <a:rPr lang="en-US" b="1" dirty="0" smtClean="0"/>
              <a:t>Ecologic-Economic Zoning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624" y="1874468"/>
            <a:ext cx="7005794" cy="4819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3729468" y="4312641"/>
            <a:ext cx="5358712" cy="2435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948" y="2208376"/>
            <a:ext cx="3401430" cy="455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 rot="5400000">
            <a:off x="2217452" y="866468"/>
            <a:ext cx="4789730" cy="68802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54742" y="3494409"/>
            <a:ext cx="7434516" cy="3081304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17375E"/>
                </a:solidFill>
              </a:rPr>
              <a:t>Strategy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Group (homework) + Plenary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Science-Management integration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Need of cooperation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Possible vs. Ideal – Planning without information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(Several classes)</a:t>
            </a:r>
          </a:p>
        </p:txBody>
      </p:sp>
    </p:spTree>
    <p:extLst>
      <p:ext uri="{BB962C8B-B14F-4D97-AF65-F5344CB8AC3E}">
        <p14:creationId xmlns:p14="http://schemas.microsoft.com/office/powerpoint/2010/main" xmlns="" val="34759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varé 2008 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7797" y="1887846"/>
            <a:ext cx="6552435" cy="49143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7437" y="2362376"/>
            <a:ext cx="5336761" cy="3286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677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/>
              <a:t>Participatory planning – The Environmental Tarot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5400" y="1909848"/>
            <a:ext cx="3654143" cy="4892324"/>
          </a:xfrm>
          <a:prstGeom prst="rect">
            <a:avLst/>
          </a:prstGeom>
        </p:spPr>
      </p:pic>
      <p:pic>
        <p:nvPicPr>
          <p:cNvPr id="11" name="Picture 10" descr="Avaré 2008 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50" y="1911702"/>
            <a:ext cx="4381863" cy="3286398"/>
          </a:xfrm>
          <a:prstGeom prst="rect">
            <a:avLst/>
          </a:prstGeom>
        </p:spPr>
      </p:pic>
      <p:pic>
        <p:nvPicPr>
          <p:cNvPr id="12" name="Picture 11" descr="DSCN307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15" y="3531059"/>
            <a:ext cx="4361484" cy="3271113"/>
          </a:xfrm>
          <a:prstGeom prst="rect">
            <a:avLst/>
          </a:prstGeom>
        </p:spPr>
      </p:pic>
      <p:pic>
        <p:nvPicPr>
          <p:cNvPr id="15" name="Picture 14" descr="DSCN307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89077"/>
            <a:ext cx="4395818" cy="3296864"/>
          </a:xfrm>
          <a:prstGeom prst="rect">
            <a:avLst/>
          </a:prstGeom>
        </p:spPr>
      </p:pic>
      <p:pic>
        <p:nvPicPr>
          <p:cNvPr id="13" name="Picture 12" descr="DSCN308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2841" y="1887846"/>
            <a:ext cx="5391159" cy="4043369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854742" y="3494409"/>
            <a:ext cx="7434516" cy="3081304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17375E"/>
                </a:solidFill>
              </a:rPr>
              <a:t>Strategy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Workshop - Group + Plenary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Problem diagnosis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Identification of causes and solutions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Potential applications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(4 hours)</a:t>
            </a:r>
          </a:p>
        </p:txBody>
      </p:sp>
    </p:spTree>
    <p:extLst>
      <p:ext uri="{BB962C8B-B14F-4D97-AF65-F5344CB8AC3E}">
        <p14:creationId xmlns:p14="http://schemas.microsoft.com/office/powerpoint/2010/main" xmlns="" val="372076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ponia-edit_vectorized-E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353" y="1911702"/>
            <a:ext cx="6994932" cy="5019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543" y="441677"/>
            <a:ext cx="8550914" cy="1470025"/>
          </a:xfrm>
        </p:spPr>
        <p:txBody>
          <a:bodyPr>
            <a:noAutofit/>
          </a:bodyPr>
          <a:lstStyle/>
          <a:p>
            <a:r>
              <a:rPr lang="en-US" b="1" dirty="0" smtClean="0"/>
              <a:t>Environmental Impact Assessments – The </a:t>
            </a:r>
            <a:r>
              <a:rPr lang="en-US" b="1" dirty="0" err="1" smtClean="0"/>
              <a:t>Poponia</a:t>
            </a:r>
            <a:r>
              <a:rPr lang="en-US" b="1" dirty="0" smtClean="0"/>
              <a:t> exercise</a:t>
            </a:r>
            <a:endParaRPr lang="en-US" b="1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854742" y="3508366"/>
            <a:ext cx="7434516" cy="3081304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17375E"/>
                </a:solidFill>
              </a:rPr>
              <a:t>Strategy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Directed discussions - Group + Plenary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Pros and cons of alternatives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Role of governmental technicians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Decision making without legal mark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(3 classes)</a:t>
            </a:r>
          </a:p>
        </p:txBody>
      </p:sp>
    </p:spTree>
    <p:extLst>
      <p:ext uri="{BB962C8B-B14F-4D97-AF65-F5344CB8AC3E}">
        <p14:creationId xmlns:p14="http://schemas.microsoft.com/office/powerpoint/2010/main" xmlns="" val="44144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677"/>
            <a:ext cx="7772400" cy="1470025"/>
          </a:xfrm>
        </p:spPr>
        <p:txBody>
          <a:bodyPr/>
          <a:lstStyle/>
          <a:p>
            <a:r>
              <a:rPr lang="en-US" b="1" dirty="0" smtClean="0"/>
              <a:t>Synthesis</a:t>
            </a:r>
            <a:endParaRPr lang="en-US" b="1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54742" y="2386417"/>
            <a:ext cx="7434516" cy="2610102"/>
          </a:xfr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17375E"/>
                </a:solidFill>
              </a:rPr>
              <a:t>Goals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Motivate and engage students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Stimulate problem solving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Link basic disciplines</a:t>
            </a:r>
          </a:p>
          <a:p>
            <a:r>
              <a:rPr lang="en-US" sz="2700" dirty="0" smtClean="0">
                <a:solidFill>
                  <a:srgbClr val="953735"/>
                </a:solidFill>
              </a:rPr>
              <a:t>Project professional activities</a:t>
            </a:r>
          </a:p>
        </p:txBody>
      </p:sp>
    </p:spTree>
    <p:extLst>
      <p:ext uri="{BB962C8B-B14F-4D97-AF65-F5344CB8AC3E}">
        <p14:creationId xmlns:p14="http://schemas.microsoft.com/office/powerpoint/2010/main" xmlns="" val="8609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203</Words>
  <Application>Microsoft Office PowerPoint</Application>
  <PresentationFormat>On-screen Show (4:3)</PresentationFormat>
  <Paragraphs>55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On the Cutting Edge workshop on Teaching Oceanography  Sustainability; Stewardship; Ocean Resources, International Policy</vt:lpstr>
      <vt:lpstr>Ocean Governance</vt:lpstr>
      <vt:lpstr>Integrated Coastal Management</vt:lpstr>
      <vt:lpstr>Integrated management and the social network (stakeholders)</vt:lpstr>
      <vt:lpstr>Integrated problem solving – The human knot</vt:lpstr>
      <vt:lpstr>Coastal planning Ecologic-Economic Zoning</vt:lpstr>
      <vt:lpstr>Participatory planning – The Environmental Tarot</vt:lpstr>
      <vt:lpstr>Environmental Impact Assessments – The Poponia exercise</vt:lpstr>
      <vt:lpstr>Synthesis</vt:lpstr>
    </vt:vector>
  </TitlesOfParts>
  <Company>IOUSP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Turra</dc:creator>
  <cp:lastModifiedBy>mbruckne</cp:lastModifiedBy>
  <cp:revision>26</cp:revision>
  <dcterms:created xsi:type="dcterms:W3CDTF">2013-06-17T13:58:40Z</dcterms:created>
  <dcterms:modified xsi:type="dcterms:W3CDTF">2013-06-19T18:52:56Z</dcterms:modified>
</cp:coreProperties>
</file>