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72" r:id="rId6"/>
    <p:sldId id="273" r:id="rId7"/>
    <p:sldId id="267" r:id="rId8"/>
    <p:sldId id="268" r:id="rId9"/>
    <p:sldId id="274" r:id="rId10"/>
    <p:sldId id="270" r:id="rId11"/>
    <p:sldId id="266" r:id="rId12"/>
    <p:sldId id="275" r:id="rId13"/>
    <p:sldId id="271" r:id="rId14"/>
    <p:sldId id="261" r:id="rId15"/>
    <p:sldId id="264" r:id="rId16"/>
    <p:sldId id="279" r:id="rId17"/>
    <p:sldId id="280" r:id="rId18"/>
    <p:sldId id="281" r:id="rId19"/>
    <p:sldId id="282" r:id="rId20"/>
    <p:sldId id="283" r:id="rId21"/>
    <p:sldId id="276" r:id="rId22"/>
    <p:sldId id="284" r:id="rId23"/>
    <p:sldId id="260" r:id="rId24"/>
    <p:sldId id="262" r:id="rId25"/>
    <p:sldId id="278" r:id="rId26"/>
    <p:sldId id="285" r:id="rId27"/>
    <p:sldId id="286" r:id="rId28"/>
    <p:sldId id="26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1374C-621A-4091-8BE8-6147D16F8D3C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31204-EB7D-48EF-B28B-AEAE8792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4E5A7A-E700-4F06-8B26-4A0396225EDF}" type="slidenum">
              <a:rPr lang="en-US" smtClean="0">
                <a:latin typeface="Times"/>
              </a:rPr>
              <a:pPr/>
              <a:t>11</a:t>
            </a:fld>
            <a:endParaRPr lang="en-US" smtClean="0">
              <a:latin typeface="Times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3270-D214-401B-BDA4-93690D9C03DA}" type="datetimeFigureOut">
              <a:rPr lang="en-US" smtClean="0"/>
              <a:pPr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3DFA-4ADE-4F51-8C51-3F103E05B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.arizona.edu/~rees/PGAPhome.html" TargetMode="External"/><Relationship Id="rId2" Type="http://schemas.openxmlformats.org/officeDocument/2006/relationships/hyperlink" Target="http://www.cpgeosystems.com/mollglob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otese.com/earth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2.nau.edu/rcb7/400marect.jpg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914400"/>
            <a:ext cx="9753600" cy="487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Mapping </a:t>
            </a:r>
            <a:r>
              <a:rPr lang="en-US" b="1" dirty="0" err="1" smtClean="0"/>
              <a:t>Paleocurrents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sz="3100" b="1" dirty="0" smtClean="0"/>
              <a:t>Using the Past to Understand the Present</a:t>
            </a: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5908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Laurie 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Grigg and David Westerman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Department of Geology and Environmental Science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Norwich University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Northfield, VT 05663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2833" y="6488668"/>
            <a:ext cx="5431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from http://www2.nau.edu/rcb7/rect_globe.html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ve27017_09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800" y="406400"/>
            <a:ext cx="5230813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3" y="266700"/>
            <a:ext cx="847248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Skills and Concepts </a:t>
            </a:r>
            <a:r>
              <a:rPr lang="en-US" dirty="0"/>
              <a:t>N</a:t>
            </a:r>
            <a:r>
              <a:rPr lang="en-US" dirty="0" smtClean="0"/>
              <a:t>eeded </a:t>
            </a:r>
            <a:br>
              <a:rPr lang="en-US" dirty="0" smtClean="0"/>
            </a:br>
            <a:r>
              <a:rPr lang="en-US" dirty="0" smtClean="0"/>
              <a:t>for this Activity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 large-scale patterns of global atmospheric circulation (Trade Winds, </a:t>
            </a:r>
            <a:r>
              <a:rPr lang="en-US" dirty="0" err="1" smtClean="0"/>
              <a:t>Westerlies</a:t>
            </a:r>
            <a:r>
              <a:rPr lang="en-US" dirty="0" smtClean="0"/>
              <a:t>, and the Polar Easterlies);</a:t>
            </a:r>
          </a:p>
          <a:p>
            <a:r>
              <a:rPr lang="en-US" dirty="0" smtClean="0"/>
              <a:t>Understand the impacts of wind stress, the </a:t>
            </a:r>
            <a:r>
              <a:rPr lang="en-US" dirty="0" err="1" smtClean="0"/>
              <a:t>Coriolis</a:t>
            </a:r>
            <a:r>
              <a:rPr lang="en-US" dirty="0" smtClean="0"/>
              <a:t> Effect, and surface friction on the creation of oceanic gyres;</a:t>
            </a:r>
          </a:p>
          <a:p>
            <a:r>
              <a:rPr lang="en-US" dirty="0" smtClean="0"/>
              <a:t>Understand the difference between wind-driven surface currents and boundary currents;</a:t>
            </a:r>
          </a:p>
          <a:p>
            <a:r>
              <a:rPr lang="en-US" b="1" dirty="0" smtClean="0"/>
              <a:t>Understand the concept of oceanic heat transport;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8676" name="Picture 4" descr="http://www.ospo.noaa.gov/data/sst/contour/global.c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52400"/>
            <a:ext cx="9829800" cy="65532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57600" y="64008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http://www.ospo.noaa.gov/data/sst/contour/global.cf.gif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Maps from 2-5 geologic time periods with different configurations of continents;</a:t>
            </a:r>
          </a:p>
          <a:p>
            <a:r>
              <a:rPr lang="en-US" dirty="0" smtClean="0"/>
              <a:t>Textbook or slides showing current </a:t>
            </a:r>
            <a:r>
              <a:rPr lang="en-US" dirty="0" smtClean="0"/>
              <a:t>patterns </a:t>
            </a:r>
            <a:r>
              <a:rPr lang="en-US" dirty="0" smtClean="0"/>
              <a:t>of surface currents and </a:t>
            </a:r>
            <a:r>
              <a:rPr lang="en-US" dirty="0" smtClean="0"/>
              <a:t>global </a:t>
            </a:r>
            <a:r>
              <a:rPr lang="en-US" dirty="0" smtClean="0"/>
              <a:t>atmospheric circulation </a:t>
            </a:r>
            <a:r>
              <a:rPr lang="en-US" dirty="0" smtClean="0"/>
              <a:t>for </a:t>
            </a:r>
            <a:r>
              <a:rPr lang="en-US" dirty="0" smtClean="0"/>
              <a:t>reference;</a:t>
            </a:r>
          </a:p>
          <a:p>
            <a:r>
              <a:rPr lang="en-US" dirty="0" smtClean="0"/>
              <a:t>Pencils and colored pencils (blue and red).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Map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Black and white with latitude and longitude grid lines;</a:t>
            </a:r>
          </a:p>
          <a:p>
            <a:r>
              <a:rPr lang="en-US" dirty="0" smtClean="0"/>
              <a:t>What I use: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 -Day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Scanned maps that I use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140000">
            <a:off x="1967452" y="-815154"/>
            <a:ext cx="5019675" cy="880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80 Million Years Ago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515"/>
          <a:stretch>
            <a:fillRect/>
          </a:stretch>
        </p:blipFill>
        <p:spPr bwMode="auto">
          <a:xfrm rot="-60000">
            <a:off x="272514" y="1220644"/>
            <a:ext cx="8756926" cy="510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180 million Years Ago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381000" y="1351569"/>
            <a:ext cx="8382000" cy="528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360 Million Years Ago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381000" y="1296252"/>
            <a:ext cx="867918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Activity Goals/Outcomes: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understand the </a:t>
            </a:r>
            <a:r>
              <a:rPr lang="en-US" dirty="0" smtClean="0"/>
              <a:t>processes </a:t>
            </a:r>
            <a:r>
              <a:rPr lang="en-US" dirty="0" smtClean="0"/>
              <a:t>that create surface currents and oceanic gyres;</a:t>
            </a:r>
          </a:p>
          <a:p>
            <a:r>
              <a:rPr lang="en-US" dirty="0" smtClean="0"/>
              <a:t>To be able to evaluate how changes in the position of the continents </a:t>
            </a:r>
            <a:r>
              <a:rPr lang="en-US" dirty="0" smtClean="0"/>
              <a:t>alters </a:t>
            </a:r>
            <a:r>
              <a:rPr lang="en-US" dirty="0" smtClean="0"/>
              <a:t>surface currents;</a:t>
            </a:r>
          </a:p>
          <a:p>
            <a:r>
              <a:rPr lang="en-US" dirty="0" smtClean="0"/>
              <a:t>To be able to create plausible patterns of surface currents based on what is known from the present;</a:t>
            </a:r>
          </a:p>
          <a:p>
            <a:r>
              <a:rPr lang="en-US" dirty="0" smtClean="0"/>
              <a:t>To be able to evaluate how surface currents impact oceanic heat transport and climate.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480 Million Years Ago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856" r="923"/>
          <a:stretch>
            <a:fillRect/>
          </a:stretch>
        </p:blipFill>
        <p:spPr bwMode="auto">
          <a:xfrm rot="-60000">
            <a:off x="457868" y="1448171"/>
            <a:ext cx="8229140" cy="49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Map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Black and white with latitude and longitude grid lines;</a:t>
            </a:r>
          </a:p>
          <a:p>
            <a:r>
              <a:rPr lang="en-US" dirty="0" smtClean="0"/>
              <a:t>What I use:</a:t>
            </a:r>
          </a:p>
          <a:p>
            <a:r>
              <a:rPr lang="en-US" b="1" dirty="0" smtClean="0"/>
              <a:t>Online sources:</a:t>
            </a:r>
          </a:p>
          <a:p>
            <a:pPr lvl="1"/>
            <a:r>
              <a:rPr lang="en-US" dirty="0" smtClean="0"/>
              <a:t>Library of </a:t>
            </a:r>
            <a:r>
              <a:rPr lang="en-US" dirty="0" err="1" smtClean="0"/>
              <a:t>Paelogeography</a:t>
            </a:r>
            <a:r>
              <a:rPr lang="en-US" dirty="0" smtClean="0"/>
              <a:t> by Ron </a:t>
            </a:r>
            <a:r>
              <a:rPr lang="en-US" dirty="0" err="1" smtClean="0"/>
              <a:t>Blakey</a:t>
            </a:r>
            <a:r>
              <a:rPr lang="en-US" dirty="0" smtClean="0"/>
              <a:t>; color images with grid lines for all time periods. </a:t>
            </a:r>
            <a:r>
              <a:rPr lang="en-US" u="sng" dirty="0" smtClean="0">
                <a:hlinkClick r:id="rId2"/>
              </a:rPr>
              <a:t>http://www.cpgeosystems.com/mollglobe.html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Paleogeographic</a:t>
            </a:r>
            <a:r>
              <a:rPr lang="en-US" dirty="0"/>
              <a:t> Atlas Project from the University of Chicago; nice maps with latitude and longitude grid lines but only for early Permian to Lake Cretaceous.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://www.geo.arizona.edu/~rees/PGAPhome.html</a:t>
            </a:r>
            <a:endParaRPr lang="en-US" dirty="0"/>
          </a:p>
          <a:p>
            <a:pPr lvl="1"/>
            <a:r>
              <a:rPr lang="en-US" dirty="0" err="1" smtClean="0"/>
              <a:t>Paleomap</a:t>
            </a:r>
            <a:r>
              <a:rPr lang="en-US" dirty="0" smtClean="0"/>
              <a:t> </a:t>
            </a:r>
            <a:r>
              <a:rPr lang="en-US" dirty="0"/>
              <a:t>Project by Christopher R. </a:t>
            </a:r>
            <a:r>
              <a:rPr lang="en-US" dirty="0" err="1"/>
              <a:t>Scotese</a:t>
            </a:r>
            <a:r>
              <a:rPr lang="en-US" dirty="0"/>
              <a:t>; very nice color maps for all time periods but without grid lines, also has nice </a:t>
            </a:r>
            <a:r>
              <a:rPr lang="en-US" dirty="0" err="1"/>
              <a:t>paleoclimate</a:t>
            </a:r>
            <a:r>
              <a:rPr lang="en-US" dirty="0"/>
              <a:t> </a:t>
            </a:r>
            <a:r>
              <a:rPr lang="en-US" dirty="0" smtClean="0"/>
              <a:t>maps. </a:t>
            </a:r>
            <a:r>
              <a:rPr lang="en-US" u="sng" dirty="0" smtClean="0">
                <a:hlinkClick r:id="rId4"/>
              </a:rPr>
              <a:t>http</a:t>
            </a:r>
            <a:r>
              <a:rPr lang="en-US" u="sng" dirty="0">
                <a:hlinkClick r:id="rId4"/>
              </a:rPr>
              <a:t>://www.scotese.com/earth.htm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cpgeosystems.com/240mo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762000"/>
            <a:ext cx="10306050" cy="515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Assume that the Earth is tilted 23.5⁰ and has similar orbital parameters (eccentricity and obliquity) as today.</a:t>
            </a:r>
          </a:p>
          <a:p>
            <a:pPr marL="514350" indent="-514350">
              <a:buAutoNum type="arabicParenR"/>
            </a:pPr>
            <a:r>
              <a:rPr lang="en-US" dirty="0" smtClean="0"/>
              <a:t> Therefore, distribution of </a:t>
            </a:r>
            <a:r>
              <a:rPr lang="en-US" dirty="0" err="1" smtClean="0"/>
              <a:t>insolation</a:t>
            </a:r>
            <a:r>
              <a:rPr lang="en-US" dirty="0" smtClean="0"/>
              <a:t> and global heating are similar to present.</a:t>
            </a:r>
          </a:p>
          <a:p>
            <a:pPr marL="514350" indent="-514350">
              <a:buAutoNum type="arabicParenR"/>
            </a:pPr>
            <a:r>
              <a:rPr lang="en-US" dirty="0" smtClean="0"/>
              <a:t>Therefore,  global atmospheric wind patterns are the same to present.</a:t>
            </a:r>
          </a:p>
          <a:p>
            <a:pPr marL="514350" indent="-514350">
              <a:buAutoNum type="arabicParenR"/>
            </a:pPr>
            <a:r>
              <a:rPr lang="en-US" dirty="0" smtClean="0"/>
              <a:t>Note opportunity to mention this </a:t>
            </a:r>
            <a:r>
              <a:rPr lang="en-US" dirty="0" smtClean="0"/>
              <a:t>was NOT </a:t>
            </a:r>
            <a:r>
              <a:rPr lang="en-US" dirty="0" smtClean="0"/>
              <a:t>actually the case.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Basic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Draw in location of Trade Winds, </a:t>
            </a:r>
            <a:r>
              <a:rPr lang="en-US" dirty="0" err="1" smtClean="0"/>
              <a:t>Westerlies</a:t>
            </a:r>
            <a:r>
              <a:rPr lang="en-US" dirty="0" smtClean="0"/>
              <a:t> and Polar Easterlies in pencil (lightly and not too many arrows).</a:t>
            </a:r>
          </a:p>
          <a:p>
            <a:r>
              <a:rPr lang="en-US" dirty="0" smtClean="0"/>
              <a:t>Draw in surface currents based on winds, location of continents, and accounting for the </a:t>
            </a:r>
            <a:r>
              <a:rPr lang="en-US" dirty="0" err="1" smtClean="0"/>
              <a:t>Coriolis</a:t>
            </a:r>
            <a:r>
              <a:rPr lang="en-US" dirty="0" smtClean="0"/>
              <a:t> Effect using red and blue arrows. </a:t>
            </a:r>
          </a:p>
          <a:p>
            <a:r>
              <a:rPr lang="en-US" dirty="0" smtClean="0"/>
              <a:t>Shade in regions that are unusually cold or warm because they are cut off from heat transport of a gyre.</a:t>
            </a:r>
          </a:p>
          <a:p>
            <a:r>
              <a:rPr lang="en-US" dirty="0" smtClean="0"/>
              <a:t>Repeat process for multiple time periods – good to start with the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Student Examples: Present-day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Scanned examples</a:t>
            </a:r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33550" y="-447676"/>
            <a:ext cx="5572125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Student Examples: 80 Million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40000">
            <a:off x="1704975" y="-260327"/>
            <a:ext cx="5619750" cy="842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Student Examples: 360 Million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r="2565"/>
          <a:stretch>
            <a:fillRect/>
          </a:stretch>
        </p:blipFill>
        <p:spPr bwMode="auto">
          <a:xfrm rot="5400000">
            <a:off x="1677816" y="-608182"/>
            <a:ext cx="5788367" cy="88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In-class group presentation of proposed currents and/or hand-in group maps.</a:t>
            </a:r>
          </a:p>
          <a:p>
            <a:r>
              <a:rPr lang="en-US" dirty="0" smtClean="0"/>
              <a:t>As a lab activity each students hands in a packet of 5 completed maps.</a:t>
            </a:r>
          </a:p>
          <a:p>
            <a:r>
              <a:rPr lang="en-US" dirty="0" smtClean="0"/>
              <a:t>Are currents plausible </a:t>
            </a:r>
            <a:r>
              <a:rPr lang="en-US" dirty="0" smtClean="0"/>
              <a:t>and do they </a:t>
            </a:r>
            <a:r>
              <a:rPr lang="en-US" dirty="0" smtClean="0"/>
              <a:t>take into account winds, </a:t>
            </a:r>
            <a:r>
              <a:rPr lang="en-US" dirty="0" err="1" smtClean="0"/>
              <a:t>Coriolis</a:t>
            </a:r>
            <a:r>
              <a:rPr lang="en-US" dirty="0" smtClean="0"/>
              <a:t> Effect, surface friction, and interaction with the continents?</a:t>
            </a:r>
          </a:p>
          <a:p>
            <a:r>
              <a:rPr lang="en-US" dirty="0" smtClean="0"/>
              <a:t>Is map neat and legible?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In-class Activity or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used as part of a 2-hour lab – 5 </a:t>
            </a:r>
            <a:r>
              <a:rPr lang="en-US" dirty="0" err="1" smtClean="0"/>
              <a:t>paleomaps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Could be shortened to an in-class, group activity by dividing maps among groups or just doing 1-2 </a:t>
            </a:r>
            <a:r>
              <a:rPr lang="en-US" dirty="0" smtClean="0"/>
              <a:t>maps.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Skills and Concepts </a:t>
            </a:r>
            <a:r>
              <a:rPr lang="en-US" dirty="0"/>
              <a:t>N</a:t>
            </a:r>
            <a:r>
              <a:rPr lang="en-US" dirty="0" smtClean="0"/>
              <a:t>eeded </a:t>
            </a:r>
            <a:br>
              <a:rPr lang="en-US" dirty="0" smtClean="0"/>
            </a:br>
            <a:r>
              <a:rPr lang="en-US" dirty="0" smtClean="0"/>
              <a:t>for this Activity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Understand large-scale patterns of global atmospheric circulation (Trade Winds, </a:t>
            </a:r>
            <a:r>
              <a:rPr lang="en-US" b="1" dirty="0" err="1" smtClean="0"/>
              <a:t>Westerlies</a:t>
            </a:r>
            <a:r>
              <a:rPr lang="en-US" b="1" dirty="0" smtClean="0"/>
              <a:t>, and the Polar Easterlies);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 descr="7.12 6-band surface winds.tiff                                 00029D53Macintosh HD                   ABA77348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538"/>
            <a:ext cx="7035800" cy="662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Skills and Concepts </a:t>
            </a:r>
            <a:r>
              <a:rPr lang="en-US" dirty="0"/>
              <a:t>N</a:t>
            </a:r>
            <a:r>
              <a:rPr lang="en-US" dirty="0" smtClean="0"/>
              <a:t>eeded </a:t>
            </a:r>
            <a:br>
              <a:rPr lang="en-US" dirty="0" smtClean="0"/>
            </a:br>
            <a:r>
              <a:rPr lang="en-US" dirty="0" smtClean="0"/>
              <a:t>for this Activity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 large-scale patterns of global atmospheric circulation (Trade Winds, </a:t>
            </a:r>
            <a:r>
              <a:rPr lang="en-US" dirty="0" err="1" smtClean="0"/>
              <a:t>Westerlies</a:t>
            </a:r>
            <a:r>
              <a:rPr lang="en-US" dirty="0" smtClean="0"/>
              <a:t>, and the Polar Easterlies);</a:t>
            </a:r>
          </a:p>
          <a:p>
            <a:r>
              <a:rPr lang="en-US" b="1" dirty="0" smtClean="0"/>
              <a:t>Understand the impacts of wind stress, the </a:t>
            </a:r>
            <a:r>
              <a:rPr lang="en-US" b="1" dirty="0" err="1" smtClean="0"/>
              <a:t>Coriolis</a:t>
            </a:r>
            <a:r>
              <a:rPr lang="en-US" b="1" dirty="0" smtClean="0"/>
              <a:t> Effect, and surface friction on surface currents;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mtClean="0"/>
              <a:t>Fridtjof Nansen 1890s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3962400" cy="4343400"/>
          </a:xfrm>
        </p:spPr>
        <p:txBody>
          <a:bodyPr/>
          <a:lstStyle/>
          <a:p>
            <a:r>
              <a:rPr lang="en-US" smtClean="0"/>
              <a:t>Fram frozen for 6 yrs in Arctic Sea</a:t>
            </a:r>
          </a:p>
          <a:p>
            <a:r>
              <a:rPr lang="en-US" smtClean="0"/>
              <a:t>Drift to North Pole</a:t>
            </a:r>
          </a:p>
          <a:p>
            <a:r>
              <a:rPr lang="en-US" smtClean="0"/>
              <a:t>First noted offset between wind and ocean currents</a:t>
            </a:r>
          </a:p>
        </p:txBody>
      </p:sp>
      <p:pic>
        <p:nvPicPr>
          <p:cNvPr id="8196" name="Picture 2" descr="http://dennou-k.gaia.h.kyoto-u.ac.jp/library/gfd_exp/exp_e/doc/ek/images/ek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ve27017_0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053388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Skills and Concepts </a:t>
            </a:r>
            <a:r>
              <a:rPr lang="en-US" dirty="0"/>
              <a:t>N</a:t>
            </a:r>
            <a:r>
              <a:rPr lang="en-US" dirty="0" smtClean="0"/>
              <a:t>eeded </a:t>
            </a:r>
            <a:br>
              <a:rPr lang="en-US" dirty="0" smtClean="0"/>
            </a:br>
            <a:r>
              <a:rPr lang="en-US" dirty="0" smtClean="0"/>
              <a:t>for this Activity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Understand large-scale patterns of global atmospheric circulation (Trade Winds, </a:t>
            </a:r>
            <a:r>
              <a:rPr lang="en-US" dirty="0" err="1" smtClean="0"/>
              <a:t>Westerlies</a:t>
            </a:r>
            <a:r>
              <a:rPr lang="en-US" dirty="0" smtClean="0"/>
              <a:t>, and the Polar Easterlies);</a:t>
            </a:r>
          </a:p>
          <a:p>
            <a:r>
              <a:rPr lang="en-US" dirty="0" smtClean="0"/>
              <a:t>Understand the impacts of wind stress, the </a:t>
            </a:r>
            <a:r>
              <a:rPr lang="en-US" dirty="0" err="1" smtClean="0"/>
              <a:t>Coriolis</a:t>
            </a:r>
            <a:r>
              <a:rPr lang="en-US" dirty="0" smtClean="0"/>
              <a:t> Effect, and surface friction on the creation of oceanic gyres;</a:t>
            </a:r>
          </a:p>
          <a:p>
            <a:r>
              <a:rPr lang="en-US" b="1" dirty="0" smtClean="0"/>
              <a:t>Understand the difference between wind-driven surface currents and boundary currents;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728</Words>
  <Application>Microsoft Office PowerPoint</Application>
  <PresentationFormat>On-screen Show (4:3)</PresentationFormat>
  <Paragraphs>73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Mapping Paleocurrents:  Using the Past to Understand the Present</vt:lpstr>
      <vt:lpstr>Activity Goals/Outcomes:</vt:lpstr>
      <vt:lpstr>In-class Activity or Lab</vt:lpstr>
      <vt:lpstr>Skills and Concepts Needed  for this Activity </vt:lpstr>
      <vt:lpstr>Slide 5</vt:lpstr>
      <vt:lpstr>Skills and Concepts Needed  for this Activity </vt:lpstr>
      <vt:lpstr>Fridtjof Nansen 1890s</vt:lpstr>
      <vt:lpstr>Slide 8</vt:lpstr>
      <vt:lpstr>Skills and Concepts Needed  for this Activity </vt:lpstr>
      <vt:lpstr>Slide 10</vt:lpstr>
      <vt:lpstr>Slide 11</vt:lpstr>
      <vt:lpstr>Skills and Concepts Needed  for this Activity </vt:lpstr>
      <vt:lpstr>Slide 13</vt:lpstr>
      <vt:lpstr>Supplies</vt:lpstr>
      <vt:lpstr>Map Sources</vt:lpstr>
      <vt:lpstr>Present -Day</vt:lpstr>
      <vt:lpstr>80 Million Years Ago</vt:lpstr>
      <vt:lpstr>180 million Years Ago</vt:lpstr>
      <vt:lpstr>360 Million Years Ago</vt:lpstr>
      <vt:lpstr>480 Million Years Ago</vt:lpstr>
      <vt:lpstr>Map Sources</vt:lpstr>
      <vt:lpstr>Slide 22</vt:lpstr>
      <vt:lpstr>Some Important Assumptions</vt:lpstr>
      <vt:lpstr>Basic Instructions</vt:lpstr>
      <vt:lpstr>Student Examples: Present-day</vt:lpstr>
      <vt:lpstr>Student Examples: 80 Million Years</vt:lpstr>
      <vt:lpstr>Student Examples: 360 Million Years</vt:lpstr>
      <vt:lpstr>Assessment</vt:lpstr>
    </vt:vector>
  </TitlesOfParts>
  <Company>Norwich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Paleocurrents:  Using the Past to Understand the Present</dc:title>
  <dc:creator>profiletest</dc:creator>
  <cp:lastModifiedBy>profiletest</cp:lastModifiedBy>
  <cp:revision>17</cp:revision>
  <dcterms:created xsi:type="dcterms:W3CDTF">2013-06-11T16:11:22Z</dcterms:created>
  <dcterms:modified xsi:type="dcterms:W3CDTF">2013-06-13T17:27:10Z</dcterms:modified>
</cp:coreProperties>
</file>