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</p:sldMasterIdLst>
  <p:sldIdLst>
    <p:sldId id="256" r:id="rId23"/>
    <p:sldId id="258" r:id="rId24"/>
    <p:sldId id="306" r:id="rId25"/>
    <p:sldId id="311" r:id="rId26"/>
    <p:sldId id="281" r:id="rId27"/>
    <p:sldId id="262" r:id="rId28"/>
    <p:sldId id="298" r:id="rId29"/>
    <p:sldId id="308" r:id="rId30"/>
    <p:sldId id="295" r:id="rId31"/>
    <p:sldId id="312" r:id="rId32"/>
    <p:sldId id="313" r:id="rId33"/>
    <p:sldId id="314" r:id="rId34"/>
    <p:sldId id="315" r:id="rId35"/>
    <p:sldId id="309" r:id="rId36"/>
    <p:sldId id="310" r:id="rId37"/>
    <p:sldId id="278" r:id="rId38"/>
    <p:sldId id="280" r:id="rId39"/>
    <p:sldId id="282" r:id="rId40"/>
    <p:sldId id="283" r:id="rId41"/>
    <p:sldId id="285" r:id="rId42"/>
    <p:sldId id="287" r:id="rId43"/>
    <p:sldId id="288" r:id="rId44"/>
    <p:sldId id="289" r:id="rId45"/>
    <p:sldId id="290" r:id="rId46"/>
    <p:sldId id="291" r:id="rId47"/>
    <p:sldId id="279" r:id="rId48"/>
    <p:sldId id="300" r:id="rId49"/>
    <p:sldId id="301" r:id="rId50"/>
    <p:sldId id="303" r:id="rId51"/>
    <p:sldId id="299" r:id="rId52"/>
    <p:sldId id="302" r:id="rId53"/>
    <p:sldId id="304" r:id="rId5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414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3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3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37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66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95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51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780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52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24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496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068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65150" indent="-36195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8050" indent="-36195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950" indent="-36195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6550" indent="-36195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49450" indent="-36195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06650" indent="-36195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63850" indent="-36195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21050" indent="-36195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78250" indent="-36195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37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66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95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51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780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52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24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496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068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429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858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287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43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272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844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416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988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560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37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66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95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51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780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52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24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496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068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37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66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95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51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780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52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24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496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068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37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66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95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51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78038" indent="-439738" algn="l" rtl="0" eaLnBrk="0" fontAlgn="base" hangingPunct="0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52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24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496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06838" indent="-439738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bl.auckland.ac.nz:9000/page/wftw/intr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bl.auckland.ac.nz:9000/page/whales/titl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bl.auckland.ac.nz:9000/page/wftw/method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Relationship Id="rId4" Type="http://schemas.openxmlformats.org/officeDocument/2006/relationships/hyperlink" Target="http://www.cebl.auckland.ac.nz:9000/page/whales/titl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exas.edu/features/2008/tre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csdnews.ucsd.edu/thisweek/2006/oct/10_16_venter.as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400" smtClean="0"/>
              <a:t>The Great Clade Race</a:t>
            </a:r>
            <a:br>
              <a:rPr lang="en-US" sz="6400" smtClean="0"/>
            </a:br>
            <a:r>
              <a:rPr lang="en-US" sz="4800" smtClean="0">
                <a:latin typeface="Gill Sans Light" charset="0"/>
                <a:cs typeface="Gill Sans Light" charset="0"/>
                <a:sym typeface="Gill Sans Light" charset="0"/>
              </a:rPr>
              <a:t>Tree-thinking activities for marine scientists</a:t>
            </a:r>
            <a:endParaRPr lang="en-US" sz="4800" smtClean="0">
              <a:latin typeface="Gill Sans Light" charset="0"/>
              <a:sym typeface="Gill Sans Light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5029200"/>
            <a:ext cx="10464800" cy="13589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i="1" dirty="0" smtClean="0"/>
              <a:t>Susan L. Richardson, Ph.D.</a:t>
            </a:r>
          </a:p>
          <a:p>
            <a:pPr marL="0" indent="0" eaLnBrk="1" hangingPunct="1">
              <a:defRPr/>
            </a:pPr>
            <a:r>
              <a:rPr lang="en-US" sz="2800" dirty="0" smtClean="0"/>
              <a:t>Wilkes Honors College, Florida Atlantic University</a:t>
            </a:r>
          </a:p>
          <a:p>
            <a:pPr marL="0" indent="0" eaLnBrk="1" hangingPunct="1">
              <a:defRPr/>
            </a:pPr>
            <a:r>
              <a:rPr lang="en-US" sz="2800" dirty="0" smtClean="0"/>
              <a:t>Teaching Oceanography Workshop: 18-20 June 2013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Why Tree-thinking?</a:t>
            </a:r>
            <a:br>
              <a:rPr lang="en-US" sz="7200" smtClean="0"/>
            </a:br>
            <a:r>
              <a:rPr lang="en-US" sz="4800" smtClean="0"/>
              <a:t>Conservation Applications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2755900"/>
            <a:ext cx="5041900" cy="5715000"/>
          </a:xfrm>
        </p:spPr>
        <p:txBody>
          <a:bodyPr/>
          <a:lstStyle/>
          <a:p>
            <a:pPr marL="811213" eaLnBrk="1" hangingPunct="1">
              <a:buFont typeface="Gill Sans Light" charset="0"/>
              <a:buChar char="•"/>
              <a:defRPr/>
            </a:pPr>
            <a:r>
              <a:rPr lang="en-US" sz="2800" smtClean="0"/>
              <a:t>Witness for the Whales</a:t>
            </a:r>
            <a:r>
              <a:rPr lang="en-US" sz="2800" smtClean="0">
                <a:latin typeface="Gill Sans Light" charset="0"/>
                <a:cs typeface="Gill Sans Light" charset="0"/>
                <a:sym typeface="Gill Sans Light" charset="0"/>
              </a:rPr>
              <a:t> is a service for the identification of cetaceans (whales, dolphins and porpoises) using DNA sequences.</a:t>
            </a:r>
            <a:endParaRPr lang="en-US" sz="2800" smtClean="0">
              <a:latin typeface="Gill Sans Light" charset="0"/>
              <a:sym typeface="Gill Sans Light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0" y="3263900"/>
            <a:ext cx="6454775" cy="469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/>
          </p:cNvSpPr>
          <p:nvPr/>
        </p:nvSpPr>
        <p:spPr bwMode="auto">
          <a:xfrm>
            <a:off x="4559300" y="9436100"/>
            <a:ext cx="38671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1400" u="sng">
                <a:solidFill>
                  <a:schemeClr val="tx1"/>
                </a:solidFill>
                <a:ea typeface="MS PGothic" pitchFamily="34" charset="-128"/>
                <a:hlinkClick r:id="rId3"/>
              </a:rPr>
              <a:t>http://www.cebl.auckland.ac.nz:9000/page/wftw/intro</a:t>
            </a:r>
            <a:endParaRPr lang="en-US" sz="1400" u="sng">
              <a:solidFill>
                <a:schemeClr val="tx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Why Tree-thinking?</a:t>
            </a:r>
            <a:br>
              <a:rPr lang="en-US" sz="7200" smtClean="0"/>
            </a:br>
            <a:r>
              <a:rPr lang="en-US" sz="4800" smtClean="0"/>
              <a:t>Conservation Applications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54000" indent="0" eaLnBrk="1" hangingPunct="1"/>
            <a:r>
              <a:rPr lang="en-US" sz="2400" smtClean="0"/>
              <a:t>Sequence 1</a:t>
            </a:r>
          </a:p>
          <a:p>
            <a:pPr marL="254000" indent="0" eaLnBrk="1" hangingPunct="1"/>
            <a:r>
              <a:rPr lang="en-US" sz="2400" smtClean="0"/>
              <a:t>&gt;Unknown1</a:t>
            </a:r>
          </a:p>
          <a:p>
            <a:pPr marL="254000" indent="0" eaLnBrk="1" hangingPunct="1"/>
            <a:r>
              <a:rPr lang="en-US" sz="2400" smtClean="0"/>
              <a:t>GAAAATATATATTGTACAATAACCACAAGGCCACAGTATTATGTCCGTATTAAAAATAACTTATTTTATTGCATACTGTTATGTAACTTGTGCATGTATGTACTCCCACATAACCCATAGTAGTTAGTATTCCCCTGTGAATATGTATATGTACACATACTATGTATAATTGTGCATTCAATTATCTTCACTACGGAAGTTAAAGCCCGTATTAAATTTTATTAATTTTACATATTACATAATATTTATTAATAGTACAATAGTACATGTTCTTATGCATCCTCAGGTCATTCTAGACGGAATGACTCTTATGGCCGCTCCATTAGATCACGAGCTTAATCAGCATGCCGCGTGAAACCAGCAACCCGCTCGGCAGGGATCCCTCTTCTCGCACCGGGCCCATCAATCGTGGGGGTAGCTATTTAATGATCTTTATAAGACATCTGGTTCTTACTTCAGGACCATATTAACTTAAAATCGCCCACTC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00" y="2540000"/>
            <a:ext cx="1930400" cy="1411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/>
          </p:cNvSpPr>
          <p:nvPr/>
        </p:nvSpPr>
        <p:spPr bwMode="auto">
          <a:xfrm>
            <a:off x="4259263" y="9404350"/>
            <a:ext cx="44704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u="sng">
                <a:solidFill>
                  <a:schemeClr val="tx1"/>
                </a:solidFill>
                <a:ea typeface="MS PGothic" pitchFamily="34" charset="-128"/>
                <a:hlinkClick r:id="rId3"/>
              </a:rPr>
              <a:t>http://www.cebl.auckland.ac.nz:9000/page/whales/title</a:t>
            </a:r>
            <a:endParaRPr lang="en-US" sz="1600" u="sng">
              <a:solidFill>
                <a:schemeClr val="tx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0" y="0"/>
            <a:ext cx="8031163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/>
          </p:cNvSpPr>
          <p:nvPr/>
        </p:nvSpPr>
        <p:spPr bwMode="auto">
          <a:xfrm rot="-5400000">
            <a:off x="10248106" y="4714082"/>
            <a:ext cx="472281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u="sng">
                <a:solidFill>
                  <a:schemeClr val="tx1"/>
                </a:solidFill>
                <a:ea typeface="MS PGothic" pitchFamily="34" charset="-128"/>
                <a:hlinkClick r:id="rId3"/>
              </a:rPr>
              <a:t>http://www.cebl.auckland.ac.nz:9000/page/wftw/methods</a:t>
            </a:r>
            <a:endParaRPr lang="en-US" sz="1600" u="sng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6451600" y="3886200"/>
            <a:ext cx="1917700" cy="127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arrow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8470900" y="3556000"/>
            <a:ext cx="379095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000">
                <a:solidFill>
                  <a:schemeClr val="tx1"/>
                </a:solidFill>
                <a:ea typeface="MS PGothic" pitchFamily="34" charset="-128"/>
              </a:rPr>
              <a:t>ID</a:t>
            </a:r>
            <a:r>
              <a:rPr lang="ja-JP" altLang="en-US"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’</a:t>
            </a:r>
            <a:r>
              <a:rPr lang="en-US" altLang="ja-JP" sz="4000">
                <a:solidFill>
                  <a:schemeClr val="tx1"/>
                </a:solidFill>
                <a:ea typeface="MS PGothic" pitchFamily="34" charset="-128"/>
              </a:rPr>
              <a:t>d as gray whale</a:t>
            </a:r>
            <a:endParaRPr lang="en-US" sz="4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821" name="Rectangle 5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654050" y="6699250"/>
            <a:ext cx="3429000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000" u="sng">
                <a:solidFill>
                  <a:schemeClr val="tx1"/>
                </a:solidFill>
                <a:ea typeface="MS PGothic" pitchFamily="34" charset="-128"/>
                <a:hlinkClick r:id="rId4"/>
              </a:rPr>
              <a:t>http://www.cebl.auckland.ac.nz:9000/page/whales/title</a:t>
            </a:r>
            <a:endParaRPr lang="en-US" sz="3000" u="sng">
              <a:solidFill>
                <a:schemeClr val="tx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10569575" cy="9739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Why Tree-thinking?</a:t>
            </a:r>
            <a:br>
              <a:rPr lang="en-US" sz="7200" smtClean="0"/>
            </a:br>
            <a:r>
              <a:rPr lang="en-US" sz="4800" smtClean="0"/>
              <a:t>Trees show evolutionary trends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2844800"/>
            <a:ext cx="10045700" cy="554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/>
          </p:cNvSpPr>
          <p:nvPr/>
        </p:nvSpPr>
        <p:spPr bwMode="auto">
          <a:xfrm>
            <a:off x="1930400" y="8731250"/>
            <a:ext cx="91440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Lim et al. (2010) . Phylogeny of hammerhead sharks (Family Sphyrinidae) inferred from mitochondrial and nuclear genes. Mol. Phylog. &amp; Evol. 55: 572-579.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0"/>
            <a:ext cx="11757025" cy="9739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The Great Clade Race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7900" y="2768600"/>
            <a:ext cx="5041900" cy="5715000"/>
          </a:xfrm>
        </p:spPr>
        <p:txBody>
          <a:bodyPr/>
          <a:lstStyle/>
          <a:p>
            <a:pPr marL="811213" eaLnBrk="1" hangingPunct="1">
              <a:buSzPct val="125000"/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These cards represent cards carried by eight runners in an imaginary race through the woods.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1800"/>
              </a:spcBef>
              <a:buSzPct val="125000"/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The racecourse is made of diverging paths.  As runners encounter a fork in the path, they choose to go to the right or the left, and continue in this manner to the finish line.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1800"/>
              </a:spcBef>
              <a:buSzPct val="125000"/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Although each runner starts the race at the same place, each runner finishes the race at a separate finish line.</a:t>
            </a:r>
            <a:endParaRPr lang="en-US" sz="2400" smtClean="0">
              <a:latin typeface="Gill Sans Light" charset="0"/>
              <a:sym typeface="Gill Sans Light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6100" y="2451100"/>
            <a:ext cx="4665663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/>
          </p:cNvSpPr>
          <p:nvPr/>
        </p:nvSpPr>
        <p:spPr bwMode="auto">
          <a:xfrm>
            <a:off x="0" y="9067800"/>
            <a:ext cx="129921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Goldsmith (2003). The Great Clade Race. </a:t>
            </a:r>
            <a:r>
              <a:rPr lang="en-US" sz="1800" i="1">
                <a:solidFill>
                  <a:schemeClr val="tx1"/>
                </a:solidFill>
                <a:ea typeface="MS PGothic" pitchFamily="34" charset="-128"/>
              </a:rPr>
              <a:t>American Biology Teacher</a:t>
            </a:r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 65(9):679-682.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The Great Clade Race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6300" y="2768600"/>
            <a:ext cx="5041900" cy="5715000"/>
          </a:xfrm>
        </p:spPr>
        <p:txBody>
          <a:bodyPr/>
          <a:lstStyle/>
          <a:p>
            <a:pPr marL="811213" eaLnBrk="1" hangingPunct="1"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Along the stretches between the forks in the path are check-in stations; each check-in station has a unique stamp. 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1800"/>
              </a:spcBef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As runners pass a station, they stop to collect a stamp on their card.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1800"/>
              </a:spcBef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Using the collections of stamps on each card, students must reconstruct the pattern of the racecourse that shows: the forks in the path, the location of the check-in stations &amp; the finish line for each runner.</a:t>
            </a:r>
            <a:endParaRPr lang="en-US" sz="2400" smtClean="0">
              <a:latin typeface="Gill Sans Light" charset="0"/>
              <a:sym typeface="Gill Sans Light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984875" y="3197225"/>
            <a:ext cx="6477000" cy="485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The Great Clade Race</a:t>
            </a:r>
            <a:br>
              <a:rPr lang="en-US" sz="7200" smtClean="0"/>
            </a:br>
            <a:r>
              <a:rPr lang="en-US" sz="4800" smtClean="0"/>
              <a:t>Rules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2768600"/>
            <a:ext cx="5041900" cy="5715000"/>
          </a:xfrm>
        </p:spPr>
        <p:txBody>
          <a:bodyPr/>
          <a:lstStyle/>
          <a:p>
            <a:pPr marL="811213" eaLnBrk="1" hangingPunct="1">
              <a:buSzPct val="99000"/>
              <a:buFontTx/>
              <a:buAutoNum type="arabicPeriod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All runners must complete the race. They cannot drop out of the race.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2400"/>
              </a:spcBef>
              <a:buSzPct val="99000"/>
              <a:buFontTx/>
              <a:buAutoNum type="arabicPeriod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When the path branches, it only branches into two new paths, never three or more.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2400"/>
              </a:spcBef>
              <a:buSzPct val="99000"/>
              <a:buFontTx/>
              <a:buAutoNum type="arabicPeriod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Once two paths have branched off from one another, they can never reconnect.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2400"/>
              </a:spcBef>
              <a:buSzPct val="99000"/>
              <a:buFontTx/>
              <a:buAutoNum type="arabicPeriod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Check-in stations along the legs between the forks in the path.</a:t>
            </a:r>
            <a:endParaRPr lang="en-US" sz="2400" smtClean="0">
              <a:latin typeface="Gill Sans Light" charset="0"/>
              <a:sym typeface="Gill Sans Light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984875" y="3197225"/>
            <a:ext cx="6477000" cy="485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Work in groups to map out the </a:t>
            </a:r>
            <a:r>
              <a:rPr lang="ja-JP" altLang="en-US" sz="4800" smtClean="0">
                <a:latin typeface="Arial" pitchFamily="34" charset="0"/>
              </a:rPr>
              <a:t>“</a:t>
            </a:r>
            <a:r>
              <a:rPr lang="en-US" altLang="ja-JP" sz="4800" smtClean="0"/>
              <a:t>racecourse</a:t>
            </a:r>
            <a:r>
              <a:rPr lang="ja-JP" altLang="en-US" sz="4800" smtClean="0">
                <a:latin typeface="Arial" pitchFamily="34" charset="0"/>
              </a:rPr>
              <a:t>”</a:t>
            </a:r>
            <a:r>
              <a:rPr lang="en-US" altLang="ja-JP" sz="4800" smtClean="0"/>
              <a:t> for the Great Clade Race.</a:t>
            </a:r>
            <a:endParaRPr lang="en-US" sz="480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Why Tree-thinking?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2768600"/>
            <a:ext cx="5041900" cy="5715000"/>
          </a:xfrm>
        </p:spPr>
        <p:txBody>
          <a:bodyPr/>
          <a:lstStyle/>
          <a:p>
            <a:pPr marL="811213" eaLnBrk="1" hangingPunct="1">
              <a:buFont typeface="Gill Sans Light" charset="0"/>
              <a:buChar char="•"/>
              <a:defRPr/>
            </a:pPr>
            <a:r>
              <a:rPr lang="en-US" sz="2800" smtClean="0">
                <a:latin typeface="Gill Sans Light" charset="0"/>
                <a:cs typeface="Gill Sans Light" charset="0"/>
                <a:sym typeface="Gill Sans Light" charset="0"/>
              </a:rPr>
              <a:t>Understanding how to interpret phylogenetic, or evolutionary trees, is an essential skill in modern biology. </a:t>
            </a:r>
            <a:endParaRPr lang="en-US" sz="28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800" smtClean="0">
                <a:latin typeface="Gill Sans Light" charset="0"/>
                <a:cs typeface="Gill Sans Light" charset="0"/>
                <a:sym typeface="Gill Sans Light" charset="0"/>
              </a:rPr>
              <a:t>Trees are generated from computer analyses of morphological (phenotypic characters) and/or molecular sequence (DNA, RNA, etc.) data sets.</a:t>
            </a:r>
            <a:endParaRPr lang="en-US" sz="2800" smtClean="0">
              <a:latin typeface="Gill Sans Light" charset="0"/>
              <a:sym typeface="Gill Sans Light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5400" y="2832100"/>
            <a:ext cx="5715000" cy="558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4846638" y="9436100"/>
            <a:ext cx="33020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400" u="sng">
                <a:solidFill>
                  <a:schemeClr val="tx1"/>
                </a:solidFill>
                <a:latin typeface="Optima" charset="0"/>
                <a:ea typeface="MS PGothic" pitchFamily="34" charset="-128"/>
                <a:sym typeface="Optima" charset="0"/>
                <a:hlinkClick r:id="rId3"/>
              </a:rPr>
              <a:t>http://www.utexas.edu/features/2008/tree/</a:t>
            </a:r>
            <a:endParaRPr lang="en-US" sz="1400" u="sng">
              <a:solidFill>
                <a:schemeClr val="tx1"/>
              </a:solidFill>
              <a:latin typeface="Optima" charset="0"/>
              <a:ea typeface="MS PGothic" pitchFamily="34" charset="-128"/>
              <a:sym typeface="Optima" charset="0"/>
            </a:endParaRP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6426200" y="8489950"/>
            <a:ext cx="56134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Phylogenetic tree of 3,000 species:</a:t>
            </a:r>
          </a:p>
          <a:p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&lt;1% of  known species are depicted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The Great Clade Race</a:t>
            </a:r>
            <a:br>
              <a:rPr lang="en-US" sz="7200" smtClean="0"/>
            </a:br>
            <a:r>
              <a:rPr lang="en-US" sz="4800" smtClean="0"/>
              <a:t>Correct Trees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1213" eaLnBrk="1" hangingPunct="1"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There are several correct trees that contain the same information.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1255713" lvl="1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The pattern of branching is what is relevant; branches can be rotated around each node and still portray the same information.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1255713" lvl="1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Branch length is not important for our example.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Shape (square, curved, etc.) of trees is not important; orientation is not important.</a:t>
            </a:r>
            <a:endParaRPr lang="en-US" sz="2400" smtClean="0">
              <a:latin typeface="Gill Sans Light" charset="0"/>
              <a:sym typeface="Gill Sans Light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0" y="3860800"/>
            <a:ext cx="5003800" cy="351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2" name="Oval 4"/>
          <p:cNvSpPr>
            <a:spLocks/>
          </p:cNvSpPr>
          <p:nvPr/>
        </p:nvSpPr>
        <p:spPr bwMode="auto">
          <a:xfrm>
            <a:off x="8026400" y="5207000"/>
            <a:ext cx="190500" cy="190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3" name="Oval 5"/>
          <p:cNvSpPr>
            <a:spLocks/>
          </p:cNvSpPr>
          <p:nvPr/>
        </p:nvSpPr>
        <p:spPr bwMode="auto">
          <a:xfrm>
            <a:off x="8407400" y="4851400"/>
            <a:ext cx="190500" cy="190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4" name="Oval 6"/>
          <p:cNvSpPr>
            <a:spLocks/>
          </p:cNvSpPr>
          <p:nvPr/>
        </p:nvSpPr>
        <p:spPr bwMode="auto">
          <a:xfrm>
            <a:off x="8851900" y="4432300"/>
            <a:ext cx="190500" cy="190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5" name="Oval 7"/>
          <p:cNvSpPr>
            <a:spLocks/>
          </p:cNvSpPr>
          <p:nvPr/>
        </p:nvSpPr>
        <p:spPr bwMode="auto">
          <a:xfrm>
            <a:off x="9131300" y="6286500"/>
            <a:ext cx="190500" cy="190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6" name="Oval 8"/>
          <p:cNvSpPr>
            <a:spLocks/>
          </p:cNvSpPr>
          <p:nvPr/>
        </p:nvSpPr>
        <p:spPr bwMode="auto">
          <a:xfrm>
            <a:off x="10591800" y="4851400"/>
            <a:ext cx="190500" cy="190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7" name="Oval 9"/>
          <p:cNvSpPr>
            <a:spLocks/>
          </p:cNvSpPr>
          <p:nvPr/>
        </p:nvSpPr>
        <p:spPr bwMode="auto">
          <a:xfrm>
            <a:off x="11087100" y="4330700"/>
            <a:ext cx="190500" cy="190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Oval 10"/>
          <p:cNvSpPr>
            <a:spLocks/>
          </p:cNvSpPr>
          <p:nvPr/>
        </p:nvSpPr>
        <p:spPr bwMode="auto">
          <a:xfrm>
            <a:off x="10083800" y="4330700"/>
            <a:ext cx="190500" cy="190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17907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smtClean="0"/>
              <a:t>The Great Clade Race</a:t>
            </a:r>
            <a:br>
              <a:rPr lang="en-US" sz="7200" smtClean="0"/>
            </a:br>
            <a:r>
              <a:rPr lang="en-US" sz="4800" smtClean="0"/>
              <a:t>One Correct Tree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900" y="2527300"/>
            <a:ext cx="10375900" cy="694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The Great Clade Race</a:t>
            </a:r>
            <a:br>
              <a:rPr lang="en-US" sz="7200" smtClean="0"/>
            </a:br>
            <a:r>
              <a:rPr lang="en-US" sz="4800" smtClean="0"/>
              <a:t>Another Correct Tree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2298700"/>
            <a:ext cx="10769600" cy="736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913" y="2832100"/>
            <a:ext cx="4554537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300" y="2832100"/>
            <a:ext cx="455295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146800"/>
            <a:ext cx="4554537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1300" y="6146800"/>
            <a:ext cx="455295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Runners 1-4</a:t>
            </a:r>
            <a:br>
              <a:rPr lang="en-US" sz="7200" smtClean="0"/>
            </a:br>
            <a:r>
              <a:rPr lang="en-US" sz="4800" smtClean="0"/>
              <a:t>Alternative </a:t>
            </a:r>
            <a:r>
              <a:rPr lang="ja-JP" altLang="en-US" sz="4800" smtClean="0">
                <a:latin typeface="Arial" pitchFamily="34" charset="0"/>
              </a:rPr>
              <a:t>“</a:t>
            </a:r>
            <a:r>
              <a:rPr lang="en-US" altLang="ja-JP" sz="4800" smtClean="0"/>
              <a:t>tree</a:t>
            </a:r>
            <a:r>
              <a:rPr lang="ja-JP" altLang="en-US" sz="4800" smtClean="0">
                <a:latin typeface="Arial" pitchFamily="34" charset="0"/>
              </a:rPr>
              <a:t>”</a:t>
            </a:r>
            <a:r>
              <a:rPr lang="en-US" altLang="ja-JP" sz="4800" smtClean="0"/>
              <a:t> topologies</a:t>
            </a:r>
            <a:endParaRPr lang="en-US" sz="4800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Runners 1-4</a:t>
            </a:r>
            <a:br>
              <a:rPr lang="en-US" sz="7200" smtClean="0"/>
            </a:br>
            <a:r>
              <a:rPr lang="en-US" sz="4800" smtClean="0"/>
              <a:t>Alternative </a:t>
            </a:r>
            <a:r>
              <a:rPr lang="ja-JP" altLang="en-US" sz="4800" smtClean="0">
                <a:latin typeface="Arial" pitchFamily="34" charset="0"/>
              </a:rPr>
              <a:t>“</a:t>
            </a:r>
            <a:r>
              <a:rPr lang="en-US" altLang="ja-JP" sz="4800" smtClean="0"/>
              <a:t>tree</a:t>
            </a:r>
            <a:r>
              <a:rPr lang="ja-JP" altLang="en-US" sz="4800" smtClean="0">
                <a:latin typeface="Arial" pitchFamily="34" charset="0"/>
              </a:rPr>
              <a:t>”</a:t>
            </a:r>
            <a:r>
              <a:rPr lang="en-US" altLang="ja-JP" sz="4800" smtClean="0"/>
              <a:t> topologies</a:t>
            </a:r>
            <a:endParaRPr lang="en-US" sz="480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5313" y="2692400"/>
            <a:ext cx="4554537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2692400"/>
            <a:ext cx="455295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5313" y="6057900"/>
            <a:ext cx="4554537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6057900"/>
            <a:ext cx="455295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Runners 5-8</a:t>
            </a:r>
            <a:br>
              <a:rPr lang="en-US" sz="7200" smtClean="0"/>
            </a:br>
            <a:r>
              <a:rPr lang="en-US" sz="4800" smtClean="0"/>
              <a:t>Alternative </a:t>
            </a:r>
            <a:r>
              <a:rPr lang="ja-JP" altLang="en-US" sz="4800" smtClean="0">
                <a:latin typeface="Arial" pitchFamily="34" charset="0"/>
              </a:rPr>
              <a:t>“</a:t>
            </a:r>
            <a:r>
              <a:rPr lang="en-US" altLang="ja-JP" sz="4800" smtClean="0"/>
              <a:t>tree</a:t>
            </a:r>
            <a:r>
              <a:rPr lang="ja-JP" altLang="en-US" sz="4800" smtClean="0">
                <a:latin typeface="Arial" pitchFamily="34" charset="0"/>
              </a:rPr>
              <a:t>”</a:t>
            </a:r>
            <a:r>
              <a:rPr lang="en-US" altLang="ja-JP" sz="4800" smtClean="0"/>
              <a:t> topologies</a:t>
            </a:r>
            <a:endParaRPr lang="en-US" sz="480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5313" y="2692400"/>
            <a:ext cx="4554537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2692400"/>
            <a:ext cx="455295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5313" y="6057900"/>
            <a:ext cx="4554537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6057900"/>
            <a:ext cx="455295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Examples of Student Trees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12192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12192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 t="21875" b="21875"/>
          <a:stretch>
            <a:fillRect/>
          </a:stretch>
        </p:blipFill>
        <p:spPr bwMode="auto">
          <a:xfrm rot="10800000">
            <a:off x="406400" y="304800"/>
            <a:ext cx="12192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0" y="1511300"/>
            <a:ext cx="8128000" cy="7951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/>
          </p:cNvSpPr>
          <p:nvPr/>
        </p:nvSpPr>
        <p:spPr bwMode="auto">
          <a:xfrm>
            <a:off x="3035300" y="2806700"/>
            <a:ext cx="533400" cy="330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604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200" y="1092200"/>
            <a:ext cx="1689100" cy="166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0100" y="7912100"/>
            <a:ext cx="11684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8100" y="330200"/>
            <a:ext cx="8001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7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9000" y="1295400"/>
            <a:ext cx="1446213" cy="158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8" name="AutoShape 7"/>
          <p:cNvSpPr>
            <a:spLocks/>
          </p:cNvSpPr>
          <p:nvPr/>
        </p:nvSpPr>
        <p:spPr bwMode="auto">
          <a:xfrm>
            <a:off x="7262813" y="1585913"/>
            <a:ext cx="3357562" cy="4657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40" y="21600"/>
              </a:cxn>
            </a:cxnLst>
            <a:rect l="0" t="0" r="r" b="b"/>
            <a:pathLst>
              <a:path w="19630" h="21600">
                <a:moveTo>
                  <a:pt x="0" y="0"/>
                </a:moveTo>
                <a:cubicBezTo>
                  <a:pt x="13006" y="1890"/>
                  <a:pt x="21600" y="11537"/>
                  <a:pt x="19240" y="21600"/>
                </a:cubicBezTo>
              </a:path>
            </a:pathLst>
          </a:custGeom>
          <a:noFill/>
          <a:ln w="38100" cap="flat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9" name="Rectangle 8"/>
          <p:cNvSpPr>
            <a:spLocks/>
          </p:cNvSpPr>
          <p:nvPr/>
        </p:nvSpPr>
        <p:spPr bwMode="auto">
          <a:xfrm>
            <a:off x="3365500" y="2159000"/>
            <a:ext cx="533400" cy="444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0" name="Rectangle 9"/>
          <p:cNvSpPr>
            <a:spLocks/>
          </p:cNvSpPr>
          <p:nvPr/>
        </p:nvSpPr>
        <p:spPr bwMode="auto">
          <a:xfrm>
            <a:off x="3581400" y="8661400"/>
            <a:ext cx="647700" cy="444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1" name="Rectangle 10"/>
          <p:cNvSpPr>
            <a:spLocks/>
          </p:cNvSpPr>
          <p:nvPr/>
        </p:nvSpPr>
        <p:spPr bwMode="auto">
          <a:xfrm>
            <a:off x="9537700" y="7912100"/>
            <a:ext cx="533400" cy="444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2" name="AutoShape 11"/>
          <p:cNvSpPr>
            <a:spLocks/>
          </p:cNvSpPr>
          <p:nvPr/>
        </p:nvSpPr>
        <p:spPr bwMode="auto">
          <a:xfrm flipH="1">
            <a:off x="2490788" y="1620838"/>
            <a:ext cx="3095625" cy="4908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77" y="20960"/>
              </a:cxn>
              <a:cxn ang="0">
                <a:pos x="18245" y="21600"/>
              </a:cxn>
            </a:cxnLst>
            <a:rect l="0" t="0" r="r" b="b"/>
            <a:pathLst>
              <a:path w="19136" h="21600">
                <a:moveTo>
                  <a:pt x="0" y="0"/>
                </a:moveTo>
                <a:cubicBezTo>
                  <a:pt x="13328" y="2198"/>
                  <a:pt x="21600" y="11582"/>
                  <a:pt x="18477" y="20960"/>
                </a:cubicBezTo>
                <a:cubicBezTo>
                  <a:pt x="18405" y="21174"/>
                  <a:pt x="18328" y="21388"/>
                  <a:pt x="18245" y="21600"/>
                </a:cubicBezTo>
              </a:path>
            </a:pathLst>
          </a:custGeom>
          <a:noFill/>
          <a:ln w="38100" cap="flat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3" name="Rectangle 12"/>
          <p:cNvSpPr>
            <a:spLocks/>
          </p:cNvSpPr>
          <p:nvPr/>
        </p:nvSpPr>
        <p:spPr bwMode="auto">
          <a:xfrm rot="-1860000">
            <a:off x="8131175" y="8991600"/>
            <a:ext cx="533400" cy="444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4" name="AutoShape 13"/>
          <p:cNvSpPr>
            <a:spLocks/>
          </p:cNvSpPr>
          <p:nvPr/>
        </p:nvSpPr>
        <p:spPr bwMode="auto">
          <a:xfrm rot="10800000" flipH="1">
            <a:off x="8150225" y="9010650"/>
            <a:ext cx="411163" cy="274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7467" y="6651"/>
                  <a:pt x="14678" y="13862"/>
                  <a:pt x="21600" y="21600"/>
                </a:cubicBez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615" name="Picture 1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1600" y="8242300"/>
            <a:ext cx="1104900" cy="151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16" name="Rectangle 15"/>
          <p:cNvSpPr>
            <a:spLocks/>
          </p:cNvSpPr>
          <p:nvPr/>
        </p:nvSpPr>
        <p:spPr bwMode="auto">
          <a:xfrm>
            <a:off x="9867900" y="7912100"/>
            <a:ext cx="533400" cy="444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7" name="Rectangle 16"/>
          <p:cNvSpPr>
            <a:spLocks/>
          </p:cNvSpPr>
          <p:nvPr/>
        </p:nvSpPr>
        <p:spPr bwMode="auto">
          <a:xfrm>
            <a:off x="10280650" y="2717800"/>
            <a:ext cx="13970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000" i="1">
                <a:solidFill>
                  <a:schemeClr val="tx1"/>
                </a:solidFill>
                <a:ea typeface="MS PGothic" pitchFamily="34" charset="-128"/>
              </a:rPr>
              <a:t>Plants</a:t>
            </a:r>
          </a:p>
        </p:txBody>
      </p:sp>
      <p:sp>
        <p:nvSpPr>
          <p:cNvPr id="25618" name="Rectangle 17"/>
          <p:cNvSpPr>
            <a:spLocks/>
          </p:cNvSpPr>
          <p:nvPr/>
        </p:nvSpPr>
        <p:spPr bwMode="auto">
          <a:xfrm>
            <a:off x="7334250" y="711200"/>
            <a:ext cx="16637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000" i="1">
                <a:solidFill>
                  <a:schemeClr val="tx1"/>
                </a:solidFill>
                <a:ea typeface="MS PGothic" pitchFamily="34" charset="-128"/>
              </a:rPr>
              <a:t>Mosses</a:t>
            </a:r>
          </a:p>
        </p:txBody>
      </p:sp>
      <p:sp>
        <p:nvSpPr>
          <p:cNvPr id="25619" name="Rectangle 18"/>
          <p:cNvSpPr>
            <a:spLocks/>
          </p:cNvSpPr>
          <p:nvPr/>
        </p:nvSpPr>
        <p:spPr bwMode="auto">
          <a:xfrm>
            <a:off x="682625" y="8389938"/>
            <a:ext cx="13970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000" i="1">
                <a:solidFill>
                  <a:schemeClr val="tx1"/>
                </a:solidFill>
                <a:ea typeface="MS PGothic" pitchFamily="34" charset="-128"/>
              </a:rPr>
              <a:t>Fungi</a:t>
            </a:r>
          </a:p>
        </p:txBody>
      </p:sp>
      <p:sp>
        <p:nvSpPr>
          <p:cNvPr id="25620" name="Rectangle 19"/>
          <p:cNvSpPr>
            <a:spLocks/>
          </p:cNvSpPr>
          <p:nvPr/>
        </p:nvSpPr>
        <p:spPr bwMode="auto">
          <a:xfrm>
            <a:off x="10120313" y="7416800"/>
            <a:ext cx="20447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3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“</a:t>
            </a:r>
            <a:r>
              <a:rPr lang="en-US" altLang="ja-JP" sz="3000" i="1">
                <a:solidFill>
                  <a:schemeClr val="tx1"/>
                </a:solidFill>
                <a:ea typeface="MS PGothic" pitchFamily="34" charset="-128"/>
              </a:rPr>
              <a:t>Protists</a:t>
            </a:r>
            <a:r>
              <a:rPr lang="ja-JP" altLang="en-US" sz="3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”</a:t>
            </a:r>
            <a:endParaRPr lang="en-US" sz="3000" i="1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621" name="Rectangle 20"/>
          <p:cNvSpPr>
            <a:spLocks/>
          </p:cNvSpPr>
          <p:nvPr/>
        </p:nvSpPr>
        <p:spPr bwMode="auto">
          <a:xfrm>
            <a:off x="10131425" y="8902700"/>
            <a:ext cx="19685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000" i="1">
                <a:solidFill>
                  <a:schemeClr val="tx1"/>
                </a:solidFill>
                <a:ea typeface="MS PGothic" pitchFamily="34" charset="-128"/>
              </a:rPr>
              <a:t>Bacteria</a:t>
            </a:r>
          </a:p>
        </p:txBody>
      </p:sp>
      <p:sp>
        <p:nvSpPr>
          <p:cNvPr id="25622" name="Rectangle 21"/>
          <p:cNvSpPr>
            <a:spLocks/>
          </p:cNvSpPr>
          <p:nvPr/>
        </p:nvSpPr>
        <p:spPr bwMode="auto">
          <a:xfrm>
            <a:off x="793750" y="1803400"/>
            <a:ext cx="17907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000" i="1">
                <a:solidFill>
                  <a:schemeClr val="tx1"/>
                </a:solidFill>
                <a:ea typeface="MS PGothic" pitchFamily="34" charset="-128"/>
              </a:rPr>
              <a:t>Animals</a:t>
            </a:r>
          </a:p>
        </p:txBody>
      </p:sp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8661400" y="-114300"/>
            <a:ext cx="4165600" cy="2273300"/>
            <a:chOff x="0" y="0"/>
            <a:chExt cx="2624" cy="1432"/>
          </a:xfrm>
        </p:grpSpPr>
        <p:sp>
          <p:nvSpPr>
            <p:cNvPr id="2" name="Rectangle 22"/>
            <p:cNvSpPr>
              <a:spLocks/>
            </p:cNvSpPr>
            <p:nvPr/>
          </p:nvSpPr>
          <p:spPr bwMode="auto">
            <a:xfrm>
              <a:off x="352" y="0"/>
              <a:ext cx="2272" cy="7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chemeClr val="tx1"/>
                  </a:solidFill>
                  <a:ea typeface="MS PGothic" pitchFamily="34" charset="-128"/>
                </a:rPr>
                <a:t>Cornflakes are here</a:t>
              </a:r>
            </a:p>
          </p:txBody>
        </p:sp>
        <p:sp>
          <p:nvSpPr>
            <p:cNvPr id="25635" name="Line 23"/>
            <p:cNvSpPr>
              <a:spLocks noChangeShapeType="1"/>
            </p:cNvSpPr>
            <p:nvPr/>
          </p:nvSpPr>
          <p:spPr bwMode="auto">
            <a:xfrm flipH="1">
              <a:off x="0" y="616"/>
              <a:ext cx="415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5627" name="Group 27"/>
          <p:cNvGrpSpPr>
            <a:grpSpLocks/>
          </p:cNvGrpSpPr>
          <p:nvPr/>
        </p:nvGrpSpPr>
        <p:grpSpPr bwMode="auto">
          <a:xfrm>
            <a:off x="9867900" y="3287713"/>
            <a:ext cx="3128963" cy="1244600"/>
            <a:chOff x="0" y="0"/>
            <a:chExt cx="1971" cy="784"/>
          </a:xfrm>
        </p:grpSpPr>
        <p:sp>
          <p:nvSpPr>
            <p:cNvPr id="25632" name="Rectangle 25"/>
            <p:cNvSpPr>
              <a:spLocks/>
            </p:cNvSpPr>
            <p:nvPr/>
          </p:nvSpPr>
          <p:spPr bwMode="auto">
            <a:xfrm>
              <a:off x="835" y="0"/>
              <a:ext cx="1136" cy="7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1900"/>
                </a:spcBef>
              </a:pPr>
              <a:r>
                <a:rPr lang="en-US" sz="4000">
                  <a:solidFill>
                    <a:schemeClr val="tx1"/>
                  </a:solidFill>
                  <a:ea typeface="MS PGothic" pitchFamily="34" charset="-128"/>
                </a:rPr>
                <a:t>Cotton </a:t>
              </a:r>
            </a:p>
            <a:p>
              <a:r>
                <a:rPr lang="en-US" sz="4000">
                  <a:solidFill>
                    <a:schemeClr val="tx1"/>
                  </a:solidFill>
                  <a:ea typeface="MS PGothic" pitchFamily="34" charset="-128"/>
                </a:rPr>
                <a:t>socks</a:t>
              </a:r>
            </a:p>
          </p:txBody>
        </p:sp>
        <p:sp>
          <p:nvSpPr>
            <p:cNvPr id="3" name="Line 26"/>
            <p:cNvSpPr>
              <a:spLocks noChangeShapeType="1"/>
            </p:cNvSpPr>
            <p:nvPr/>
          </p:nvSpPr>
          <p:spPr bwMode="auto">
            <a:xfrm flipH="1">
              <a:off x="0" y="25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1511300" y="117475"/>
            <a:ext cx="2930525" cy="2162175"/>
            <a:chOff x="0" y="0"/>
            <a:chExt cx="1846" cy="1361"/>
          </a:xfrm>
        </p:grpSpPr>
        <p:sp>
          <p:nvSpPr>
            <p:cNvPr id="4" name="Rectangle 28"/>
            <p:cNvSpPr>
              <a:spLocks/>
            </p:cNvSpPr>
            <p:nvPr/>
          </p:nvSpPr>
          <p:spPr bwMode="auto">
            <a:xfrm>
              <a:off x="0" y="0"/>
              <a:ext cx="1400" cy="7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chemeClr val="tx1"/>
                  </a:solidFill>
                  <a:ea typeface="MS PGothic" pitchFamily="34" charset="-128"/>
                </a:rPr>
                <a:t>Fish supper</a:t>
              </a:r>
            </a:p>
          </p:txBody>
        </p:sp>
        <p:sp>
          <p:nvSpPr>
            <p:cNvPr id="25631" name="Line 29"/>
            <p:cNvSpPr>
              <a:spLocks noChangeShapeType="1"/>
            </p:cNvSpPr>
            <p:nvPr/>
          </p:nvSpPr>
          <p:spPr bwMode="auto">
            <a:xfrm>
              <a:off x="1432" y="613"/>
              <a:ext cx="414" cy="7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0" y="6311900"/>
            <a:ext cx="3135313" cy="1244600"/>
            <a:chOff x="0" y="0"/>
            <a:chExt cx="1975" cy="784"/>
          </a:xfrm>
        </p:grpSpPr>
        <p:sp>
          <p:nvSpPr>
            <p:cNvPr id="25628" name="Line 31"/>
            <p:cNvSpPr>
              <a:spLocks noChangeShapeType="1"/>
            </p:cNvSpPr>
            <p:nvPr/>
          </p:nvSpPr>
          <p:spPr bwMode="auto">
            <a:xfrm rot="10800000" flipH="1">
              <a:off x="952" y="528"/>
              <a:ext cx="1023" cy="1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9" name="Rectangle 32"/>
            <p:cNvSpPr>
              <a:spLocks/>
            </p:cNvSpPr>
            <p:nvPr/>
          </p:nvSpPr>
          <p:spPr bwMode="auto">
            <a:xfrm>
              <a:off x="0" y="0"/>
              <a:ext cx="1232" cy="7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chemeClr val="tx1"/>
                  </a:solidFill>
                  <a:ea typeface="MS PGothic" pitchFamily="34" charset="-128"/>
                </a:rPr>
                <a:t>Athlete</a:t>
              </a:r>
              <a:r>
                <a:rPr lang="ja-JP" altLang="en-US" sz="4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’</a:t>
              </a:r>
              <a:r>
                <a:rPr lang="en-US" altLang="ja-JP" sz="4000">
                  <a:solidFill>
                    <a:schemeClr val="tx1"/>
                  </a:solidFill>
                  <a:ea typeface="MS PGothic" pitchFamily="34" charset="-128"/>
                </a:rPr>
                <a:t>s foot</a:t>
              </a:r>
              <a:endParaRPr lang="en-US" sz="4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</p:grpSp>
      <p:sp>
        <p:nvSpPr>
          <p:cNvPr id="25634" name="AutoShape 34"/>
          <p:cNvSpPr>
            <a:spLocks/>
          </p:cNvSpPr>
          <p:nvPr/>
        </p:nvSpPr>
        <p:spPr bwMode="auto">
          <a:xfrm rot="10800000">
            <a:off x="127000" y="3073400"/>
            <a:ext cx="2336800" cy="1879600"/>
          </a:xfrm>
          <a:prstGeom prst="wedgeEllipseCallout">
            <a:avLst>
              <a:gd name="adj1" fmla="val -98287"/>
              <a:gd name="adj2" fmla="val 51565"/>
            </a:avLst>
          </a:prstGeom>
          <a:blipFill dpi="0" rotWithShape="0">
            <a:blip r:embed="rId8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You are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0"/>
            <a:ext cx="73152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406400" y="304800"/>
            <a:ext cx="12192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763" y="0"/>
            <a:ext cx="73152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2524125" y="158750"/>
            <a:ext cx="7947025" cy="5969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 i="1">
                <a:solidFill>
                  <a:schemeClr val="tx1"/>
                </a:solidFill>
                <a:ea typeface="MS PGothic" pitchFamily="34" charset="-128"/>
              </a:rPr>
              <a:t>Muséum nationale d</a:t>
            </a:r>
            <a:r>
              <a:rPr lang="ja-JP" altLang="en-US" sz="36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’</a:t>
            </a:r>
            <a:r>
              <a:rPr lang="en-US" altLang="ja-JP" sz="3600" i="1">
                <a:solidFill>
                  <a:schemeClr val="tx1"/>
                </a:solidFill>
                <a:ea typeface="MS PGothic" pitchFamily="34" charset="-128"/>
              </a:rPr>
              <a:t>Histoire Naturelle (Paris)</a:t>
            </a:r>
            <a:endParaRPr lang="en-US" sz="3600" i="1">
              <a:solidFill>
                <a:schemeClr val="tx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Why Tree-thinking?</a:t>
            </a:r>
            <a:br>
              <a:rPr lang="en-US" sz="7200" smtClean="0"/>
            </a:br>
            <a:r>
              <a:rPr lang="en-US" sz="3600" smtClean="0"/>
              <a:t>Evolution underlies biological diversity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2768600"/>
            <a:ext cx="5041900" cy="5715000"/>
          </a:xfrm>
        </p:spPr>
        <p:txBody>
          <a:bodyPr/>
          <a:lstStyle/>
          <a:p>
            <a:pPr marL="811213" eaLnBrk="1" hangingPunct="1">
              <a:buFont typeface="Gill Sans Light" charset="0"/>
              <a:buChar char="•"/>
              <a:defRPr/>
            </a:pPr>
            <a:r>
              <a:rPr lang="en-US" sz="2800" smtClean="0">
                <a:latin typeface="Gill Sans Light" charset="0"/>
                <a:cs typeface="Gill Sans Light" charset="0"/>
                <a:sym typeface="Gill Sans Light" charset="0"/>
              </a:rPr>
              <a:t>Most current biology textbooks portray the evolutionary relationships of organisms in the form of  phylogenetic trees.</a:t>
            </a:r>
            <a:endParaRPr lang="en-US" sz="28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800" smtClean="0">
                <a:latin typeface="Gill Sans Light" charset="0"/>
                <a:cs typeface="Gill Sans Light" charset="0"/>
                <a:sym typeface="Gill Sans Light" charset="0"/>
              </a:rPr>
              <a:t>Life in modern oceans is more abundant and diverse than on land.</a:t>
            </a:r>
            <a:endParaRPr lang="en-US" sz="28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800" smtClean="0">
                <a:latin typeface="Gill Sans Light" charset="0"/>
                <a:cs typeface="Gill Sans Light" charset="0"/>
                <a:sym typeface="Gill Sans Light" charset="0"/>
              </a:rPr>
              <a:t>Life evolved in the ocean and radiated to freshwater and terrestrial habitats.</a:t>
            </a:r>
            <a:endParaRPr lang="en-US" sz="2800" smtClean="0">
              <a:latin typeface="Gill Sans Light" charset="0"/>
              <a:sym typeface="Gill Sans Light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0" y="2387600"/>
            <a:ext cx="4873625" cy="647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7265988" y="8864600"/>
            <a:ext cx="3922712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“</a:t>
            </a:r>
            <a:r>
              <a:rPr lang="en-US" altLang="ja-JP" sz="1800">
                <a:solidFill>
                  <a:schemeClr val="tx1"/>
                </a:solidFill>
                <a:ea typeface="MS PGothic" pitchFamily="34" charset="-128"/>
              </a:rPr>
              <a:t>Water</a:t>
            </a:r>
            <a:r>
              <a:rPr lang="ja-JP" altLang="en-US"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”</a:t>
            </a:r>
            <a:r>
              <a:rPr lang="en-US" altLang="ja-JP" sz="1800">
                <a:solidFill>
                  <a:schemeClr val="tx1"/>
                </a:solidFill>
                <a:ea typeface="MS PGothic" pitchFamily="34" charset="-128"/>
              </a:rPr>
              <a:t> by Giuseppe Arcimboldo (1566)</a:t>
            </a:r>
            <a:endParaRPr lang="en-US" sz="1800">
              <a:solidFill>
                <a:schemeClr val="tx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Why Tree-thinking?</a:t>
            </a:r>
            <a:br>
              <a:rPr lang="en-US" sz="7200" smtClean="0"/>
            </a:br>
            <a:r>
              <a:rPr lang="en-US" sz="4800" smtClean="0"/>
              <a:t>Tree of Life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1500"/>
            <a:ext cx="13003213" cy="5013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Why Tree-thinking?</a:t>
            </a:r>
            <a:br>
              <a:rPr lang="en-US" sz="7200" smtClean="0"/>
            </a:br>
            <a:r>
              <a:rPr lang="en-US" sz="4800" smtClean="0"/>
              <a:t>Unculturable Marine Microbes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6000" y="2768600"/>
            <a:ext cx="5041900" cy="5715000"/>
          </a:xfrm>
        </p:spPr>
        <p:txBody>
          <a:bodyPr/>
          <a:lstStyle/>
          <a:p>
            <a:pPr marL="811213" eaLnBrk="1" hangingPunct="1"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Environmental sequencing of seawater has illuminated the vast diversity of genes in the ocean.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Some groups of marine microbes (and viruses) are only known from gene sequences.</a:t>
            </a:r>
            <a:endParaRPr lang="en-US" sz="2400" smtClean="0">
              <a:latin typeface="Gill Sans Light" charset="0"/>
              <a:sym typeface="Gill Sans Light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2971800"/>
            <a:ext cx="40640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/>
          </p:cNvSpPr>
          <p:nvPr/>
        </p:nvSpPr>
        <p:spPr bwMode="auto">
          <a:xfrm>
            <a:off x="0" y="9448800"/>
            <a:ext cx="13004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lang="en-US" sz="1400" u="sng">
                <a:solidFill>
                  <a:schemeClr val="tx1"/>
                </a:solidFill>
                <a:ea typeface="MS PGothic" pitchFamily="34" charset="-128"/>
                <a:hlinkClick r:id="rId3"/>
              </a:rPr>
              <a:t>http://ucsdnews.ucsd.edu/thisweek/2006/oct/10_16_venter.asp</a:t>
            </a:r>
            <a:endParaRPr lang="en-US" sz="1400" u="sng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7920038" y="8293100"/>
            <a:ext cx="26130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Craig Venter on Sorcerer II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Why Tree-thinking?</a:t>
            </a:r>
            <a:br>
              <a:rPr lang="en-US" sz="7200" smtClean="0"/>
            </a:br>
            <a:r>
              <a:rPr lang="en-US" sz="4800" smtClean="0"/>
              <a:t>Unculturable Marine Microbes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2768600"/>
            <a:ext cx="5041900" cy="5715000"/>
          </a:xfrm>
        </p:spPr>
        <p:txBody>
          <a:bodyPr/>
          <a:lstStyle/>
          <a:p>
            <a:pPr marL="811213" eaLnBrk="1" hangingPunct="1"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Some groups of marine microbes are only known from gene sequences 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The SAR11 clade is a group of alpha-proteobacteria identified primarily from ribosomal gene sequences identified in DNA extracted from seawater.</a:t>
            </a:r>
            <a:endParaRPr lang="en-US" sz="2400" smtClean="0">
              <a:latin typeface="Gill Sans Light" charset="0"/>
              <a:sym typeface="Gill Sans Light" charset="0"/>
            </a:endParaRPr>
          </a:p>
          <a:p>
            <a:pPr marL="811213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The global biomass of SAR11 bacteria is greater than all the fish in the ocean; their abundance is estimated to be 2.4 X 10</a:t>
            </a:r>
            <a:r>
              <a:rPr lang="en-US" sz="2400" baseline="32000" smtClean="0">
                <a:latin typeface="Gill Sans Light" charset="0"/>
                <a:cs typeface="Gill Sans Light" charset="0"/>
                <a:sym typeface="Gill Sans Light" charset="0"/>
              </a:rPr>
              <a:t>28</a:t>
            </a:r>
            <a:r>
              <a:rPr lang="en-US" sz="2400" smtClean="0">
                <a:latin typeface="Gill Sans Light" charset="0"/>
                <a:cs typeface="Gill Sans Light" charset="0"/>
                <a:sym typeface="Gill Sans Light" charset="0"/>
              </a:rPr>
              <a:t> SAR11 bacterial cells in ocean.</a:t>
            </a:r>
            <a:endParaRPr lang="en-US" sz="2400" smtClean="0">
              <a:latin typeface="Gill Sans Light" charset="0"/>
              <a:sym typeface="Gill Sans Light" charset="0"/>
            </a:endParaRP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1793875" y="9080500"/>
            <a:ext cx="940435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Brown et al. (2012).  Global biogeography of SAR11 marine bacteria: </a:t>
            </a:r>
            <a:r>
              <a:rPr lang="en-US" sz="1800" i="1">
                <a:solidFill>
                  <a:schemeClr val="tx1"/>
                </a:solidFill>
                <a:ea typeface="MS PGothic" pitchFamily="34" charset="-128"/>
              </a:rPr>
              <a:t>Molecular Systems Biology</a:t>
            </a:r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, 8: 595.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600" y="2362200"/>
            <a:ext cx="5295900" cy="651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smtClean="0"/>
              <a:t>Why Tree-thinking?</a:t>
            </a:r>
            <a:br>
              <a:rPr lang="en-US" sz="7200" smtClean="0"/>
            </a:br>
            <a:r>
              <a:rPr lang="en-US" sz="4800" smtClean="0"/>
              <a:t>Conservation Applications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1213" eaLnBrk="1" hangingPunct="1">
              <a:buFont typeface="Gill Sans Light" charset="0"/>
              <a:buChar char="•"/>
              <a:defRPr/>
            </a:pPr>
            <a:r>
              <a:rPr lang="en-US" sz="2800" smtClean="0">
                <a:latin typeface="Gill Sans Light" charset="0"/>
                <a:cs typeface="Gill Sans Light" charset="0"/>
                <a:sym typeface="Gill Sans Light" charset="0"/>
              </a:rPr>
              <a:t>Trees are used in marine conservation biology to identify illegally harvested marine life.</a:t>
            </a:r>
            <a:endParaRPr lang="en-US" sz="2800" smtClean="0">
              <a:latin typeface="Gill Sans Light" charset="0"/>
              <a:sym typeface="Gill Sans Light" charset="0"/>
            </a:endParaRPr>
          </a:p>
          <a:p>
            <a:pPr marL="1255713" lvl="1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800" smtClean="0"/>
              <a:t>Legal</a:t>
            </a:r>
            <a:r>
              <a:rPr lang="en-US" sz="2800" smtClean="0">
                <a:latin typeface="Gill Sans Light" charset="0"/>
                <a:cs typeface="Gill Sans Light" charset="0"/>
                <a:sym typeface="Gill Sans Light" charset="0"/>
              </a:rPr>
              <a:t>: Minke whales; fin whales?</a:t>
            </a:r>
            <a:endParaRPr lang="en-US" sz="2800" smtClean="0">
              <a:latin typeface="Gill Sans Light" charset="0"/>
              <a:sym typeface="Gill Sans Light" charset="0"/>
            </a:endParaRPr>
          </a:p>
          <a:p>
            <a:pPr marL="1255713" lvl="1" eaLnBrk="1" hangingPunct="1">
              <a:spcBef>
                <a:spcPts val="2400"/>
              </a:spcBef>
              <a:buFont typeface="Gill Sans Light" charset="0"/>
              <a:buChar char="•"/>
              <a:defRPr/>
            </a:pPr>
            <a:r>
              <a:rPr lang="en-US" sz="2800" smtClean="0"/>
              <a:t>Illegal</a:t>
            </a:r>
            <a:r>
              <a:rPr lang="en-US" sz="2800" smtClean="0">
                <a:latin typeface="Gill Sans Light" charset="0"/>
                <a:cs typeface="Gill Sans Light" charset="0"/>
                <a:sym typeface="Gill Sans Light" charset="0"/>
              </a:rPr>
              <a:t>: Humpback whales; dolphins</a:t>
            </a:r>
            <a:endParaRPr lang="en-US" sz="2800" smtClean="0">
              <a:latin typeface="Gill Sans Light" charset="0"/>
              <a:sym typeface="Gill Sans Light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300" y="2400300"/>
            <a:ext cx="4759325" cy="698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/>
          </p:cNvSpPr>
          <p:nvPr/>
        </p:nvSpPr>
        <p:spPr bwMode="auto">
          <a:xfrm>
            <a:off x="277813" y="9385300"/>
            <a:ext cx="124364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Baker &amp; Palumbi (1994). Which whales are hunted? A molecular genetic approach to monitoring whaling: </a:t>
            </a:r>
            <a:r>
              <a:rPr lang="en-US" sz="1800" i="1">
                <a:solidFill>
                  <a:schemeClr val="tx1"/>
                </a:solidFill>
                <a:ea typeface="MS PGothic" pitchFamily="34" charset="-128"/>
              </a:rPr>
              <a:t>Science</a:t>
            </a:r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, v. 265, p.  1538-1539.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copy 2">
  <a:themeElements>
    <a:clrScheme name="Blank copy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copy 3">
  <a:themeElements>
    <a:clrScheme name="Blank copy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 copy">
  <a:themeElements>
    <a:clrScheme name="Blank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798</Words>
  <Characters>0</Characters>
  <Application>Microsoft Office PowerPoint</Application>
  <PresentationFormat>Custom</PresentationFormat>
  <Lines>0</Lines>
  <Paragraphs>83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32</vt:i4>
      </vt:variant>
    </vt:vector>
  </HeadingPairs>
  <TitlesOfParts>
    <vt:vector size="61" baseType="lpstr">
      <vt:lpstr>Gill Sans</vt:lpstr>
      <vt:lpstr>ヒラギノ角ゴ ProN W3</vt:lpstr>
      <vt:lpstr>Arial</vt:lpstr>
      <vt:lpstr>Calibri</vt:lpstr>
      <vt:lpstr>MS PGothic</vt:lpstr>
      <vt:lpstr>Gill Sans Light</vt:lpstr>
      <vt:lpstr>Optima</vt:lpstr>
      <vt:lpstr>Title &amp; Subtitle</vt:lpstr>
      <vt:lpstr>Title &amp; Bullets - Left</vt:lpstr>
      <vt:lpstr>1_Title &amp; Subtitle</vt:lpstr>
      <vt:lpstr>Blank copy 1</vt:lpstr>
      <vt:lpstr>Title - Top</vt:lpstr>
      <vt:lpstr>Title &amp; Bullets copy</vt:lpstr>
      <vt:lpstr>Blank copy 2</vt:lpstr>
      <vt:lpstr>Blank copy 3</vt:lpstr>
      <vt:lpstr>Blank copy</vt:lpstr>
      <vt:lpstr>Title - Center</vt:lpstr>
      <vt:lpstr>Blank</vt:lpstr>
      <vt:lpstr>Title &amp; Bullets - 2 Column</vt:lpstr>
      <vt:lpstr>Title &amp; Bullets - Right</vt:lpstr>
      <vt:lpstr>Title, Bullets &amp; Photo</vt:lpstr>
      <vt:lpstr>Title &amp; Bullets</vt:lpstr>
      <vt:lpstr>1_Blank</vt:lpstr>
      <vt:lpstr>Photo - Horizontal</vt:lpstr>
      <vt:lpstr>Bullets</vt:lpstr>
      <vt:lpstr>1_Title &amp; Bullets - Left</vt:lpstr>
      <vt:lpstr>Photo - Horizontal Reflection</vt:lpstr>
      <vt:lpstr>Photo - Vertical</vt:lpstr>
      <vt:lpstr>Photo - Vertical Reflection</vt:lpstr>
      <vt:lpstr>The Great Clade Race Tree-thinking activities for marine scientists</vt:lpstr>
      <vt:lpstr>Why Tree-thinking?</vt:lpstr>
      <vt:lpstr>Slide 3</vt:lpstr>
      <vt:lpstr>Slide 4</vt:lpstr>
      <vt:lpstr>Why Tree-thinking? Evolution underlies biological diversity</vt:lpstr>
      <vt:lpstr>Why Tree-thinking? Tree of Life</vt:lpstr>
      <vt:lpstr>Why Tree-thinking? Unculturable Marine Microbes</vt:lpstr>
      <vt:lpstr>Why Tree-thinking? Unculturable Marine Microbes</vt:lpstr>
      <vt:lpstr>Why Tree-thinking? Conservation Applications</vt:lpstr>
      <vt:lpstr>Why Tree-thinking? Conservation Applications</vt:lpstr>
      <vt:lpstr>Why Tree-thinking? Conservation Applications</vt:lpstr>
      <vt:lpstr>Slide 12</vt:lpstr>
      <vt:lpstr>Slide 13</vt:lpstr>
      <vt:lpstr>Why Tree-thinking? Trees show evolutionary trends</vt:lpstr>
      <vt:lpstr>Slide 15</vt:lpstr>
      <vt:lpstr>The Great Clade Race</vt:lpstr>
      <vt:lpstr>The Great Clade Race</vt:lpstr>
      <vt:lpstr>The Great Clade Race Rules</vt:lpstr>
      <vt:lpstr>Work in groups to map out the “racecourse” for the Great Clade Race.</vt:lpstr>
      <vt:lpstr>The Great Clade Race Correct Trees</vt:lpstr>
      <vt:lpstr>The Great Clade Race One Correct Tree</vt:lpstr>
      <vt:lpstr>The Great Clade Race Another Correct Tree</vt:lpstr>
      <vt:lpstr>Runners 1-4 Alternative “tree” topologies</vt:lpstr>
      <vt:lpstr>Runners 1-4 Alternative “tree” topologies</vt:lpstr>
      <vt:lpstr>Runners 5-8 Alternative “tree” topologies</vt:lpstr>
      <vt:lpstr>Examples of Student Trees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Clade Race Tree-thinking activities for marine scientists</dc:title>
  <dc:creator>Monica Bruckner</dc:creator>
  <cp:lastModifiedBy>mbruckne</cp:lastModifiedBy>
  <cp:revision>1</cp:revision>
  <dcterms:modified xsi:type="dcterms:W3CDTF">2013-06-19T15:19:01Z</dcterms:modified>
</cp:coreProperties>
</file>