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7" r:id="rId3"/>
    <p:sldId id="273" r:id="rId4"/>
    <p:sldId id="274" r:id="rId5"/>
    <p:sldId id="275" r:id="rId6"/>
    <p:sldId id="276" r:id="rId7"/>
    <p:sldId id="285" r:id="rId8"/>
    <p:sldId id="280" r:id="rId9"/>
    <p:sldId id="281" r:id="rId10"/>
    <p:sldId id="282" r:id="rId11"/>
    <p:sldId id="283" r:id="rId12"/>
    <p:sldId id="284" r:id="rId13"/>
    <p:sldId id="271" r:id="rId14"/>
    <p:sldId id="265" r:id="rId15"/>
    <p:sldId id="266" r:id="rId16"/>
    <p:sldId id="267" r:id="rId17"/>
    <p:sldId id="268" r:id="rId18"/>
    <p:sldId id="269" r:id="rId19"/>
    <p:sldId id="270" r:id="rId20"/>
    <p:sldId id="258" r:id="rId21"/>
    <p:sldId id="259" r:id="rId22"/>
    <p:sldId id="260" r:id="rId23"/>
    <p:sldId id="261" r:id="rId24"/>
    <p:sldId id="262" r:id="rId25"/>
    <p:sldId id="263" r:id="rId26"/>
    <p:sldId id="300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3671CA-F5A7-47CB-AD7A-C5D2EE6030C6}">
          <p14:sldIdLst>
            <p14:sldId id="256"/>
            <p14:sldId id="277"/>
            <p14:sldId id="273"/>
            <p14:sldId id="274"/>
            <p14:sldId id="275"/>
            <p14:sldId id="276"/>
            <p14:sldId id="285"/>
            <p14:sldId id="280"/>
            <p14:sldId id="281"/>
            <p14:sldId id="282"/>
            <p14:sldId id="283"/>
            <p14:sldId id="284"/>
            <p14:sldId id="271"/>
            <p14:sldId id="265"/>
            <p14:sldId id="266"/>
            <p14:sldId id="267"/>
            <p14:sldId id="268"/>
            <p14:sldId id="269"/>
            <p14:sldId id="270"/>
            <p14:sldId id="258"/>
            <p14:sldId id="259"/>
            <p14:sldId id="260"/>
            <p14:sldId id="261"/>
            <p14:sldId id="262"/>
            <p14:sldId id="263"/>
            <p14:sldId id="300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6B7380-DC2E-40A6-82A0-23F21802CDE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96E379-8CA7-4C82-BE88-1474CBE502D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almagazine-us.com/content/barnacle-sex-video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Critter du Jour:</a:t>
            </a:r>
            <a:br>
              <a:rPr lang="en-US" dirty="0" smtClean="0"/>
            </a:br>
            <a:r>
              <a:rPr lang="en-US" dirty="0" smtClean="0"/>
              <a:t>A Way to Engage Non-Majors in a Mostly Physical Oceanography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Cynthia Venn</a:t>
            </a:r>
          </a:p>
          <a:p>
            <a:r>
              <a:rPr lang="en-US" dirty="0" smtClean="0"/>
              <a:t>Dept. of Environmental, Geographical and Geological Sciences</a:t>
            </a:r>
          </a:p>
          <a:p>
            <a:r>
              <a:rPr lang="en-US" dirty="0" smtClean="0"/>
              <a:t>Bloomsburg University of Pennsylvania</a:t>
            </a:r>
            <a:endParaRPr lang="en-US" dirty="0"/>
          </a:p>
        </p:txBody>
      </p:sp>
      <p:pic>
        <p:nvPicPr>
          <p:cNvPr id="4" name="Content Placeholder 3" descr="ab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60973"/>
            <a:ext cx="2124297" cy="19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 </a:t>
            </a:r>
            <a:r>
              <a:rPr lang="en-US" dirty="0" err="1" smtClean="0"/>
              <a:t>spicules</a:t>
            </a:r>
            <a:endParaRPr lang="en-US" dirty="0"/>
          </a:p>
        </p:txBody>
      </p:sp>
      <p:pic>
        <p:nvPicPr>
          <p:cNvPr id="4" name="Content Placeholder 3" descr="sponge_spicu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5384801" cy="4876800"/>
          </a:xfrm>
        </p:spPr>
      </p:pic>
    </p:spTree>
    <p:extLst>
      <p:ext uri="{BB962C8B-B14F-4D97-AF65-F5344CB8AC3E}">
        <p14:creationId xmlns:p14="http://schemas.microsoft.com/office/powerpoint/2010/main" val="62690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Boring Sponges</a:t>
            </a:r>
            <a:endParaRPr lang="en-US" dirty="0"/>
          </a:p>
        </p:txBody>
      </p:sp>
      <p:pic>
        <p:nvPicPr>
          <p:cNvPr id="4" name="Content Placeholder 3" descr="yellow_boring_spon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6350000" cy="4267200"/>
          </a:xfrm>
        </p:spPr>
      </p:pic>
    </p:spTree>
    <p:extLst>
      <p:ext uri="{BB962C8B-B14F-4D97-AF65-F5344CB8AC3E}">
        <p14:creationId xmlns:p14="http://schemas.microsoft.com/office/powerpoint/2010/main" val="404871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Glass Sponge – silica </a:t>
            </a:r>
            <a:r>
              <a:rPr lang="en-US" dirty="0" err="1" smtClean="0"/>
              <a:t>spicules</a:t>
            </a:r>
            <a:r>
              <a:rPr lang="en-US" dirty="0" smtClean="0"/>
              <a:t> (ouch)</a:t>
            </a:r>
            <a:endParaRPr lang="en-US" dirty="0"/>
          </a:p>
        </p:txBody>
      </p:sp>
      <p:pic>
        <p:nvPicPr>
          <p:cNvPr id="4" name="Content Placeholder 3" descr="glass spo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743200"/>
            <a:ext cx="3810000" cy="2857500"/>
          </a:xfrm>
        </p:spPr>
      </p:pic>
      <p:pic>
        <p:nvPicPr>
          <p:cNvPr id="5" name="Picture 4" descr="do_4_gl_spo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2895600" cy="47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 #3 - Coral</a:t>
            </a:r>
            <a:endParaRPr lang="en-US" dirty="0"/>
          </a:p>
        </p:txBody>
      </p:sp>
      <p:pic>
        <p:nvPicPr>
          <p:cNvPr id="3" name="Picture 5" descr="f18-14_star_coral_poly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028609" cy="42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18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smtClean="0">
                <a:latin typeface="+mj-lt"/>
              </a:rPr>
              <a:t>Coral Anatomy</a:t>
            </a:r>
            <a:endParaRPr lang="en-US" sz="5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43848"/>
            <a:ext cx="7476922" cy="4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Staghorn</a:t>
            </a:r>
            <a:r>
              <a:rPr lang="en-US" dirty="0" smtClean="0"/>
              <a:t> Coral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901031"/>
            <a:ext cx="5238750" cy="3924300"/>
          </a:xfrm>
        </p:spPr>
      </p:pic>
    </p:spTree>
    <p:extLst>
      <p:ext uri="{BB962C8B-B14F-4D97-AF65-F5344CB8AC3E}">
        <p14:creationId xmlns:p14="http://schemas.microsoft.com/office/powerpoint/2010/main" val="138635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" y="2057400"/>
            <a:ext cx="425440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57187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42" y="4065411"/>
            <a:ext cx="3657600" cy="27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Bleaching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5275385" cy="2971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457700" cy="2819400"/>
          </a:xfrm>
        </p:spPr>
      </p:pic>
    </p:spTree>
    <p:extLst>
      <p:ext uri="{BB962C8B-B14F-4D97-AF65-F5344CB8AC3E}">
        <p14:creationId xmlns:p14="http://schemas.microsoft.com/office/powerpoint/2010/main" val="350802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Band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679374" cy="4555331"/>
          </a:xfrm>
        </p:spPr>
      </p:pic>
    </p:spTree>
    <p:extLst>
      <p:ext uri="{BB962C8B-B14F-4D97-AF65-F5344CB8AC3E}">
        <p14:creationId xmlns:p14="http://schemas.microsoft.com/office/powerpoint/2010/main" val="188893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 #4 - Abalone</a:t>
            </a:r>
            <a:endParaRPr lang="en-US" dirty="0"/>
          </a:p>
        </p:txBody>
      </p:sp>
      <p:pic>
        <p:nvPicPr>
          <p:cNvPr id="5" name="Content Placeholder 3" descr="abal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828800"/>
            <a:ext cx="4826000" cy="4525963"/>
          </a:xfrm>
        </p:spPr>
      </p:pic>
    </p:spTree>
    <p:extLst>
      <p:ext uri="{BB962C8B-B14F-4D97-AF65-F5344CB8AC3E}">
        <p14:creationId xmlns:p14="http://schemas.microsoft.com/office/powerpoint/2010/main" val="36110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Critter Part #1 - Baleen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932037" cy="52427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3635" y="2103967"/>
            <a:ext cx="5249332" cy="39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Harvested abalone</a:t>
            </a:r>
          </a:p>
        </p:txBody>
      </p:sp>
      <p:pic>
        <p:nvPicPr>
          <p:cNvPr id="5123" name="Content Placeholder 3" descr="abaloner172098_6482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6788150" cy="4525963"/>
          </a:xfrm>
        </p:spPr>
      </p:pic>
    </p:spTree>
    <p:extLst>
      <p:ext uri="{BB962C8B-B14F-4D97-AF65-F5344CB8AC3E}">
        <p14:creationId xmlns:p14="http://schemas.microsoft.com/office/powerpoint/2010/main" val="302722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Shell-less abalone</a:t>
            </a:r>
          </a:p>
        </p:txBody>
      </p:sp>
      <p:pic>
        <p:nvPicPr>
          <p:cNvPr id="6147" name="Content Placeholder 3" descr="cookedabalone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0" y="2220913"/>
            <a:ext cx="4381500" cy="3284537"/>
          </a:xfrm>
        </p:spPr>
      </p:pic>
    </p:spTree>
    <p:extLst>
      <p:ext uri="{BB962C8B-B14F-4D97-AF65-F5344CB8AC3E}">
        <p14:creationId xmlns:p14="http://schemas.microsoft.com/office/powerpoint/2010/main" val="3888832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Braised abalone</a:t>
            </a:r>
          </a:p>
        </p:txBody>
      </p:sp>
      <p:pic>
        <p:nvPicPr>
          <p:cNvPr id="7171" name="Content Placeholder 3" descr="abalon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6140450" cy="4525963"/>
          </a:xfrm>
        </p:spPr>
      </p:pic>
    </p:spTree>
    <p:extLst>
      <p:ext uri="{BB962C8B-B14F-4D97-AF65-F5344CB8AC3E}">
        <p14:creationId xmlns:p14="http://schemas.microsoft.com/office/powerpoint/2010/main" val="59748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Chilean abalone (</a:t>
            </a:r>
            <a:r>
              <a:rPr lang="en-US" i="1" dirty="0" smtClean="0"/>
              <a:t> </a:t>
            </a:r>
            <a:r>
              <a:rPr lang="en-US" dirty="0" smtClean="0"/>
              <a:t>“Locos”)</a:t>
            </a:r>
          </a:p>
        </p:txBody>
      </p:sp>
      <p:pic>
        <p:nvPicPr>
          <p:cNvPr id="8195" name="Picture 4" descr="Chilean_Abalon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Content Placeholder 3" descr="Chile_Abalones-3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4364038" cy="3186113"/>
          </a:xfrm>
        </p:spPr>
      </p:pic>
    </p:spTree>
    <p:extLst>
      <p:ext uri="{BB962C8B-B14F-4D97-AF65-F5344CB8AC3E}">
        <p14:creationId xmlns:p14="http://schemas.microsoft.com/office/powerpoint/2010/main" val="176841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Abalone aquaculture</a:t>
            </a:r>
          </a:p>
        </p:txBody>
      </p:sp>
      <p:pic>
        <p:nvPicPr>
          <p:cNvPr id="9219" name="Content Placeholder 3" descr="abalon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57400"/>
            <a:ext cx="5580063" cy="4191000"/>
          </a:xfrm>
        </p:spPr>
      </p:pic>
    </p:spTree>
    <p:extLst>
      <p:ext uri="{BB962C8B-B14F-4D97-AF65-F5344CB8AC3E}">
        <p14:creationId xmlns:p14="http://schemas.microsoft.com/office/powerpoint/2010/main" val="453293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Paua</a:t>
            </a:r>
            <a:r>
              <a:rPr lang="en-US" dirty="0" smtClean="0"/>
              <a:t> – New Zealand abalone 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445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32000"/>
            <a:ext cx="2651125" cy="2349500"/>
          </a:xfrm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1500"/>
            <a:ext cx="2209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 #5 - Barnacles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0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34" y="1143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Acorn barnacles &amp; Gooseneck Barnacles</a:t>
            </a:r>
            <a:endParaRPr lang="en-US" dirty="0"/>
          </a:p>
        </p:txBody>
      </p:sp>
      <p:pic>
        <p:nvPicPr>
          <p:cNvPr id="6" name="Content Placeholder 5" descr="sessbarna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4114800" cy="2851041"/>
          </a:xfrm>
        </p:spPr>
      </p:pic>
      <p:pic>
        <p:nvPicPr>
          <p:cNvPr id="9" name="Picture 8" descr="Gooseneck%20Barna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834" y="2514600"/>
            <a:ext cx="4373041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34675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barnaclesChristmass_Day_'07_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736417" cy="5802313"/>
          </a:xfrm>
        </p:spPr>
      </p:pic>
    </p:spTree>
    <p:extLst>
      <p:ext uri="{BB962C8B-B14F-4D97-AF65-F5344CB8AC3E}">
        <p14:creationId xmlns:p14="http://schemas.microsoft.com/office/powerpoint/2010/main" val="13636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Bowhead or Northern </a:t>
            </a:r>
            <a:r>
              <a:rPr lang="en-US" smtClean="0"/>
              <a:t>Right Whale</a:t>
            </a:r>
            <a:endParaRPr lang="en-US" dirty="0"/>
          </a:p>
        </p:txBody>
      </p:sp>
      <p:pic>
        <p:nvPicPr>
          <p:cNvPr id="4" name="Content Placeholder 3" descr="bowheadwha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9121"/>
            <a:ext cx="3990975" cy="1400175"/>
          </a:xfrm>
        </p:spPr>
      </p:pic>
      <p:pic>
        <p:nvPicPr>
          <p:cNvPr id="5" name="Picture 4" descr="NorthernRightWhale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4089" y="2400300"/>
            <a:ext cx="4284306" cy="2209800"/>
          </a:xfrm>
          <a:prstGeom prst="rect">
            <a:avLst/>
          </a:prstGeom>
        </p:spPr>
      </p:pic>
      <p:pic>
        <p:nvPicPr>
          <p:cNvPr id="6" name="Picture 5" descr="northernRightWhalema0149_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05200"/>
            <a:ext cx="4307703" cy="28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7" name="Content Placeholder 6" descr="barnacle1447802729_04ecb6bb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295400"/>
            <a:ext cx="4648200" cy="5096912"/>
          </a:xfrm>
        </p:spPr>
      </p:pic>
    </p:spTree>
    <p:extLst>
      <p:ext uri="{BB962C8B-B14F-4D97-AF65-F5344CB8AC3E}">
        <p14:creationId xmlns:p14="http://schemas.microsoft.com/office/powerpoint/2010/main" val="3554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aomap_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013"/>
            <a:ext cx="7848600" cy="33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tda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2730"/>
            <a:ext cx="2092325" cy="30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33900" y="4544596"/>
            <a:ext cx="28003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dirty="0"/>
              <a:t>Standard TAO mooring</a:t>
            </a:r>
          </a:p>
          <a:p>
            <a:pPr algn="ctr"/>
            <a:r>
              <a:rPr lang="en-US" sz="1200" dirty="0"/>
              <a:t>Courtesy of TAO Project Group, PMEL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9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Niño/La Niña Cycles</a:t>
            </a:r>
            <a:endParaRPr lang="en-US" dirty="0"/>
          </a:p>
        </p:txBody>
      </p:sp>
      <p:sp>
        <p:nvSpPr>
          <p:cNvPr id="14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1157918" y="1828800"/>
            <a:ext cx="6629400" cy="584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Normal Conditions</a:t>
            </a:r>
          </a:p>
        </p:txBody>
      </p:sp>
      <p:pic>
        <p:nvPicPr>
          <p:cNvPr id="17" name="Picture 98" descr="lat_lon_9408_sst_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573636" cy="403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Niño/La Niña Cycles</a:t>
            </a:r>
            <a:endParaRPr lang="en-US" dirty="0"/>
          </a:p>
        </p:txBody>
      </p:sp>
      <p:sp>
        <p:nvSpPr>
          <p:cNvPr id="14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1138766" y="1905000"/>
            <a:ext cx="6629400" cy="584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smtClean="0"/>
              <a:t>Niño </a:t>
            </a:r>
            <a:r>
              <a:rPr lang="en-US" sz="3200" dirty="0" smtClean="0"/>
              <a:t>Conditions</a:t>
            </a:r>
            <a:endParaRPr lang="en-US" sz="3200" dirty="0"/>
          </a:p>
        </p:txBody>
      </p:sp>
      <p:pic>
        <p:nvPicPr>
          <p:cNvPr id="5" name="Picture 99" descr="lat_lon_9711_sst_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" y="2743200"/>
            <a:ext cx="7162800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Array</a:t>
            </a:r>
            <a:endParaRPr lang="en-US" dirty="0"/>
          </a:p>
        </p:txBody>
      </p:sp>
      <p:pic>
        <p:nvPicPr>
          <p:cNvPr id="4" name="Picture 160" descr="rb01092s110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4218"/>
            <a:ext cx="3392499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1"/>
          <p:cNvSpPr txBox="1">
            <a:spLocks noChangeArrowheads="1"/>
          </p:cNvSpPr>
          <p:nvPr/>
        </p:nvSpPr>
        <p:spPr bwMode="auto">
          <a:xfrm>
            <a:off x="4876800" y="3110089"/>
            <a:ext cx="3886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/>
              <a:t>Typical Buoy from SE  sector fouled with numerous </a:t>
            </a:r>
            <a:r>
              <a:rPr lang="en-US" sz="2000" i="1" dirty="0" err="1"/>
              <a:t>Lepas</a:t>
            </a:r>
            <a:r>
              <a:rPr lang="en-US" sz="2000" i="1" dirty="0"/>
              <a:t> </a:t>
            </a:r>
            <a:r>
              <a:rPr lang="en-US" sz="2000" i="1" dirty="0" err="1"/>
              <a:t>hillii</a:t>
            </a:r>
            <a:endParaRPr lang="en-US" sz="2000" i="1" dirty="0"/>
          </a:p>
        </p:txBody>
      </p:sp>
      <p:pic>
        <p:nvPicPr>
          <p:cNvPr id="6" name="Picture 62" descr="Cvenn_Lhil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28600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TAO Array</a:t>
            </a:r>
            <a:endParaRPr lang="en-US" dirty="0"/>
          </a:p>
        </p:txBody>
      </p:sp>
      <p:pic>
        <p:nvPicPr>
          <p:cNvPr id="5" name="Picture 63" descr="Cvenn_Laanatife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3" descr="rb01098n95w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1044"/>
            <a:ext cx="3560763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4"/>
          <p:cNvSpPr txBox="1">
            <a:spLocks noChangeArrowheads="1"/>
          </p:cNvSpPr>
          <p:nvPr/>
        </p:nvSpPr>
        <p:spPr bwMode="auto">
          <a:xfrm>
            <a:off x="5105400" y="2667000"/>
            <a:ext cx="3810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/>
              <a:t>Typical buoy from 8</a:t>
            </a:r>
            <a:r>
              <a:rPr lang="en-US" sz="2000" dirty="0">
                <a:cs typeface="Arial" charset="0"/>
              </a:rPr>
              <a:t>°N, fouled </a:t>
            </a:r>
            <a:r>
              <a:rPr lang="en-US" sz="2000" dirty="0"/>
              <a:t>with </a:t>
            </a:r>
            <a:r>
              <a:rPr lang="en-US" sz="2000" dirty="0">
                <a:cs typeface="Arial" charset="0"/>
              </a:rPr>
              <a:t>mostly </a:t>
            </a:r>
            <a:r>
              <a:rPr lang="en-US" sz="2000" i="1" dirty="0" err="1">
                <a:cs typeface="Arial" charset="0"/>
              </a:rPr>
              <a:t>Lepas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i="1" dirty="0" err="1">
                <a:cs typeface="Arial" charset="0"/>
              </a:rPr>
              <a:t>anatifera</a:t>
            </a:r>
            <a:endParaRPr lang="en-US" sz="20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aphae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53" y="955542"/>
            <a:ext cx="43920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879" y="4571615"/>
            <a:ext cx="9128121" cy="2080102"/>
            <a:chOff x="19068876" y="11837700"/>
            <a:chExt cx="12119314" cy="3143538"/>
          </a:xfrm>
        </p:grpSpPr>
        <p:pic>
          <p:nvPicPr>
            <p:cNvPr id="6" name="Picture 36" descr="Raphaela's rou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9600" y="13411200"/>
              <a:ext cx="108966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19202399" y="12096462"/>
              <a:ext cx="1172016" cy="1116301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dirty="0"/>
                <a:t>Tahiti</a:t>
              </a:r>
            </a:p>
            <a:p>
              <a:pPr algn="ctr"/>
              <a:r>
                <a:rPr lang="en-US" sz="1400" dirty="0"/>
                <a:t>30 Oct 03</a:t>
              </a:r>
            </a:p>
          </p:txBody>
        </p:sp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29234426" y="11837700"/>
              <a:ext cx="1245573" cy="1116300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dirty="0"/>
                <a:t>Lima, Peru</a:t>
              </a:r>
            </a:p>
            <a:p>
              <a:pPr algn="ctr"/>
              <a:r>
                <a:rPr lang="en-US" sz="1400" dirty="0"/>
                <a:t>5 Aug 03</a:t>
              </a: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29032200" y="14706600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80</a:t>
              </a: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27813000" y="14706600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90</a:t>
              </a:r>
            </a:p>
          </p:txBody>
        </p:sp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26365200" y="147066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100</a:t>
              </a:r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25069800" y="147066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110</a:t>
              </a:r>
            </a:p>
          </p:txBody>
        </p:sp>
        <p:sp>
          <p:nvSpPr>
            <p:cNvPr id="13" name="Text Box 49"/>
            <p:cNvSpPr txBox="1">
              <a:spLocks noChangeArrowheads="1"/>
            </p:cNvSpPr>
            <p:nvPr/>
          </p:nvSpPr>
          <p:spPr bwMode="auto">
            <a:xfrm>
              <a:off x="23698200" y="147066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120</a:t>
              </a: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22326600" y="147066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130</a:t>
              </a: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21031200" y="147066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140</a:t>
              </a: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19659600" y="147066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150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30480000" y="14020800"/>
              <a:ext cx="4968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15 S</a:t>
              </a:r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>
              <a:off x="30480000" y="13411199"/>
              <a:ext cx="708190" cy="41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 smtClean="0"/>
                <a:t>10 S</a:t>
              </a:r>
              <a:endParaRPr lang="en-US" sz="1200" dirty="0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19068876" y="14097000"/>
              <a:ext cx="4968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/>
                <a:t>15 S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19068876" y="13411199"/>
              <a:ext cx="4968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/>
                <a:t>10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7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img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79" y="2112609"/>
            <a:ext cx="3429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1359717" y="4841698"/>
            <a:ext cx="32972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Barnacles and other foulers</a:t>
            </a:r>
          </a:p>
          <a:p>
            <a:pPr algn="ctr"/>
            <a:r>
              <a:rPr lang="en-US" sz="2000"/>
              <a:t> on the windsurfer hull</a:t>
            </a:r>
          </a:p>
        </p:txBody>
      </p:sp>
      <p:pic>
        <p:nvPicPr>
          <p:cNvPr id="6" name="Picture 81" descr="RaphHill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25" y="2174698"/>
            <a:ext cx="2209800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5451863" y="4536898"/>
            <a:ext cx="28321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494213">
              <a:defRPr>
                <a:solidFill>
                  <a:schemeClr val="tx1"/>
                </a:solidFill>
                <a:latin typeface="Arial" charset="0"/>
              </a:defRPr>
            </a:lvl1pPr>
            <a:lvl2pPr defTabSz="4494213">
              <a:defRPr>
                <a:solidFill>
                  <a:schemeClr val="tx1"/>
                </a:solidFill>
                <a:latin typeface="Arial" charset="0"/>
              </a:defRPr>
            </a:lvl2pPr>
            <a:lvl3pPr defTabSz="4494213">
              <a:defRPr>
                <a:solidFill>
                  <a:schemeClr val="tx1"/>
                </a:solidFill>
                <a:latin typeface="Arial" charset="0"/>
              </a:defRPr>
            </a:lvl3pPr>
            <a:lvl4pPr defTabSz="4494213">
              <a:defRPr>
                <a:solidFill>
                  <a:schemeClr val="tx1"/>
                </a:solidFill>
                <a:latin typeface="Arial" charset="0"/>
              </a:defRPr>
            </a:lvl4pPr>
            <a:lvl5pPr defTabSz="4494213">
              <a:defRPr>
                <a:solidFill>
                  <a:schemeClr val="tx1"/>
                </a:solidFill>
                <a:latin typeface="Arial" charset="0"/>
              </a:defRPr>
            </a:lvl5pPr>
            <a:lvl6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94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Barnacles recovered</a:t>
            </a:r>
          </a:p>
          <a:p>
            <a:pPr algn="ctr"/>
            <a:r>
              <a:rPr lang="en-US" sz="2000"/>
              <a:t>from windsurfer hull</a:t>
            </a:r>
          </a:p>
          <a:p>
            <a:pPr algn="ctr"/>
            <a:r>
              <a:rPr lang="en-US" sz="2000" i="1"/>
              <a:t>Lepas hillii</a:t>
            </a:r>
          </a:p>
          <a:p>
            <a:pPr algn="ctr"/>
            <a:r>
              <a:rPr lang="en-US" sz="2000" i="1"/>
              <a:t>Conchoderma virgatum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Raphaela’s</a:t>
            </a:r>
            <a:r>
              <a:rPr lang="en-US" dirty="0" smtClean="0"/>
              <a:t>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2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Barnacle Sex</a:t>
            </a:r>
            <a:endParaRPr lang="en-US" dirty="0"/>
          </a:p>
        </p:txBody>
      </p:sp>
      <p:pic>
        <p:nvPicPr>
          <p:cNvPr id="6" name="Content Placeholder 5" descr="barnacles-ma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2990850" cy="3314700"/>
          </a:xfrm>
        </p:spPr>
      </p:pic>
      <p:pic>
        <p:nvPicPr>
          <p:cNvPr id="7" name="Picture 6" descr="0_61_080206_barnacle_peni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3200" y="137160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715000"/>
            <a:ext cx="611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http://www.coralmagazine-us.com/content/barnacle-sex-video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8866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Baleen whale feeding</a:t>
            </a:r>
            <a:endParaRPr lang="en-US" dirty="0"/>
          </a:p>
        </p:txBody>
      </p:sp>
      <p:pic>
        <p:nvPicPr>
          <p:cNvPr id="4" name="Content Placeholder 3" descr="Humpback open mouth fee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6172200" cy="4629150"/>
          </a:xfrm>
        </p:spPr>
      </p:pic>
    </p:spTree>
    <p:extLst>
      <p:ext uri="{BB962C8B-B14F-4D97-AF65-F5344CB8AC3E}">
        <p14:creationId xmlns:p14="http://schemas.microsoft.com/office/powerpoint/2010/main" val="383920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Whalebone - corsets, buggy whips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2495550" cy="3895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53" y="2209800"/>
            <a:ext cx="434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Baleen baskets</a:t>
            </a:r>
            <a:endParaRPr lang="en-US" dirty="0"/>
          </a:p>
        </p:txBody>
      </p:sp>
      <p:pic>
        <p:nvPicPr>
          <p:cNvPr id="4" name="Content Placeholder 3" descr="baleenbask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7099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 #2 - Sponges</a:t>
            </a:r>
            <a:endParaRPr lang="en-US" dirty="0"/>
          </a:p>
        </p:txBody>
      </p:sp>
      <p:pic>
        <p:nvPicPr>
          <p:cNvPr id="5" name="Picture 4" descr="spo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277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 Anatomy</a:t>
            </a:r>
            <a:endParaRPr lang="en-US" dirty="0"/>
          </a:p>
        </p:txBody>
      </p:sp>
      <p:pic>
        <p:nvPicPr>
          <p:cNvPr id="4" name="Content Placeholder 3" descr="sponge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81199"/>
            <a:ext cx="3657600" cy="4699591"/>
          </a:xfrm>
        </p:spPr>
      </p:pic>
    </p:spTree>
    <p:extLst>
      <p:ext uri="{BB962C8B-B14F-4D97-AF65-F5344CB8AC3E}">
        <p14:creationId xmlns:p14="http://schemas.microsoft.com/office/powerpoint/2010/main" val="27247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Sponge </a:t>
            </a:r>
            <a:r>
              <a:rPr lang="en-US" dirty="0" err="1" smtClean="0"/>
              <a:t>Symbionts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9" y="1286856"/>
            <a:ext cx="3718322" cy="28263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7009"/>
            <a:ext cx="358140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3076222" cy="23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219</Words>
  <Application>Microsoft Office PowerPoint</Application>
  <PresentationFormat>On-screen Show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Critter du Jour: A Way to Engage Non-Majors in a Mostly Physical Oceanography Class</vt:lpstr>
      <vt:lpstr>Critter Part #1 - Baleen</vt:lpstr>
      <vt:lpstr>Bowhead or Northern Right Whale</vt:lpstr>
      <vt:lpstr>Baleen whale feeding</vt:lpstr>
      <vt:lpstr>Whalebone - corsets, buggy whips</vt:lpstr>
      <vt:lpstr>Baleen baskets</vt:lpstr>
      <vt:lpstr>Critter #2 - Sponges</vt:lpstr>
      <vt:lpstr>Sponge Anatomy</vt:lpstr>
      <vt:lpstr>Sponge Symbionts</vt:lpstr>
      <vt:lpstr>Sponge spicules</vt:lpstr>
      <vt:lpstr>Boring Sponges</vt:lpstr>
      <vt:lpstr>Glass Sponge – silica spicules (ouch)</vt:lpstr>
      <vt:lpstr>Critter #3 - Coral</vt:lpstr>
      <vt:lpstr>PowerPoint Presentation</vt:lpstr>
      <vt:lpstr>Staghorn Coral</vt:lpstr>
      <vt:lpstr>Brain Coral</vt:lpstr>
      <vt:lpstr>Coral Bleaching</vt:lpstr>
      <vt:lpstr>Black Band Disease</vt:lpstr>
      <vt:lpstr>Critter #4 - Abalone</vt:lpstr>
      <vt:lpstr>Harvested abalone</vt:lpstr>
      <vt:lpstr>Shell-less abalone</vt:lpstr>
      <vt:lpstr>Braised abalone</vt:lpstr>
      <vt:lpstr>Chilean abalone ( “Locos”)</vt:lpstr>
      <vt:lpstr>Abalone aquaculture</vt:lpstr>
      <vt:lpstr>Paua – New Zealand abalone </vt:lpstr>
      <vt:lpstr>Critter #5 - Barnacles</vt:lpstr>
      <vt:lpstr>Acorn barnacles &amp; Gooseneck Barnacles</vt:lpstr>
      <vt:lpstr>PowerPoint Presentation</vt:lpstr>
      <vt:lpstr>PowerPoint Presentation</vt:lpstr>
      <vt:lpstr>Life Cycle</vt:lpstr>
      <vt:lpstr>PowerPoint Presentation</vt:lpstr>
      <vt:lpstr>El Niño/La Niña Cycles</vt:lpstr>
      <vt:lpstr>El Niño/La Niña Cycles</vt:lpstr>
      <vt:lpstr>TAO Array</vt:lpstr>
      <vt:lpstr>PowerPoint Presentation</vt:lpstr>
      <vt:lpstr>PowerPoint Presentation</vt:lpstr>
      <vt:lpstr>Raphaela’s problem</vt:lpstr>
      <vt:lpstr>Barnacle Sex</vt:lpstr>
      <vt:lpstr>Thank you!!</vt:lpstr>
    </vt:vector>
  </TitlesOfParts>
  <Company>Bloomsburg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Critter du Jour: A Way to Engage Non-Majors in a Mostly Physical Oceanography Class</dc:title>
  <dc:creator>cynthia venn</dc:creator>
  <cp:lastModifiedBy>cynthia venn</cp:lastModifiedBy>
  <cp:revision>7</cp:revision>
  <dcterms:created xsi:type="dcterms:W3CDTF">2013-06-14T20:51:15Z</dcterms:created>
  <dcterms:modified xsi:type="dcterms:W3CDTF">2013-06-14T22:13:36Z</dcterms:modified>
</cp:coreProperties>
</file>