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36"/>
  </p:notesMasterIdLst>
  <p:handoutMasterIdLst>
    <p:handoutMasterId r:id="rId37"/>
  </p:handoutMasterIdLst>
  <p:sldIdLst>
    <p:sldId id="414" r:id="rId2"/>
    <p:sldId id="448" r:id="rId3"/>
    <p:sldId id="416" r:id="rId4"/>
    <p:sldId id="417" r:id="rId5"/>
    <p:sldId id="418" r:id="rId6"/>
    <p:sldId id="419" r:id="rId7"/>
    <p:sldId id="420" r:id="rId8"/>
    <p:sldId id="421" r:id="rId9"/>
    <p:sldId id="457" r:id="rId10"/>
    <p:sldId id="455" r:id="rId11"/>
    <p:sldId id="454" r:id="rId12"/>
    <p:sldId id="452" r:id="rId13"/>
    <p:sldId id="437" r:id="rId14"/>
    <p:sldId id="423" r:id="rId15"/>
    <p:sldId id="424" r:id="rId16"/>
    <p:sldId id="425" r:id="rId17"/>
    <p:sldId id="426" r:id="rId18"/>
    <p:sldId id="428" r:id="rId19"/>
    <p:sldId id="427" r:id="rId20"/>
    <p:sldId id="430" r:id="rId21"/>
    <p:sldId id="431" r:id="rId22"/>
    <p:sldId id="432" r:id="rId23"/>
    <p:sldId id="433" r:id="rId24"/>
    <p:sldId id="434" r:id="rId25"/>
    <p:sldId id="456" r:id="rId26"/>
    <p:sldId id="440" r:id="rId27"/>
    <p:sldId id="441" r:id="rId28"/>
    <p:sldId id="422" r:id="rId29"/>
    <p:sldId id="444" r:id="rId30"/>
    <p:sldId id="443" r:id="rId31"/>
    <p:sldId id="445" r:id="rId32"/>
    <p:sldId id="450" r:id="rId33"/>
    <p:sldId id="446" r:id="rId34"/>
    <p:sldId id="451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00"/>
    <a:srgbClr val="FF99FF"/>
    <a:srgbClr val="FFCCFF"/>
    <a:srgbClr val="CC9900"/>
    <a:srgbClr val="000000"/>
    <a:srgbClr val="FFCC99"/>
    <a:srgbClr val="FFCCCC"/>
    <a:srgbClr val="D0021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514" autoAdjust="0"/>
  </p:normalViewPr>
  <p:slideViewPr>
    <p:cSldViewPr>
      <p:cViewPr varScale="1">
        <p:scale>
          <a:sx n="63" d="100"/>
          <a:sy n="63" d="100"/>
        </p:scale>
        <p:origin x="-120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6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29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29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FBA8C08A-22FB-4BB3-940E-8AF582066AD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923007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0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0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70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C0E49A4-8E34-4D96-99DC-88EB4D0DCB8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35050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86B0F00-EAA0-44DB-9468-D3F1A2AAA71D}" type="slidenum">
              <a:rPr lang="en-US">
                <a:latin typeface="Times New Roman" pitchFamily="18" charset="0"/>
              </a:rPr>
              <a:pPr/>
              <a:t>1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D091801-854B-4EFA-A941-F977482B6140}" type="slidenum">
              <a:rPr lang="en-US">
                <a:latin typeface="Times New Roman" pitchFamily="18" charset="0"/>
              </a:rPr>
              <a:pPr/>
              <a:t>10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en-US" dirty="0" smtClean="0">
              <a:solidFill>
                <a:srgbClr val="660033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5CCA9E3-8868-4A6F-B7AA-91B5FA2F9703}" type="slidenum">
              <a:rPr lang="en-US">
                <a:latin typeface="Times New Roman" pitchFamily="18" charset="0"/>
              </a:rPr>
              <a:pPr/>
              <a:t>11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D091801-854B-4EFA-A941-F977482B6140}" type="slidenum">
              <a:rPr lang="en-US">
                <a:latin typeface="Times New Roman" pitchFamily="18" charset="0"/>
              </a:rPr>
              <a:pPr/>
              <a:t>12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en-US" dirty="0" smtClean="0">
              <a:solidFill>
                <a:srgbClr val="660033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FF387C4-8DFC-49C0-904B-1C581B4E529E}" type="slidenum">
              <a:rPr lang="en-US">
                <a:latin typeface="Times New Roman" pitchFamily="18" charset="0"/>
              </a:rPr>
              <a:pPr/>
              <a:t>13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/>
              <a:t>Students work together in small groups determined by experience, skills, or demographic factors (e.g., gender)</a:t>
            </a:r>
          </a:p>
          <a:p>
            <a:endParaRPr lang="en-US" sz="900" dirty="0">
              <a:solidFill>
                <a:srgbClr val="660033"/>
              </a:solidFill>
            </a:endParaRPr>
          </a:p>
          <a:p>
            <a:r>
              <a:rPr lang="en-US" sz="900" dirty="0">
                <a:solidFill>
                  <a:srgbClr val="660033"/>
                </a:solidFill>
              </a:rPr>
              <a:t>Formative exercises during class used to assess student</a:t>
            </a:r>
            <a:r>
              <a:rPr lang="en-US" sz="900" dirty="0">
                <a:solidFill>
                  <a:srgbClr val="006600"/>
                </a:solidFill>
              </a:rPr>
              <a:t> </a:t>
            </a:r>
            <a:r>
              <a:rPr lang="en-US" sz="900" dirty="0">
                <a:solidFill>
                  <a:srgbClr val="0000FF"/>
                </a:solidFill>
              </a:rPr>
              <a:t>understanding</a:t>
            </a:r>
            <a:r>
              <a:rPr lang="en-US" sz="900" dirty="0">
                <a:solidFill>
                  <a:srgbClr val="006600"/>
                </a:solidFill>
              </a:rPr>
              <a:t> </a:t>
            </a:r>
            <a:r>
              <a:rPr lang="en-US" sz="900" dirty="0">
                <a:solidFill>
                  <a:srgbClr val="660033"/>
                </a:solidFill>
              </a:rPr>
              <a:t>and </a:t>
            </a:r>
            <a:r>
              <a:rPr lang="en-US" sz="900" dirty="0">
                <a:solidFill>
                  <a:srgbClr val="0000FF"/>
                </a:solidFill>
              </a:rPr>
              <a:t>progress </a:t>
            </a:r>
            <a:r>
              <a:rPr lang="en-US" sz="900" dirty="0">
                <a:solidFill>
                  <a:srgbClr val="660033"/>
                </a:solidFill>
              </a:rPr>
              <a:t>and to challenge students to think beyond comfort level</a:t>
            </a:r>
          </a:p>
          <a:p>
            <a:endParaRPr lang="en-US" sz="900" dirty="0">
              <a:solidFill>
                <a:srgbClr val="660033"/>
              </a:solidFill>
            </a:endParaRPr>
          </a:p>
          <a:p>
            <a:r>
              <a:rPr kumimoji="0" lang="en-US" dirty="0" smtClean="0">
                <a:solidFill>
                  <a:srgbClr val="FF0000"/>
                </a:solidFill>
              </a:rPr>
              <a:t>Classes incorporate most or all of 7 good practices</a:t>
            </a:r>
          </a:p>
          <a:p>
            <a:endParaRPr kumimoji="0" lang="en-US" dirty="0" smtClean="0">
              <a:solidFill>
                <a:srgbClr val="FF0000"/>
              </a:solidFill>
            </a:endParaRPr>
          </a:p>
          <a:p>
            <a:r>
              <a:rPr kumimoji="0" lang="en-US" dirty="0" smtClean="0">
                <a:solidFill>
                  <a:srgbClr val="660033"/>
                </a:solidFill>
              </a:rPr>
              <a:t>How can feedback devices produce learner-centered classes?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83549B1-0F63-499B-A041-6D0EE70A48C0}" type="slidenum">
              <a:rPr lang="en-US">
                <a:latin typeface="Times New Roman" pitchFamily="18" charset="0"/>
              </a:rPr>
              <a:pPr/>
              <a:t>14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F308558-5F06-49BC-99B7-AA4AFE5BBD09}" type="slidenum">
              <a:rPr lang="en-US">
                <a:latin typeface="Times New Roman" pitchFamily="18" charset="0"/>
              </a:rPr>
              <a:pPr/>
              <a:t>15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5296D72-39EC-477C-888D-16903C1246B0}" type="slidenum">
              <a:rPr lang="en-US">
                <a:latin typeface="Times New Roman" pitchFamily="18" charset="0"/>
              </a:rPr>
              <a:pPr/>
              <a:t>16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9FE6325-1EB7-42DC-9E34-F774EFBC8795}" type="slidenum">
              <a:rPr lang="en-US">
                <a:latin typeface="Times New Roman" pitchFamily="18" charset="0"/>
              </a:rPr>
              <a:pPr/>
              <a:t>17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2EA5013-D032-41CE-9F9F-7696BBC40925}" type="slidenum">
              <a:rPr lang="en-US">
                <a:latin typeface="Times New Roman" pitchFamily="18" charset="0"/>
              </a:rPr>
              <a:pPr/>
              <a:t>18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74CD246-DB3B-4D35-B34E-84E577081127}" type="slidenum">
              <a:rPr lang="en-US">
                <a:latin typeface="Times New Roman" pitchFamily="18" charset="0"/>
              </a:rPr>
              <a:pPr/>
              <a:t>19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6A6B88C-72E1-4C59-9176-22B153491709}" type="slidenum">
              <a:rPr lang="en-US">
                <a:latin typeface="Times New Roman" pitchFamily="18" charset="0"/>
              </a:rPr>
              <a:pPr/>
              <a:t>2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45838AF-074F-4C4C-A1AF-D0070C6D90C7}" type="slidenum">
              <a:rPr lang="en-US">
                <a:latin typeface="Times New Roman" pitchFamily="18" charset="0"/>
              </a:rPr>
              <a:pPr/>
              <a:t>20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7FBDB4D-33FB-4B17-B694-51E9D6E8B2C0}" type="slidenum">
              <a:rPr lang="en-US">
                <a:latin typeface="Times New Roman" pitchFamily="18" charset="0"/>
              </a:rPr>
              <a:pPr/>
              <a:t>21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3ADCAF3-08CB-43F7-AC6A-BCED3FA0E1DB}" type="slidenum">
              <a:rPr lang="en-US">
                <a:latin typeface="Times New Roman" pitchFamily="18" charset="0"/>
              </a:rPr>
              <a:pPr/>
              <a:t>22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1B77690-0D6D-49CA-93F8-005A6C28F673}" type="slidenum">
              <a:rPr lang="en-US">
                <a:latin typeface="Times New Roman" pitchFamily="18" charset="0"/>
              </a:rPr>
              <a:pPr/>
              <a:t>23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665C0C1-E572-48E8-A1EC-57EA2BB55913}" type="slidenum">
              <a:rPr lang="en-US">
                <a:latin typeface="Times New Roman" pitchFamily="18" charset="0"/>
              </a:rPr>
              <a:pPr/>
              <a:t>24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1B77690-0D6D-49CA-93F8-005A6C28F673}" type="slidenum">
              <a:rPr lang="en-US">
                <a:latin typeface="Times New Roman" pitchFamily="18" charset="0"/>
              </a:rPr>
              <a:pPr/>
              <a:t>25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05A7FA7-A83B-44C5-9445-A06E0771188D}" type="slidenum">
              <a:rPr lang="en-US">
                <a:latin typeface="Times New Roman" pitchFamily="18" charset="0"/>
              </a:rPr>
              <a:pPr/>
              <a:t>26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0794029-D7E6-43D5-AB7A-D8066604B8CE}" type="slidenum">
              <a:rPr lang="en-US">
                <a:latin typeface="Times New Roman" pitchFamily="18" charset="0"/>
              </a:rPr>
              <a:pPr/>
              <a:t>27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68611" name="Rectangle 7"/>
          <p:cNvSpPr txBox="1">
            <a:spLocks noGrp="1" noChangeArrowheads="1"/>
          </p:cNvSpPr>
          <p:nvPr/>
        </p:nvSpPr>
        <p:spPr bwMode="auto">
          <a:xfrm>
            <a:off x="3885903" y="8687405"/>
            <a:ext cx="2972097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054DADAE-E592-4CDA-A9DA-F92A6A7E6490}" type="slidenum">
              <a:rPr lang="en-US" sz="1200">
                <a:latin typeface="Tahoma" pitchFamily="34" charset="0"/>
              </a:rPr>
              <a:pPr algn="r"/>
              <a:t>27</a:t>
            </a:fld>
            <a:endParaRPr lang="en-US" sz="1200" dirty="0">
              <a:latin typeface="Tahoma" pitchFamily="34" charset="0"/>
            </a:endParaRPr>
          </a:p>
        </p:txBody>
      </p:sp>
      <p:sp>
        <p:nvSpPr>
          <p:cNvPr id="68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6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eaLnBrk="1" hangingPunct="1"/>
            <a:r>
              <a:rPr lang="en-US" dirty="0" smtClean="0"/>
              <a:t>To view this animation, click “View” and then “Slide Show” on the top navigation bar.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1D6EF61-0654-486B-BFAF-8FDB9FC33B83}" type="slidenum">
              <a:rPr lang="en-US">
                <a:latin typeface="Times New Roman" pitchFamily="18" charset="0"/>
              </a:rPr>
              <a:pPr/>
              <a:t>28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E2FF518-40D6-4E27-A2F9-F14A45DDFB19}" type="slidenum">
              <a:rPr lang="en-US">
                <a:latin typeface="Times New Roman" pitchFamily="18" charset="0"/>
              </a:rPr>
              <a:pPr/>
              <a:t>29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942F50E-A15F-40BA-9ABB-C53AD4BA00E6}" type="slidenum">
              <a:rPr lang="en-US">
                <a:latin typeface="Times New Roman" pitchFamily="18" charset="0"/>
              </a:rPr>
              <a:pPr/>
              <a:t>3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8A2DB23-BF75-459F-A5F3-24D04105388A}" type="slidenum">
              <a:rPr lang="en-US">
                <a:latin typeface="Times New Roman" pitchFamily="18" charset="0"/>
              </a:rPr>
              <a:pPr/>
              <a:t>30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74FE837-4F1E-4C45-B8AE-7447DF139918}" type="slidenum">
              <a:rPr lang="en-US">
                <a:latin typeface="Times New Roman" pitchFamily="18" charset="0"/>
              </a:rPr>
              <a:pPr/>
              <a:t>31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74FE837-4F1E-4C45-B8AE-7447DF139918}" type="slidenum">
              <a:rPr lang="en-US">
                <a:latin typeface="Times New Roman" pitchFamily="18" charset="0"/>
              </a:rPr>
              <a:pPr/>
              <a:t>32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BA8B0A1-BE7B-4B55-862A-5F539C346942}" type="slidenum">
              <a:rPr lang="en-US">
                <a:latin typeface="Times New Roman" pitchFamily="18" charset="0"/>
              </a:rPr>
              <a:pPr/>
              <a:t>33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86B0F00-EAA0-44DB-9468-D3F1A2AAA71D}" type="slidenum">
              <a:rPr lang="en-US">
                <a:latin typeface="Times New Roman" pitchFamily="18" charset="0"/>
              </a:rPr>
              <a:pPr/>
              <a:t>34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9E37DFF-2EEF-4CBF-AA3E-513E13FBF3BD}" type="slidenum">
              <a:rPr lang="en-US">
                <a:latin typeface="Times New Roman" pitchFamily="18" charset="0"/>
              </a:rPr>
              <a:pPr/>
              <a:t>4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en-US" dirty="0" smtClean="0">
              <a:solidFill>
                <a:srgbClr val="660033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C06208A-8843-4AC7-A41A-15B0D77B05E4}" type="slidenum">
              <a:rPr lang="en-US">
                <a:latin typeface="Times New Roman" pitchFamily="18" charset="0"/>
              </a:rPr>
              <a:pPr/>
              <a:t>5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B02E0BC-86FB-47BC-865E-30B38B04FB78}" type="slidenum">
              <a:rPr lang="en-US">
                <a:latin typeface="Times New Roman" pitchFamily="18" charset="0"/>
              </a:rPr>
              <a:pPr/>
              <a:t>6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en-US" dirty="0" smtClean="0">
              <a:solidFill>
                <a:srgbClr val="660033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D091801-854B-4EFA-A941-F977482B6140}" type="slidenum">
              <a:rPr lang="en-US">
                <a:latin typeface="Times New Roman" pitchFamily="18" charset="0"/>
              </a:rPr>
              <a:pPr/>
              <a:t>7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en-US" dirty="0" smtClean="0">
              <a:solidFill>
                <a:srgbClr val="660033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5CCA9E3-8868-4A6F-B7AA-91B5FA2F9703}" type="slidenum">
              <a:rPr lang="en-US">
                <a:latin typeface="Times New Roman" pitchFamily="18" charset="0"/>
              </a:rPr>
              <a:pPr/>
              <a:t>8</a:t>
            </a:fld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2472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2472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2472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2472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D091801-854B-4EFA-A941-F977482B6140}" type="slidenum">
              <a:rPr lang="en-US">
                <a:latin typeface="Times New Roman" pitchFamily="18" charset="0"/>
              </a:rPr>
              <a:pPr/>
              <a:t>9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en-US" dirty="0" smtClean="0">
              <a:solidFill>
                <a:srgbClr val="660033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Tahoma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14B7CB3-02E7-4519-A0CC-EEDFECD5144D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38277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E5CCB7-7F87-452F-BB9D-3B8769C0AD1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10190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85024-E93A-4E57-B202-CFEAC2FF663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96343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AD1CC8-986B-4D37-A646-9FD051E6FEA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2958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E4C64A-6725-4BB8-80D9-392C1C9C344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0223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A3D3FB-E965-4DF7-BE5E-0B08AAACA5A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63345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D56B0B-F907-4295-A1F2-F966CD7B195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5853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7FD6D-5282-4CFA-B239-301CE062674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17750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A8B821-A00C-48E0-BCFE-3398016510A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54630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7F12DF-CFE0-4B89-83DF-E19F38F6677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98269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15D6A-704E-49C7-8E0F-38D74AFD40D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09192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529AEB-FDD6-4A1D-9190-E477EB822E8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47153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8CF26D39-1B94-4824-B784-9C29C6A32BC2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7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trujillo@palomar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hyperlink" Target="http://www2.palomar.edu/users/atrujillo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erc.carleton.edu/introgeo/interactive/tpshare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leverywhere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erc.carleton.edu/sp/library/conceptests/index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erc.carleton.edu/introgeo/interactive/howto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5" Type="http://schemas.openxmlformats.org/officeDocument/2006/relationships/image" Target="../media/image23.png"/><Relationship Id="rId4" Type="http://schemas.microsoft.com/office/2007/relationships/media" Target="../media/media1.mp4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nagt.org/index.html" TargetMode="External"/><Relationship Id="rId4" Type="http://schemas.openxmlformats.org/officeDocument/2006/relationships/hyperlink" Target="http://serc.carleton.edu/introgeo/interactive/why.htm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serc.carleton.edu/introgeo/interactive/index.html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atrujillo@palomar.edu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hyperlink" Target="http://www2.palomar.edu/users/atrujillo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erc.carleton.edu/introgeo/interactive/howto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source=images&amp;cd=&amp;cad=rja&amp;docid=D6qiuSO7Q8zMZM&amp;tbnid=gzXBo0Pl3f3djM:&amp;ved=0CAUQjRw&amp;url=http://www.acornestate.co.uk/acornestate/index.php?option=com_content&amp;view=article&amp;id=49&amp;Itemid=73&amp;ei=0r-0Ud61J6nziwLw14DACA&amp;bvm=bv.47534661,d.cGE&amp;psig=AFQjCNHNouwp2QiDpQZJZzjc35HXh3CCjA&amp;ust=137088644057372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erc.carleton.edu/introgeo/interactive/tpshare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ChangeArrowheads="1"/>
          </p:cNvSpPr>
          <p:nvPr/>
        </p:nvSpPr>
        <p:spPr bwMode="auto">
          <a:xfrm>
            <a:off x="420701" y="1447800"/>
            <a:ext cx="7950794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115000"/>
              </a:lnSpc>
            </a:pPr>
            <a:endParaRPr lang="en-US" sz="2400" b="1" dirty="0">
              <a:solidFill>
                <a:schemeClr val="folHlink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099" name="Rectangle 10"/>
          <p:cNvSpPr>
            <a:spLocks noGrp="1" noChangeArrowheads="1"/>
          </p:cNvSpPr>
          <p:nvPr>
            <p:ph type="title"/>
          </p:nvPr>
        </p:nvSpPr>
        <p:spPr>
          <a:xfrm>
            <a:off x="491061" y="184581"/>
            <a:ext cx="8161877" cy="2526437"/>
          </a:xfrm>
          <a:noFill/>
        </p:spPr>
        <p:txBody>
          <a:bodyPr/>
          <a:lstStyle/>
          <a:p>
            <a:pPr algn="ctr" eaLnBrk="1" hangingPunct="1"/>
            <a:r>
              <a:rPr lang="en-US" sz="4800" dirty="0" smtClean="0">
                <a:solidFill>
                  <a:schemeClr val="tx1"/>
                </a:solidFill>
              </a:rPr>
              <a:t>Developing Interactive Lectures Using Active Learning Techniques </a:t>
            </a:r>
          </a:p>
        </p:txBody>
      </p:sp>
      <p:sp>
        <p:nvSpPr>
          <p:cNvPr id="4100" name="Text Box 13"/>
          <p:cNvSpPr txBox="1">
            <a:spLocks noChangeArrowheads="1"/>
          </p:cNvSpPr>
          <p:nvPr/>
        </p:nvSpPr>
        <p:spPr bwMode="auto">
          <a:xfrm>
            <a:off x="1219200" y="6173788"/>
            <a:ext cx="670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On the Cutting Edge Teaching Oceanography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Workshop  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spcBef>
                <a:spcPts val="0"/>
              </a:spcBef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San Francisco City College, San Francisco CA July 2013 </a:t>
            </a:r>
          </a:p>
        </p:txBody>
      </p:sp>
      <p:sp>
        <p:nvSpPr>
          <p:cNvPr id="4101" name="Text Box 14"/>
          <p:cNvSpPr txBox="1">
            <a:spLocks noChangeArrowheads="1"/>
          </p:cNvSpPr>
          <p:nvPr/>
        </p:nvSpPr>
        <p:spPr bwMode="auto">
          <a:xfrm>
            <a:off x="0" y="2544777"/>
            <a:ext cx="914399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Al 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Trujillo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Department of Earth, Space, &amp; Aviation Sciences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Palomar College San Marcos 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CA</a:t>
            </a: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hlinkClick r:id="rId3"/>
              </a:rPr>
              <a:t>atrujillo@palomar.edu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algn="ctr"/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Presentation available at: 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hlinkClick r:id="rId4"/>
              </a:rPr>
              <a:t>http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hlinkClick r:id="rId4"/>
              </a:rPr>
              <a:t>://www2.palomar.edu/users/atrujillo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hlinkClick r:id="rId4"/>
              </a:rPr>
              <a:t>/</a:t>
            </a:r>
            <a:endParaRPr lang="en-US" sz="24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4637" y="5462637"/>
            <a:ext cx="3514725" cy="711151"/>
          </a:xfrm>
          <a:prstGeom prst="rect">
            <a:avLst/>
          </a:prstGeom>
          <a:noFill/>
          <a:ln w="19050">
            <a:solidFill>
              <a:srgbClr val="33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360229" y="457199"/>
            <a:ext cx="84237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2. Conceptests</a:t>
            </a:r>
            <a:endParaRPr lang="en-US" sz="44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46" name="Picture 8" descr="ans_graphwea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3755" y="4038600"/>
            <a:ext cx="3356205" cy="2095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34658" y="1524000"/>
            <a:ext cx="907489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/>
              <a:t>Students individually consider a question related to a prediction, image, or graph</a:t>
            </a:r>
          </a:p>
          <a:p>
            <a:r>
              <a:rPr lang="en-US" kern="0" dirty="0"/>
              <a:t>Students write a response or select an </a:t>
            </a:r>
            <a:r>
              <a:rPr lang="en-US" kern="0" dirty="0" smtClean="0"/>
              <a:t>answer</a:t>
            </a:r>
          </a:p>
          <a:p>
            <a:r>
              <a:rPr lang="en-US" kern="0" dirty="0" smtClean="0"/>
              <a:t>Can often be combined as a Think-Pair-Share activity or small group work</a:t>
            </a:r>
            <a:endParaRPr lang="en-US" kern="0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34657" y="4191000"/>
            <a:ext cx="537554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 smtClean="0"/>
              <a:t>Can be either low-tech or high-tech</a:t>
            </a:r>
            <a:endParaRPr lang="en-US" i="1" kern="0" dirty="0" smtClean="0"/>
          </a:p>
          <a:p>
            <a:r>
              <a:rPr lang="en-US" kern="0" dirty="0" smtClean="0"/>
              <a:t>Use ABCD Handout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xmlns="" val="177900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160683" y="1574885"/>
            <a:ext cx="5867400" cy="410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457200" indent="-457200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Examining the diagram to the right, which of the following statements is true?</a:t>
            </a:r>
          </a:p>
          <a:p>
            <a:pPr marL="457200" indent="-457200">
              <a:spcBef>
                <a:spcPts val="60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A.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Curve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 shows a pycnocline</a:t>
            </a:r>
          </a:p>
          <a:p>
            <a:pPr marL="457200" indent="-457200">
              <a:spcBef>
                <a:spcPts val="60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B.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Curve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 shows a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thermocline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C.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Curve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 represents high latitudes</a:t>
            </a:r>
          </a:p>
          <a:p>
            <a:pPr marL="514350" indent="-514350">
              <a:spcBef>
                <a:spcPts val="600"/>
              </a:spcBef>
              <a:buAutoNum type="alphaUcPeriod" startAt="4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Curve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 represents low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latitudes</a:t>
            </a:r>
          </a:p>
          <a:p>
            <a:pPr marL="514350" indent="-514350">
              <a:spcBef>
                <a:spcPts val="600"/>
              </a:spcBef>
              <a:buAutoNum type="alphaUcPeriod" startAt="4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None of the above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37730" y="6365876"/>
            <a:ext cx="91062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dirty="0">
                <a:latin typeface="+mn-lt"/>
              </a:rPr>
              <a:t>Think-Pair Share: </a:t>
            </a:r>
            <a:r>
              <a:rPr lang="en-US" dirty="0">
                <a:latin typeface="+mn-lt"/>
                <a:hlinkClick r:id="rId3"/>
              </a:rPr>
              <a:t>http://serc.carleton.edu/introgeo/interactive/tpshare.html</a:t>
            </a:r>
            <a:r>
              <a:rPr lang="en-US" dirty="0">
                <a:latin typeface="+mn-lt"/>
              </a:rPr>
              <a:t> </a:t>
            </a:r>
          </a:p>
        </p:txBody>
      </p:sp>
      <p:pic>
        <p:nvPicPr>
          <p:cNvPr id="88067" name="Picture 3" descr="Fig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6935" y="1828800"/>
            <a:ext cx="2995199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81000" y="457200"/>
            <a:ext cx="8610600" cy="838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r>
              <a:rPr lang="en-US" kern="0" dirty="0" smtClean="0"/>
              <a:t>2. Conceptest: An Example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xmlns="" val="301987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419100" y="457199"/>
            <a:ext cx="82713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2. Conceptests: Options</a:t>
            </a:r>
            <a:endParaRPr lang="en-US" sz="44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0" y="1524000"/>
            <a:ext cx="9109552" cy="277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 smtClean="0"/>
              <a:t>Can use a compelling essay questions to stimulate group discussion (</a:t>
            </a:r>
            <a:r>
              <a:rPr lang="en-US" i="1" kern="0" dirty="0" smtClean="0"/>
              <a:t>Small group work</a:t>
            </a:r>
            <a:r>
              <a:rPr lang="en-US" kern="0" dirty="0" smtClean="0"/>
              <a:t>)</a:t>
            </a:r>
          </a:p>
          <a:p>
            <a:r>
              <a:rPr lang="en-US" kern="0" dirty="0"/>
              <a:t>Can </a:t>
            </a:r>
            <a:r>
              <a:rPr lang="en-US" kern="0" dirty="0" smtClean="0"/>
              <a:t>use voting cards, show of hands, online polling (</a:t>
            </a:r>
            <a:r>
              <a:rPr lang="en-US" kern="0" dirty="0" smtClean="0">
                <a:hlinkClick r:id="rId3"/>
              </a:rPr>
              <a:t>www.polleverywhere.com</a:t>
            </a:r>
            <a:r>
              <a:rPr lang="en-US" kern="0" dirty="0" smtClean="0"/>
              <a:t>) or use PRS “clickers” as polling devices</a:t>
            </a:r>
            <a:endParaRPr lang="en-US" kern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66" r="24426" b="9233"/>
          <a:stretch/>
        </p:blipFill>
        <p:spPr bwMode="auto">
          <a:xfrm>
            <a:off x="4876800" y="4199139"/>
            <a:ext cx="3617850" cy="2588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576" y="4197041"/>
            <a:ext cx="3886200" cy="259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1010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-628" y="5714999"/>
            <a:ext cx="9144628" cy="105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4350" indent="-514350">
              <a:lnSpc>
                <a:spcPct val="90000"/>
              </a:lnSpc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ourier New" pitchFamily="49" charset="0"/>
              </a:rPr>
              <a:t>Refs: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McConnell and Steer et al. 2006 </a:t>
            </a:r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Using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ConcepTests to Assess and Improve Student Conceptual Understanding in Introductory Geoscience Courses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ourier New" pitchFamily="49" charset="0"/>
              </a:rPr>
              <a:t>.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ourier New" pitchFamily="49" charset="0"/>
              </a:rPr>
              <a:t>Journal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ourier New" pitchFamily="49" charset="0"/>
              </a:rPr>
              <a:t>of Geoscience Education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ourier New" pitchFamily="49" charset="0"/>
              </a:rPr>
              <a:t>v.54 #1 p.61.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SERC’s ConcepTest Page at</a:t>
            </a:r>
            <a:r>
              <a:rPr lang="en-US" sz="1600" dirty="0" smtClean="0">
                <a:latin typeface="+mn-lt"/>
              </a:rPr>
              <a:t>: </a:t>
            </a:r>
            <a:r>
              <a:rPr lang="en-US" sz="1600" dirty="0" smtClean="0">
                <a:latin typeface="+mn-lt"/>
                <a:hlinkClick r:id="rId3"/>
              </a:rPr>
              <a:t>http</a:t>
            </a:r>
            <a:r>
              <a:rPr lang="en-US" sz="1600" dirty="0">
                <a:latin typeface="+mn-lt"/>
                <a:hlinkClick r:id="rId3"/>
              </a:rPr>
              <a:t>://</a:t>
            </a:r>
            <a:r>
              <a:rPr lang="en-US" sz="1600" dirty="0" smtClean="0">
                <a:latin typeface="+mn-lt"/>
                <a:hlinkClick r:id="rId3"/>
              </a:rPr>
              <a:t>serc.carleton.edu/sp/library/conceptests/index.html</a:t>
            </a:r>
            <a:r>
              <a:rPr lang="en-US" sz="1600" dirty="0" smtClean="0">
                <a:latin typeface="+mn-lt"/>
              </a:rPr>
              <a:t> </a:t>
            </a:r>
            <a:endParaRPr lang="en-US" sz="1600" dirty="0">
              <a:latin typeface="+mn-lt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0" y="365126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en-US" sz="4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2</a:t>
            </a:r>
            <a:r>
              <a:rPr lang="en-US" sz="40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. Best Practices: Conceptest Questions</a:t>
            </a:r>
            <a:endParaRPr lang="en-US" sz="40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69734" y="1600200"/>
            <a:ext cx="9074894" cy="411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/>
              <a:t>Focus on a single concept</a:t>
            </a:r>
          </a:p>
          <a:p>
            <a:r>
              <a:rPr lang="en-US" kern="0" dirty="0"/>
              <a:t>Do not require calculations </a:t>
            </a:r>
          </a:p>
          <a:p>
            <a:r>
              <a:rPr lang="en-US" kern="0" dirty="0"/>
              <a:t>Have good multiple-choice answers that include misconceptions</a:t>
            </a:r>
          </a:p>
          <a:p>
            <a:r>
              <a:rPr lang="en-US" kern="0" dirty="0"/>
              <a:t>Are clearly worded (short on text)</a:t>
            </a:r>
          </a:p>
          <a:p>
            <a:r>
              <a:rPr lang="en-US" kern="0" dirty="0"/>
              <a:t>Recast concept in a way not covered directly in lecture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74428" y="298882"/>
            <a:ext cx="8301134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3. </a:t>
            </a:r>
            <a:r>
              <a:rPr lang="en-US" sz="44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Working with Real Data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49084" y="1905000"/>
            <a:ext cx="907489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/>
              <a:t>Brings realism to your classroom</a:t>
            </a:r>
          </a:p>
          <a:p>
            <a:r>
              <a:rPr lang="en-US" kern="0" dirty="0"/>
              <a:t>Allows students to make their own observations and notice trends</a:t>
            </a:r>
          </a:p>
          <a:p>
            <a:r>
              <a:rPr lang="en-US" kern="0" dirty="0"/>
              <a:t>Make sure the data ties into classroom topics but isn’t too complex </a:t>
            </a:r>
          </a:p>
          <a:p>
            <a:r>
              <a:rPr lang="en-US" kern="0" dirty="0">
                <a:solidFill>
                  <a:srgbClr val="FF0000"/>
                </a:solidFill>
              </a:rPr>
              <a:t>Warning:</a:t>
            </a:r>
            <a:r>
              <a:rPr lang="en-US" kern="0" dirty="0"/>
              <a:t> Students </a:t>
            </a:r>
            <a:r>
              <a:rPr lang="en-US" kern="0" dirty="0" smtClean="0"/>
              <a:t>may have </a:t>
            </a:r>
            <a:r>
              <a:rPr lang="en-US" kern="0" dirty="0"/>
              <a:t>difficulty filtering data as scientists </a:t>
            </a:r>
            <a:r>
              <a:rPr lang="en-US" kern="0" dirty="0" smtClean="0"/>
              <a:t>do!</a:t>
            </a:r>
            <a:endParaRPr lang="en-US" kern="0" dirty="0"/>
          </a:p>
        </p:txBody>
      </p:sp>
      <p:pic>
        <p:nvPicPr>
          <p:cNvPr id="14340" name="Picture 4" descr="MMj03652140000[1]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981200"/>
            <a:ext cx="1512762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304800"/>
            <a:ext cx="91440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0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3. Working </a:t>
            </a:r>
            <a:r>
              <a:rPr lang="en-US" sz="4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with Real Data: An </a:t>
            </a:r>
            <a:r>
              <a:rPr lang="en-US" sz="40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Example</a:t>
            </a:r>
            <a:endParaRPr lang="en-US" sz="40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40723" y="2514600"/>
            <a:ext cx="260042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5000"/>
              </a:spcBef>
            </a:pPr>
            <a:r>
              <a:rPr lang="en-US" sz="3000" b="1" dirty="0"/>
              <a:t> </a:t>
            </a:r>
            <a:r>
              <a:rPr lang="en-US" sz="2400" dirty="0">
                <a:latin typeface="+mn-lt"/>
              </a:rPr>
              <a:t>Measuring sea level from space: How the TOPEX-Poseidon satellite works </a:t>
            </a:r>
            <a:r>
              <a:rPr lang="en-US" sz="2400" dirty="0" smtClean="0">
                <a:latin typeface="+mn-lt"/>
                <a:sym typeface="Wingdings" pitchFamily="2" charset="2"/>
              </a:rPr>
              <a:t></a:t>
            </a:r>
            <a:endParaRPr lang="en-US" sz="240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902131" y="6324601"/>
            <a:ext cx="74478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dirty="0">
                <a:latin typeface="+mn-lt"/>
              </a:rPr>
              <a:t>Ref: Maury Project: Sea Level Measurement, © American Meteorological Society</a:t>
            </a:r>
            <a:r>
              <a:rPr lang="en-US" b="1" dirty="0">
                <a:latin typeface="+mn-lt"/>
              </a:rPr>
              <a:t> </a:t>
            </a:r>
          </a:p>
        </p:txBody>
      </p:sp>
      <p:sp>
        <p:nvSpPr>
          <p:cNvPr id="777223" name="Text Box 7"/>
          <p:cNvSpPr txBox="1">
            <a:spLocks noChangeArrowheads="1"/>
          </p:cNvSpPr>
          <p:nvPr/>
        </p:nvSpPr>
        <p:spPr bwMode="auto">
          <a:xfrm>
            <a:off x="168836" y="4542226"/>
            <a:ext cx="239080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5000"/>
              </a:spcBef>
            </a:pPr>
            <a:r>
              <a:rPr lang="en-US" sz="2800" dirty="0">
                <a:solidFill>
                  <a:srgbClr val="FFC000"/>
                </a:solidFill>
                <a:latin typeface="+mn-lt"/>
              </a:rPr>
              <a:t>Let’s look at some real data and do real science…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9470" y="1295400"/>
            <a:ext cx="74829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5000"/>
              </a:spcBef>
            </a:pPr>
            <a:r>
              <a:rPr lang="en-US" sz="4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Q: Is sea level really level</a:t>
            </a:r>
            <a:r>
              <a:rPr lang="en-US" sz="40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?</a:t>
            </a:r>
            <a:endParaRPr lang="en-US" sz="4000" b="1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489"/>
          <a:stretch/>
        </p:blipFill>
        <p:spPr>
          <a:xfrm>
            <a:off x="2741148" y="2209800"/>
            <a:ext cx="6247926" cy="4148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7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7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72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04800" y="1295400"/>
            <a:ext cx="85497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5000"/>
              </a:spcBef>
            </a:pPr>
            <a:r>
              <a:rPr lang="en-US" sz="4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Q: Is sea level really level? </a:t>
            </a:r>
            <a:r>
              <a:rPr lang="en-US" sz="4000" b="1" dirty="0">
                <a:solidFill>
                  <a:srgbClr val="FF3300"/>
                </a:solidFill>
                <a:latin typeface="+mj-lt"/>
              </a:rPr>
              <a:t>NO!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1092" y="2775998"/>
            <a:ext cx="1970108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5000"/>
              </a:spcBef>
            </a:pPr>
            <a:r>
              <a:rPr lang="en-US" sz="3000" b="1" dirty="0"/>
              <a:t> </a:t>
            </a:r>
            <a:r>
              <a:rPr lang="en-US" sz="28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Note: it’s the shape of the sea floor that affects sea level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6248400" y="2048275"/>
            <a:ext cx="2204547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Here’s why: </a:t>
            </a: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mass = more gravity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6096000" y="3429000"/>
            <a:ext cx="30480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Shallow areas = more rock (less water) = more mass beneath = more gravity, so seawater piles up there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75251" y="6527347"/>
            <a:ext cx="87934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Ref: Trujillo and Thurman, </a:t>
            </a:r>
            <a:r>
              <a: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Essentials of Oceanography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11</a:t>
            </a:r>
            <a:r>
              <a:rPr lang="en-US" sz="1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Edition, ©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2014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Pearson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Education Pubs.,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Fig.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3.4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304800"/>
            <a:ext cx="91440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0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3. Working </a:t>
            </a:r>
            <a:r>
              <a:rPr lang="en-US" sz="4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with Real Data: An </a:t>
            </a:r>
            <a:r>
              <a:rPr lang="en-US" sz="40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Example</a:t>
            </a:r>
            <a:endParaRPr lang="en-US" sz="40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4602" y="2048275"/>
            <a:ext cx="3896598" cy="4421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52400" y="1905001"/>
            <a:ext cx="3429000" cy="334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30000"/>
              </a:spcBef>
              <a:buClr>
                <a:srgbClr val="FF0000"/>
              </a:buClr>
            </a:pPr>
            <a:r>
              <a:rPr lang="en-US" sz="32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Normal demo:</a:t>
            </a:r>
          </a:p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Show and tell</a:t>
            </a:r>
          </a:p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Students observing but not necessarily engaged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81000" y="304800"/>
            <a:ext cx="8301134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4. </a:t>
            </a:r>
            <a:r>
              <a:rPr lang="en-US" sz="44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Predictive Demonstrations</a:t>
            </a:r>
          </a:p>
        </p:txBody>
      </p:sp>
      <p:pic>
        <p:nvPicPr>
          <p:cNvPr id="17412" name="Picture 4" descr="MPj0422592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5369" y="1905000"/>
            <a:ext cx="1643222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5334000" y="1905000"/>
            <a:ext cx="3657600" cy="398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30000"/>
              </a:spcBef>
              <a:buClr>
                <a:srgbClr val="FF0000"/>
              </a:buClr>
            </a:pPr>
            <a:r>
              <a:rPr lang="en-US" sz="32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Predictive demo:</a:t>
            </a:r>
          </a:p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28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Show and tell, but students predict results</a:t>
            </a:r>
          </a:p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28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Students active</a:t>
            </a:r>
          </a:p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28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Student responses help address misconceptions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152400" y="1828800"/>
            <a:ext cx="899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“Floatability” of diet </a:t>
            </a: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Coke vs. regular 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Coke</a:t>
            </a: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381000" y="304800"/>
            <a:ext cx="873710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4. Predictive Demos: </a:t>
            </a:r>
            <a:r>
              <a:rPr lang="en-US" sz="44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An Example</a:t>
            </a:r>
          </a:p>
        </p:txBody>
      </p:sp>
      <p:pic>
        <p:nvPicPr>
          <p:cNvPr id="19460" name="Picture 8" descr="it's the real th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1644" y="2643189"/>
            <a:ext cx="160071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9"/>
          <p:cNvSpPr txBox="1">
            <a:spLocks noChangeArrowheads="1"/>
          </p:cNvSpPr>
          <p:nvPr/>
        </p:nvSpPr>
        <p:spPr bwMode="auto">
          <a:xfrm>
            <a:off x="152400" y="4495800"/>
            <a:ext cx="8839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Relates to how water masses are formed in the ocean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28598" y="1752600"/>
            <a:ext cx="651875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Relate to class topics</a:t>
            </a:r>
          </a:p>
          <a:p>
            <a:pPr>
              <a:spcBef>
                <a:spcPts val="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Use common items to enhance student interest (esp. food)</a:t>
            </a:r>
          </a:p>
          <a:p>
            <a:pPr>
              <a:spcBef>
                <a:spcPts val="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Can be used in large or small classes</a:t>
            </a:r>
          </a:p>
          <a:p>
            <a:pPr>
              <a:spcBef>
                <a:spcPts val="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Can be used with think-pair-share</a:t>
            </a:r>
          </a:p>
          <a:p>
            <a:pPr>
              <a:spcBef>
                <a:spcPts val="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Can be enlarged to be a guided discovery lab</a:t>
            </a:r>
          </a:p>
          <a:p>
            <a:pPr>
              <a:spcBef>
                <a:spcPts val="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“Showmanship” encouraged!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304800"/>
            <a:ext cx="91440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4. Predictive </a:t>
            </a:r>
            <a:r>
              <a:rPr lang="en-US" sz="44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Demos: Best Practices</a:t>
            </a:r>
          </a:p>
        </p:txBody>
      </p:sp>
      <p:pic>
        <p:nvPicPr>
          <p:cNvPr id="18436" name="Picture 6" descr="A trash can explodes into the air as a simulation of a volcano eruption in front of the flagpole Oct. 11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7352" y="1054587"/>
            <a:ext cx="2086596" cy="4507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6459012" y="5562110"/>
            <a:ext cx="266057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Simulated volcanic eruption using liquid nitrogen at Palomar College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582977" y="6468296"/>
            <a:ext cx="59756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dirty="0">
                <a:latin typeface="+mn-lt"/>
                <a:hlinkClick r:id="rId3"/>
              </a:rPr>
              <a:t>http://serc.carleton.edu/introgeo/interactive/howto.html</a:t>
            </a:r>
            <a:r>
              <a:rPr lang="en-US" dirty="0">
                <a:latin typeface="+mn-lt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384300"/>
          </a:xfrm>
        </p:spPr>
        <p:txBody>
          <a:bodyPr/>
          <a:lstStyle/>
          <a:p>
            <a:pPr algn="ctr"/>
            <a:r>
              <a:rPr lang="en-US" dirty="0" smtClean="0"/>
              <a:t>Comparing Traditional vs.</a:t>
            </a:r>
            <a:br>
              <a:rPr lang="en-US" dirty="0" smtClean="0"/>
            </a:br>
            <a:r>
              <a:rPr lang="en-US" dirty="0"/>
              <a:t>Active</a:t>
            </a:r>
            <a:r>
              <a:rPr lang="en-US" dirty="0" smtClean="0"/>
              <a:t> Learning Classrooms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4271411"/>
              </p:ext>
            </p:extLst>
          </p:nvPr>
        </p:nvGraphicFramePr>
        <p:xfrm>
          <a:off x="228600" y="1905000"/>
          <a:ext cx="8763000" cy="44500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91000"/>
                <a:gridCol w="45720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10000"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Traditional Classroom</a:t>
                      </a:r>
                      <a:endParaRPr lang="en-US" sz="2400" kern="12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Active Learning Classroom</a:t>
                      </a:r>
                      <a:endParaRPr lang="en-US" sz="2400" b="1" kern="12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1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200" noProof="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Passive students</a:t>
                      </a:r>
                      <a:endParaRPr lang="en-US" sz="22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1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200" kern="1200" noProof="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Active students</a:t>
                      </a:r>
                      <a:endParaRPr lang="en-US" sz="2200" kern="12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1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200" kern="1200" noProof="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Quiet</a:t>
                      </a:r>
                      <a:endParaRPr lang="en-US" sz="2200" kern="1200" dirty="0" smtClean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1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200" kern="120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Noisy</a:t>
                      </a:r>
                      <a:endParaRPr lang="en-US" sz="2200" kern="12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j-lt"/>
                        <a:ea typeface="+mj-ea"/>
                        <a:cs typeface="+mj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1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200" kern="120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Instructor-focused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1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200" kern="120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Student-focused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1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200" kern="120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Information is conveyed from instructor to 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1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200" kern="120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Information passes from student to student (peer instruction)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1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200" kern="120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Students work as individuals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1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200" kern="120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Student collaborate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1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200" kern="120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Competitive learning environment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1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200" kern="120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Supportive learning environment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1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200" kern="120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Limited assessment opportunities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Pct val="11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200" kern="120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j-lt"/>
                          <a:ea typeface="+mj-ea"/>
                          <a:cs typeface="+mj-cs"/>
                        </a:rPr>
                        <a:t>Multiple assessment opportunities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3849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18983" y="1371600"/>
            <a:ext cx="8610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5000"/>
              </a:spcBef>
            </a:pPr>
            <a:r>
              <a:rPr lang="en-US" sz="36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Ex: “What </a:t>
            </a:r>
            <a:r>
              <a:rPr lang="en-US" sz="36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aspect of today’s </a:t>
            </a:r>
            <a:r>
              <a:rPr lang="en-US" sz="36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class </a:t>
            </a:r>
            <a:r>
              <a:rPr lang="en-US" sz="36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did you </a:t>
            </a:r>
            <a:r>
              <a:rPr lang="en-US" sz="3600" u="sng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least</a:t>
            </a:r>
            <a:r>
              <a:rPr lang="en-US" sz="36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understand?”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0" y="2727639"/>
            <a:ext cx="9144000" cy="413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Promotes </a:t>
            </a:r>
            <a:r>
              <a:rPr lang="en-US" sz="3200" i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metacognition</a:t>
            </a:r>
          </a:p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Involves students in their own learning</a:t>
            </a:r>
          </a:p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Provides a low-stakes method </a:t>
            </a: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for students to interact 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with </a:t>
            </a: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their instructor</a:t>
            </a:r>
            <a:endParaRPr lang="en-US" sz="32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Reveals class-wide 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trends</a:t>
            </a:r>
          </a:p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Provides 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 natural starting point for the next </a:t>
            </a: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class meeting</a:t>
            </a:r>
            <a:endParaRPr lang="en-US" sz="32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21433" y="304800"/>
            <a:ext cx="8301134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5. </a:t>
            </a:r>
            <a:r>
              <a:rPr lang="en-US" sz="44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Muddiest Point Exercise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069529" cy="914400"/>
          </a:xfrm>
        </p:spPr>
        <p:txBody>
          <a:bodyPr/>
          <a:lstStyle/>
          <a:p>
            <a:pPr eaLnBrk="1" hangingPunct="1"/>
            <a:r>
              <a:rPr lang="en-US" dirty="0" smtClean="0"/>
              <a:t>6. </a:t>
            </a:r>
            <a:r>
              <a:rPr lang="en-US" dirty="0"/>
              <a:t>Question of the Day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52400" y="1350874"/>
            <a:ext cx="8991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25000"/>
              </a:spcBef>
            </a:pPr>
            <a:r>
              <a:rPr lang="en-US" sz="36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Short activities for the beginning of class </a:t>
            </a:r>
            <a:r>
              <a:rPr lang="en-US" sz="36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that engage </a:t>
            </a:r>
            <a:r>
              <a:rPr lang="en-US" sz="36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students with </a:t>
            </a:r>
            <a:r>
              <a:rPr lang="en-US" sz="36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lecture </a:t>
            </a:r>
            <a:r>
              <a:rPr lang="en-US" sz="36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material 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491060" y="2530662"/>
            <a:ext cx="8652939" cy="43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You are at the beach and notice that the tide has come in. Is this a law, theory, observation, or hypothesis?</a:t>
            </a:r>
          </a:p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What would you do if you were driving and saw somebody </a:t>
            </a: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throw 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their cigarette </a:t>
            </a: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butt out the 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window from a car in front of you?</a:t>
            </a:r>
          </a:p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Review from last class: What are 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difference</a:t>
            </a:r>
            <a:r>
              <a:rPr lang="en-US" sz="3200" i="1" u="sng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between 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an island arc and a hotspot?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-823958" y="3860513"/>
            <a:ext cx="2209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Examples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631784" y="1828801"/>
            <a:ext cx="8512216" cy="496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Stimulates class discussions</a:t>
            </a:r>
          </a:p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Place signs on 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4 walls of the </a:t>
            </a: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class: </a:t>
            </a:r>
            <a:r>
              <a:rPr lang="en-US" sz="3200" i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Agree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en-US" sz="3200" i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Disagree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en-US" sz="3200" i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Strongly Agree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en-US" sz="3200" i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Strongly Disagree</a:t>
            </a:r>
          </a:p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Establish rules (can change where you are standing, be courteous, raise hand, will be called upon, etc.; see </a:t>
            </a:r>
            <a:r>
              <a:rPr lang="en-US" sz="3200" i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Rules for…Wall Walk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)</a:t>
            </a:r>
          </a:p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Project a </a:t>
            </a: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statement 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about a topic to the class</a:t>
            </a: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350340" y="304800"/>
            <a:ext cx="841266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44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Wall Walk</a:t>
            </a:r>
          </a:p>
        </p:txBody>
      </p:sp>
      <p:pic>
        <p:nvPicPr>
          <p:cNvPr id="23556" name="Picture 5" descr="MCBD06553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96255"/>
            <a:ext cx="1640291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30567" y="1186327"/>
            <a:ext cx="868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230188" indent="-230188">
              <a:spcBef>
                <a:spcPct val="25000"/>
              </a:spcBef>
            </a:pPr>
            <a:r>
              <a:rPr lang="en-US" sz="36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Students respond to statements</a:t>
            </a:r>
            <a:endParaRPr lang="en-US" sz="36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533400" y="1524000"/>
            <a:ext cx="7239000" cy="426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Controversial topics work well</a:t>
            </a:r>
          </a:p>
          <a:p>
            <a:pPr>
              <a:spcBef>
                <a:spcPts val="6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Assign 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background readings about the topic beforehand</a:t>
            </a:r>
          </a:p>
          <a:p>
            <a:pPr>
              <a:spcBef>
                <a:spcPts val="6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Do not let students stand in the middle (make them “take a stand”)</a:t>
            </a:r>
          </a:p>
          <a:p>
            <a:pPr>
              <a:spcBef>
                <a:spcPts val="6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Instructor 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serves only </a:t>
            </a: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as a 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moderator </a:t>
            </a: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to encourage participation/clarify 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misconceptions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50340" y="304800"/>
            <a:ext cx="7950794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44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Wall Walk: Best Practices</a:t>
            </a:r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1034" y="3886200"/>
            <a:ext cx="1600200" cy="24297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Text Box 2"/>
          <p:cNvSpPr txBox="1">
            <a:spLocks noChangeArrowheads="1"/>
          </p:cNvSpPr>
          <p:nvPr/>
        </p:nvSpPr>
        <p:spPr bwMode="auto">
          <a:xfrm>
            <a:off x="772506" y="1524000"/>
            <a:ext cx="8066694" cy="496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Instead of dumping harmful pollution in the ocean, we should dump it on land.</a:t>
            </a:r>
          </a:p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It 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is a good idea to add iron to the ocean to reduce the atmosphere’s greenhouse effect.</a:t>
            </a:r>
          </a:p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Scientific theories are never that certain and so they should not be believed.</a:t>
            </a:r>
          </a:p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We must protect the ocean by limiting the harvesting 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of </a:t>
            </a: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marine fish.</a:t>
            </a:r>
            <a:endParaRPr lang="en-US" sz="32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50340" y="304800"/>
            <a:ext cx="864126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7. </a:t>
            </a:r>
            <a:r>
              <a:rPr lang="en-US" sz="44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Wall Walk: Some </a:t>
            </a:r>
            <a:r>
              <a:rPr 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Example Q’s</a:t>
            </a:r>
            <a:endParaRPr lang="en-US" sz="44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0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0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0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60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60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60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608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608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08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6633" y="1341155"/>
            <a:ext cx="3962400" cy="516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6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Tutorials covering concepts and misconceptions for students to work on in class after a short lecture</a:t>
            </a:r>
            <a:endParaRPr lang="en-US" sz="32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Can be done individually or in small groups</a:t>
            </a:r>
            <a:endParaRPr lang="en-US" sz="32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50340" y="215900"/>
            <a:ext cx="7950794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8. Lecture Tutorials</a:t>
            </a:r>
            <a:endParaRPr lang="en-US" sz="44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5948" y="1016915"/>
            <a:ext cx="4724400" cy="5812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800600" y="1964924"/>
            <a:ext cx="2514600" cy="107721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2"/>
            </a:solidFill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600" dirty="0">
                <a:solidFill>
                  <a:schemeClr val="bg2"/>
                </a:solidFill>
                <a:latin typeface="+mn-lt"/>
              </a:rPr>
              <a:t>Ref: </a:t>
            </a:r>
            <a:r>
              <a:rPr lang="en-US" sz="1600" dirty="0" smtClean="0">
                <a:solidFill>
                  <a:schemeClr val="bg2"/>
                </a:solidFill>
                <a:latin typeface="+mn-lt"/>
              </a:rPr>
              <a:t>Kortz and Smay, </a:t>
            </a:r>
            <a:r>
              <a:rPr lang="en-US" sz="1600" i="1" dirty="0" smtClean="0">
                <a:solidFill>
                  <a:schemeClr val="bg2"/>
                </a:solidFill>
                <a:latin typeface="+mn-lt"/>
              </a:rPr>
              <a:t>Lecture Tutorials for Introductory Geoscience</a:t>
            </a:r>
            <a:r>
              <a:rPr lang="en-US" sz="1600" dirty="0" smtClean="0">
                <a:solidFill>
                  <a:schemeClr val="bg2"/>
                </a:solidFill>
                <a:latin typeface="+mn-lt"/>
              </a:rPr>
              <a:t>, </a:t>
            </a:r>
            <a:r>
              <a:rPr lang="en-US" sz="1600" dirty="0">
                <a:solidFill>
                  <a:schemeClr val="bg2"/>
                </a:solidFill>
                <a:latin typeface="+mn-lt"/>
              </a:rPr>
              <a:t>© </a:t>
            </a:r>
            <a:r>
              <a:rPr lang="en-US" sz="1600" dirty="0" smtClean="0">
                <a:solidFill>
                  <a:schemeClr val="bg2"/>
                </a:solidFill>
                <a:latin typeface="+mn-lt"/>
              </a:rPr>
              <a:t>2010, W. H. Freeman</a:t>
            </a:r>
            <a:endParaRPr lang="en-US" sz="160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4456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0999" y="295276"/>
            <a:ext cx="7829251" cy="695325"/>
          </a:xfrm>
        </p:spPr>
        <p:txBody>
          <a:bodyPr/>
          <a:lstStyle/>
          <a:p>
            <a:pPr eaLnBrk="1" hangingPunct="1"/>
            <a:r>
              <a:rPr lang="en-US" dirty="0" smtClean="0"/>
              <a:t>9. </a:t>
            </a:r>
            <a:r>
              <a:rPr lang="en-US" dirty="0"/>
              <a:t>Visualizations/Animations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228600" y="2498526"/>
            <a:ext cx="8915400" cy="413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Usually 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need to be shown multiple times and narrated</a:t>
            </a:r>
          </a:p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Animations helps students visualize how oceanographic processes work</a:t>
            </a:r>
          </a:p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Allows misconceptions to be addressed</a:t>
            </a:r>
          </a:p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Excellent teaching aid</a:t>
            </a:r>
          </a:p>
          <a:p>
            <a:pPr>
              <a:spcBef>
                <a:spcPct val="30000"/>
              </a:spcBef>
              <a:buClr>
                <a:srgbClr val="FFC000"/>
              </a:buClr>
              <a:buFontTx/>
              <a:buChar char="•"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Can be associated with worksheets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6200" y="1412430"/>
            <a:ext cx="9067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25000"/>
              </a:spcBef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Visualizations/animations help students understand important concepts and processes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11837" y="6279440"/>
            <a:ext cx="91321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600" dirty="0" smtClean="0">
                <a:latin typeface="+mn-lt"/>
              </a:rPr>
              <a:t>Ref: Trujillo </a:t>
            </a:r>
            <a:r>
              <a:rPr lang="en-US" sz="1600" dirty="0">
                <a:latin typeface="+mn-lt"/>
              </a:rPr>
              <a:t>and Thurman, </a:t>
            </a:r>
            <a:r>
              <a:rPr lang="en-US" sz="1600" i="1" dirty="0">
                <a:latin typeface="+mn-lt"/>
              </a:rPr>
              <a:t>Essentials of Oceanography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11</a:t>
            </a:r>
            <a:r>
              <a:rPr lang="en-US" sz="1600" baseline="30000" dirty="0" smtClean="0">
                <a:latin typeface="+mn-lt"/>
              </a:rPr>
              <a:t>th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Edition, © </a:t>
            </a:r>
            <a:r>
              <a:rPr lang="en-US" sz="1600" dirty="0" smtClean="0">
                <a:latin typeface="+mn-lt"/>
              </a:rPr>
              <a:t>2014 </a:t>
            </a:r>
            <a:r>
              <a:rPr lang="en-US" sz="1600" dirty="0">
                <a:latin typeface="+mn-lt"/>
              </a:rPr>
              <a:t>Pearson </a:t>
            </a:r>
            <a:r>
              <a:rPr lang="en-US" sz="1600" dirty="0" smtClean="0">
                <a:latin typeface="+mn-lt"/>
              </a:rPr>
              <a:t>Education</a:t>
            </a:r>
            <a:endParaRPr lang="en-US" sz="1600" dirty="0">
              <a:latin typeface="+mn-lt"/>
            </a:endParaRPr>
          </a:p>
        </p:txBody>
      </p:sp>
      <p:pic>
        <p:nvPicPr>
          <p:cNvPr id="2" name="lunarday-content-final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72505" y="1121229"/>
            <a:ext cx="7534359" cy="4737835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0999" y="295276"/>
            <a:ext cx="7829251" cy="6953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eaLnBrk="1" hangingPunct="1"/>
            <a:r>
              <a:rPr lang="en-US" kern="0" dirty="0" smtClean="0"/>
              <a:t>9. Visualizations/Animations</a:t>
            </a:r>
            <a:endParaRPr lang="en-US" kern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95275"/>
            <a:ext cx="9144000" cy="1304925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Your Turn to Come Up With an Active Learning Technique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905000"/>
            <a:ext cx="8699117" cy="3962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 smtClean="0"/>
              <a:t>On an index card, write down an active learning technique that you learned today that can be applied </a:t>
            </a:r>
            <a:r>
              <a:rPr lang="en-US" kern="0" dirty="0"/>
              <a:t>to </a:t>
            </a:r>
            <a:r>
              <a:rPr lang="en-US" kern="0" dirty="0" smtClean="0"/>
              <a:t>an </a:t>
            </a:r>
            <a:r>
              <a:rPr lang="en-US" kern="0" dirty="0"/>
              <a:t>important topic </a:t>
            </a:r>
            <a:r>
              <a:rPr lang="en-US" kern="0" dirty="0" smtClean="0"/>
              <a:t>that is covered in </a:t>
            </a:r>
            <a:r>
              <a:rPr lang="en-US" kern="0" dirty="0"/>
              <a:t>your introductory oceanography </a:t>
            </a:r>
            <a:r>
              <a:rPr lang="en-US" kern="0" dirty="0" smtClean="0"/>
              <a:t>class (3 minutes)</a:t>
            </a:r>
          </a:p>
          <a:p>
            <a:r>
              <a:rPr lang="en-US" kern="0" dirty="0" smtClean="0"/>
              <a:t>Share with others: Hand-up, Stand-up</a:t>
            </a:r>
          </a:p>
          <a:p>
            <a:r>
              <a:rPr lang="en-US" kern="0" dirty="0" smtClean="0"/>
              <a:t>Report-out and analysis </a:t>
            </a:r>
            <a:endParaRPr lang="en-US" kern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92100"/>
            <a:ext cx="9144000" cy="1384300"/>
          </a:xfrm>
        </p:spPr>
        <p:txBody>
          <a:bodyPr/>
          <a:lstStyle/>
          <a:p>
            <a:pPr marL="968375" indent="-968375" eaLnBrk="1" hangingPunct="1"/>
            <a:r>
              <a:rPr lang="en-US" dirty="0" smtClean="0">
                <a:solidFill>
                  <a:schemeClr val="tx1"/>
                </a:solidFill>
              </a:rPr>
              <a:t>10. </a:t>
            </a:r>
            <a:r>
              <a:rPr lang="en-US" dirty="0">
                <a:solidFill>
                  <a:schemeClr val="tx1"/>
                </a:solidFill>
              </a:rPr>
              <a:t>Other Technique: Jigsaw Activity</a:t>
            </a:r>
          </a:p>
        </p:txBody>
      </p:sp>
      <p:sp>
        <p:nvSpPr>
          <p:cNvPr id="34819" name="Content Placeholder 7"/>
          <p:cNvSpPr>
            <a:spLocks noGrp="1"/>
          </p:cNvSpPr>
          <p:nvPr>
            <p:ph idx="1"/>
          </p:nvPr>
        </p:nvSpPr>
        <p:spPr>
          <a:xfrm>
            <a:off x="609600" y="1897920"/>
            <a:ext cx="5510146" cy="4419600"/>
          </a:xfrm>
        </p:spPr>
        <p:txBody>
          <a:bodyPr/>
          <a:lstStyle/>
          <a:p>
            <a:pPr eaLnBrk="1" hangingPunct="1"/>
            <a:r>
              <a:rPr lang="en-US" dirty="0" smtClean="0"/>
              <a:t>Students work cooperatively in small groups to share data or different pieces of a puzzle</a:t>
            </a:r>
          </a:p>
          <a:p>
            <a:pPr eaLnBrk="1" hangingPunct="1"/>
            <a:r>
              <a:rPr lang="en-US" dirty="0" smtClean="0"/>
              <a:t>Students must rely on each other to complete the assignment</a:t>
            </a:r>
          </a:p>
        </p:txBody>
      </p:sp>
      <p:grpSp>
        <p:nvGrpSpPr>
          <p:cNvPr id="34820" name="Group 8"/>
          <p:cNvGrpSpPr>
            <a:grpSpLocks/>
          </p:cNvGrpSpPr>
          <p:nvPr/>
        </p:nvGrpSpPr>
        <p:grpSpPr bwMode="auto">
          <a:xfrm>
            <a:off x="6096000" y="2093977"/>
            <a:ext cx="2357094" cy="2790825"/>
            <a:chOff x="1824" y="633"/>
            <a:chExt cx="2834" cy="2849"/>
          </a:xfrm>
        </p:grpSpPr>
        <p:sp>
          <p:nvSpPr>
            <p:cNvPr id="34821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536 w 21600"/>
                <a:gd name="T1" fmla="*/ 1108 h 21600"/>
                <a:gd name="T2" fmla="*/ 1060 w 21600"/>
                <a:gd name="T3" fmla="*/ 1478 h 21600"/>
                <a:gd name="T4" fmla="*/ 680 w 21600"/>
                <a:gd name="T5" fmla="*/ 967 h 21600"/>
                <a:gd name="T6" fmla="*/ 1060 w 21600"/>
                <a:gd name="T7" fmla="*/ 492 h 21600"/>
                <a:gd name="T8" fmla="*/ 542 w 21600"/>
                <a:gd name="T9" fmla="*/ 4 h 21600"/>
                <a:gd name="T10" fmla="*/ 36 w 21600"/>
                <a:gd name="T11" fmla="*/ 477 h 21600"/>
                <a:gd name="T12" fmla="*/ 416 w 21600"/>
                <a:gd name="T13" fmla="*/ 948 h 21600"/>
                <a:gd name="T14" fmla="*/ 36 w 21600"/>
                <a:gd name="T15" fmla="*/ 1478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822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1 w 21600"/>
                <a:gd name="T1" fmla="*/ 855 h 21600"/>
                <a:gd name="T2" fmla="*/ 346 w 21600"/>
                <a:gd name="T3" fmla="*/ 1351 h 21600"/>
                <a:gd name="T4" fmla="*/ 856 w 21600"/>
                <a:gd name="T5" fmla="*/ 888 h 21600"/>
                <a:gd name="T6" fmla="*/ 1385 w 21600"/>
                <a:gd name="T7" fmla="*/ 1353 h 21600"/>
                <a:gd name="T8" fmla="*/ 1778 w 21600"/>
                <a:gd name="T9" fmla="*/ 963 h 21600"/>
                <a:gd name="T10" fmla="*/ 1390 w 21600"/>
                <a:gd name="T11" fmla="*/ 366 h 21600"/>
                <a:gd name="T12" fmla="*/ 889 w 21600"/>
                <a:gd name="T13" fmla="*/ 2 h 21600"/>
                <a:gd name="T14" fmla="*/ 346 w 21600"/>
                <a:gd name="T15" fmla="*/ 376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823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412 w 21600"/>
                <a:gd name="T1" fmla="*/ 946 h 21600"/>
                <a:gd name="T2" fmla="*/ 22 w 21600"/>
                <a:gd name="T3" fmla="*/ 1382 h 21600"/>
                <a:gd name="T4" fmla="*/ 571 w 21600"/>
                <a:gd name="T5" fmla="*/ 1763 h 21600"/>
                <a:gd name="T6" fmla="*/ 1038 w 21600"/>
                <a:gd name="T7" fmla="*/ 1367 h 21600"/>
                <a:gd name="T8" fmla="*/ 693 w 21600"/>
                <a:gd name="T9" fmla="*/ 889 h 21600"/>
                <a:gd name="T10" fmla="*/ 1044 w 21600"/>
                <a:gd name="T11" fmla="*/ 385 h 21600"/>
                <a:gd name="T12" fmla="*/ 551 w 21600"/>
                <a:gd name="T13" fmla="*/ 1 h 21600"/>
                <a:gd name="T14" fmla="*/ 22 w 21600"/>
                <a:gd name="T15" fmla="*/ 385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824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1395 w 21600"/>
                <a:gd name="T1" fmla="*/ 1026 h 21600"/>
                <a:gd name="T2" fmla="*/ 1415 w 21600"/>
                <a:gd name="T3" fmla="*/ 25 h 21600"/>
                <a:gd name="T4" fmla="*/ 394 w 21600"/>
                <a:gd name="T5" fmla="*/ 42 h 21600"/>
                <a:gd name="T6" fmla="*/ 420 w 21600"/>
                <a:gd name="T7" fmla="*/ 1022 h 21600"/>
                <a:gd name="T8" fmla="*/ 901 w 21600"/>
                <a:gd name="T9" fmla="*/ 627 h 21600"/>
                <a:gd name="T10" fmla="*/ 904 w 21600"/>
                <a:gd name="T11" fmla="*/ 424 h 21600"/>
                <a:gd name="T12" fmla="*/ 1800 w 21600"/>
                <a:gd name="T13" fmla="*/ 487 h 21600"/>
                <a:gd name="T14" fmla="*/ 5 w 21600"/>
                <a:gd name="T15" fmla="*/ 48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7" descr="MP900439536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132337"/>
            <a:ext cx="3716443" cy="2166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361950" y="5269873"/>
            <a:ext cx="8420100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ct val="20000"/>
              </a:spcBef>
              <a:buClr>
                <a:srgbClr val="00CC00"/>
              </a:buClr>
            </a:pPr>
            <a:r>
              <a:rPr lang="en-US" dirty="0" smtClean="0">
                <a:solidFill>
                  <a:srgbClr val="FFC000"/>
                </a:solidFill>
                <a:latin typeface="+mn-lt"/>
              </a:rPr>
              <a:t>*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Sources: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Science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Education Resource Center (SERC) at Carlton College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hlinkClick r:id="rId4"/>
              </a:rPr>
              <a:t>http://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hlinkClick r:id="rId4"/>
              </a:rPr>
              <a:t>serc.carleton.edu/introgeo/interactive/why.html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National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Association of Geoscience Teachers (NAGT) Journal of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Geoscience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Education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(various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articles)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hlinkClick r:id="rId5"/>
              </a:rPr>
              <a:t>http://nagt.org/index.html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81000"/>
            <a:ext cx="9144000" cy="1155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algn="ctr"/>
            <a:r>
              <a:rPr lang="en-US" kern="0" dirty="0" smtClean="0"/>
              <a:t>Why Use Active Learning?</a:t>
            </a:r>
            <a:endParaRPr lang="en-US" kern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027" y="1446149"/>
            <a:ext cx="8741945" cy="2135251"/>
          </a:xfrm>
        </p:spPr>
        <p:txBody>
          <a:bodyPr/>
          <a:lstStyle/>
          <a:p>
            <a:r>
              <a:rPr lang="en-US" sz="3000" dirty="0" smtClean="0"/>
              <a:t>Numerous </a:t>
            </a:r>
            <a:r>
              <a:rPr lang="en-US" sz="3000" dirty="0"/>
              <a:t>studies </a:t>
            </a:r>
            <a:r>
              <a:rPr lang="en-US" sz="3000" dirty="0" smtClean="0"/>
              <a:t>indicate </a:t>
            </a:r>
            <a:r>
              <a:rPr lang="en-US" sz="3000" dirty="0"/>
              <a:t>that students </a:t>
            </a:r>
            <a:r>
              <a:rPr lang="en-US" sz="3000" u="sng" dirty="0"/>
              <a:t>learn better</a:t>
            </a:r>
            <a:r>
              <a:rPr lang="en-US" sz="3000" dirty="0"/>
              <a:t> and </a:t>
            </a:r>
            <a:r>
              <a:rPr lang="en-US" sz="3000" u="sng" dirty="0"/>
              <a:t>achieve higher assessment scores</a:t>
            </a:r>
            <a:r>
              <a:rPr lang="en-US" sz="3000" dirty="0"/>
              <a:t> of key concepts through </a:t>
            </a:r>
            <a:r>
              <a:rPr lang="en-US" sz="3000" dirty="0" smtClean="0"/>
              <a:t>active learning</a:t>
            </a:r>
            <a:r>
              <a:rPr lang="en-US" sz="2400" dirty="0" smtClean="0">
                <a:solidFill>
                  <a:srgbClr val="FFC000"/>
                </a:solidFill>
              </a:rPr>
              <a:t>*</a:t>
            </a:r>
            <a:endParaRPr lang="en-US" sz="3000" dirty="0">
              <a:solidFill>
                <a:srgbClr val="FFC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32409" y="2870447"/>
            <a:ext cx="5236745" cy="37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sz="3000" kern="0" dirty="0" smtClean="0"/>
              <a:t>Addresses various student learning modes</a:t>
            </a:r>
          </a:p>
          <a:p>
            <a:r>
              <a:rPr lang="en-US" sz="3000" kern="0" dirty="0" smtClean="0"/>
              <a:t>Students consider active learning “fun” and “interesting”</a:t>
            </a:r>
            <a:endParaRPr lang="en-US" sz="3000" kern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0795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10. </a:t>
            </a:r>
            <a:r>
              <a:rPr lang="en-US" dirty="0">
                <a:solidFill>
                  <a:schemeClr val="tx1"/>
                </a:solidFill>
              </a:rPr>
              <a:t>Other Technique: Concept Maps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895600" y="5594865"/>
            <a:ext cx="57748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2400" dirty="0" smtClean="0">
                <a:solidFill>
                  <a:srgbClr val="FFC000"/>
                </a:solidFill>
              </a:rPr>
              <a:t>Ex: Complete </a:t>
            </a:r>
            <a:r>
              <a:rPr lang="en-US" sz="2400" dirty="0">
                <a:solidFill>
                  <a:srgbClr val="FFC000"/>
                </a:solidFill>
              </a:rPr>
              <a:t>the </a:t>
            </a:r>
            <a:r>
              <a:rPr lang="en-US" sz="2400" dirty="0" smtClean="0">
                <a:solidFill>
                  <a:srgbClr val="FFC000"/>
                </a:solidFill>
              </a:rPr>
              <a:t>above </a:t>
            </a:r>
            <a:r>
              <a:rPr lang="en-US" sz="2400" dirty="0">
                <a:solidFill>
                  <a:srgbClr val="FFC000"/>
                </a:solidFill>
              </a:rPr>
              <a:t>concept map about weathering by selecting the correct term for the missing boxes #1-5</a:t>
            </a:r>
          </a:p>
        </p:txBody>
      </p:sp>
      <p:pic>
        <p:nvPicPr>
          <p:cNvPr id="33796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02859" y="1143000"/>
            <a:ext cx="5160335" cy="4544729"/>
          </a:xfrm>
          <a:noFill/>
        </p:spPr>
      </p:pic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48088" y="1641524"/>
            <a:ext cx="3323948" cy="506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 smtClean="0"/>
              <a:t>A </a:t>
            </a:r>
            <a:r>
              <a:rPr lang="en-US" kern="0" dirty="0"/>
              <a:t>concept map is a graphical tool for organizing and representing </a:t>
            </a:r>
            <a:r>
              <a:rPr lang="en-US" kern="0" dirty="0" smtClean="0"/>
              <a:t>knowledge</a:t>
            </a:r>
          </a:p>
          <a:p>
            <a:r>
              <a:rPr lang="en-US" kern="0" dirty="0" smtClean="0"/>
              <a:t>Shows </a:t>
            </a:r>
            <a:r>
              <a:rPr lang="en-US" kern="0" dirty="0"/>
              <a:t>the relationships among </a:t>
            </a:r>
            <a:r>
              <a:rPr lang="en-US" kern="0" dirty="0" smtClean="0"/>
              <a:t>concepts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3843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10. </a:t>
            </a:r>
            <a:r>
              <a:rPr lang="en-US" dirty="0">
                <a:solidFill>
                  <a:schemeClr val="tx1"/>
                </a:solidFill>
              </a:rPr>
              <a:t>Other Technique: Role Playing</a:t>
            </a:r>
          </a:p>
        </p:txBody>
      </p:sp>
      <p:pic>
        <p:nvPicPr>
          <p:cNvPr id="3584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00400" y="1676400"/>
            <a:ext cx="5607092" cy="38406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2895600" y="5522893"/>
            <a:ext cx="6400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dirty="0">
                <a:solidFill>
                  <a:srgbClr val="FFC000"/>
                </a:solidFill>
                <a:latin typeface="+mn-lt"/>
              </a:rPr>
              <a:t>Q: Which city should get earthquake preparedness funding and why?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142783" y="1676400"/>
            <a:ext cx="320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 smtClean="0"/>
              <a:t>Students analyze a scenario and recommend specific courses of action consistent with scientific information</a:t>
            </a:r>
            <a:endParaRPr lang="en-US" kern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066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10. </a:t>
            </a:r>
            <a:r>
              <a:rPr lang="en-US" dirty="0">
                <a:solidFill>
                  <a:schemeClr val="tx1"/>
                </a:solidFill>
              </a:rPr>
              <a:t>Other Technique: Case </a:t>
            </a:r>
            <a:r>
              <a:rPr lang="en-US" dirty="0" smtClean="0">
                <a:solidFill>
                  <a:schemeClr val="tx1"/>
                </a:solidFill>
              </a:rPr>
              <a:t>Studies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676400"/>
            <a:ext cx="2721885" cy="5029200"/>
          </a:xfrm>
        </p:spPr>
        <p:txBody>
          <a:bodyPr/>
          <a:lstStyle/>
          <a:p>
            <a:r>
              <a:rPr lang="en-US" dirty="0"/>
              <a:t>Students analyze </a:t>
            </a:r>
            <a:r>
              <a:rPr lang="en-US" dirty="0" smtClean="0"/>
              <a:t>different character’s ideas and rank them from “most feasible” to “least feasible”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4285" y="1371600"/>
            <a:ext cx="4395787" cy="3182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9167" y="3418800"/>
            <a:ext cx="4634144" cy="3339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52120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561423" y="228601"/>
            <a:ext cx="7597523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228600" bIns="2286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For More Information…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52400" y="1371600"/>
            <a:ext cx="8991601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 SERC Carlton site on Interactive Lectures: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hlinkClick r:id="rId3"/>
              </a:rPr>
              <a:t>http://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hlinkClick r:id="rId3"/>
              </a:rPr>
              <a:t>serc.carleton.edu/introgeo/interactive/index.html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415" y="2362200"/>
            <a:ext cx="8182670" cy="44387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ChangeArrowheads="1"/>
          </p:cNvSpPr>
          <p:nvPr/>
        </p:nvSpPr>
        <p:spPr bwMode="auto">
          <a:xfrm>
            <a:off x="420701" y="1447800"/>
            <a:ext cx="7950794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115000"/>
              </a:lnSpc>
            </a:pPr>
            <a:endParaRPr lang="en-US" sz="2400" b="1" dirty="0">
              <a:solidFill>
                <a:schemeClr val="folHlink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099" name="Rectangle 10"/>
          <p:cNvSpPr>
            <a:spLocks noGrp="1" noChangeArrowheads="1"/>
          </p:cNvSpPr>
          <p:nvPr>
            <p:ph type="title"/>
          </p:nvPr>
        </p:nvSpPr>
        <p:spPr>
          <a:xfrm>
            <a:off x="491061" y="184581"/>
            <a:ext cx="8161877" cy="2526437"/>
          </a:xfrm>
          <a:noFill/>
        </p:spPr>
        <p:txBody>
          <a:bodyPr/>
          <a:lstStyle/>
          <a:p>
            <a:pPr algn="ctr" eaLnBrk="1" hangingPunct="1"/>
            <a:r>
              <a:rPr lang="en-US" sz="4800" dirty="0" smtClean="0">
                <a:solidFill>
                  <a:schemeClr val="tx1"/>
                </a:solidFill>
              </a:rPr>
              <a:t>Developing Interactive Lectures Using Active Learning Techniques </a:t>
            </a:r>
          </a:p>
        </p:txBody>
      </p:sp>
      <p:sp>
        <p:nvSpPr>
          <p:cNvPr id="4100" name="Text Box 13"/>
          <p:cNvSpPr txBox="1">
            <a:spLocks noChangeArrowheads="1"/>
          </p:cNvSpPr>
          <p:nvPr/>
        </p:nvSpPr>
        <p:spPr bwMode="auto">
          <a:xfrm>
            <a:off x="1219200" y="6156032"/>
            <a:ext cx="670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Cutting Edge Teaching Oceanography Workshop  </a:t>
            </a:r>
          </a:p>
          <a:p>
            <a:pPr algn="ctr">
              <a:spcBef>
                <a:spcPts val="0"/>
              </a:spcBef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Francisco City College, San Francisco CA July 2013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1" name="Text Box 14"/>
          <p:cNvSpPr txBox="1">
            <a:spLocks noChangeArrowheads="1"/>
          </p:cNvSpPr>
          <p:nvPr/>
        </p:nvSpPr>
        <p:spPr bwMode="auto">
          <a:xfrm>
            <a:off x="0" y="2514600"/>
            <a:ext cx="914399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Trujillo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Earth, Space, &amp; Aviation Sciences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Palomar College San Marcos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 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atrujillo@palomar.edu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available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at: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http://www2.palomar.edu/users/atrujillo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/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i="1" dirty="0"/>
          </a:p>
          <a:p>
            <a:pPr algn="ctr"/>
            <a:r>
              <a:rPr lang="en-US" sz="2000" i="1" dirty="0">
                <a:solidFill>
                  <a:schemeClr val="accent5"/>
                </a:solidFill>
              </a:rPr>
              <a:t>with special thanks to</a:t>
            </a:r>
          </a:p>
          <a:p>
            <a:pPr algn="ctr"/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 Steer, Department of Geology &amp; Environmental 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Sciences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University of 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Akron OH</a:t>
            </a: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5377" y="5514268"/>
            <a:ext cx="3514725" cy="711151"/>
          </a:xfrm>
          <a:prstGeom prst="rect">
            <a:avLst/>
          </a:prstGeom>
          <a:noFill/>
          <a:ln w="19050">
            <a:solidFill>
              <a:srgbClr val="33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6977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6" descr="small group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33"/>
          <a:stretch/>
        </p:blipFill>
        <p:spPr bwMode="auto">
          <a:xfrm>
            <a:off x="5419077" y="1981200"/>
            <a:ext cx="3523392" cy="2246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1569543" y="6400800"/>
            <a:ext cx="60049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dirty="0">
                <a:latin typeface="+mn-lt"/>
                <a:hlinkClick r:id="rId4"/>
              </a:rPr>
              <a:t>http://</a:t>
            </a:r>
            <a:r>
              <a:rPr lang="en-US" dirty="0" smtClean="0">
                <a:latin typeface="+mn-lt"/>
                <a:hlinkClick r:id="rId4"/>
              </a:rPr>
              <a:t>serc.carleton.edu/introgeo/interactive/howto.html</a:t>
            </a:r>
            <a:r>
              <a:rPr lang="en-US" dirty="0" smtClean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76200"/>
            <a:ext cx="9144000" cy="1155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algn="ctr"/>
            <a:r>
              <a:rPr lang="en-US" kern="0" dirty="0" smtClean="0"/>
              <a:t>Interactive Lectures Using Active Learning: How It Works</a:t>
            </a:r>
            <a:endParaRPr lang="en-US" kern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68683" y="1828800"/>
            <a:ext cx="5024501" cy="2514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sz="3000" kern="0" dirty="0" smtClean="0"/>
              <a:t>Lecture is broken </a:t>
            </a:r>
            <a:r>
              <a:rPr lang="en-US" sz="3000" kern="0" dirty="0"/>
              <a:t>into short segments, separated by assessments </a:t>
            </a:r>
            <a:r>
              <a:rPr lang="en-US" sz="3000" kern="0" dirty="0" smtClean="0"/>
              <a:t>(activities)</a:t>
            </a:r>
          </a:p>
          <a:p>
            <a:r>
              <a:rPr lang="en-US" sz="3000" kern="0" dirty="0" smtClean="0"/>
              <a:t>Students share their work with others in class </a:t>
            </a:r>
            <a:endParaRPr lang="en-US" sz="3000" kern="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56847" y="4343400"/>
            <a:ext cx="8741945" cy="138491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sz="3000" kern="0" dirty="0" smtClean="0"/>
              <a:t>Activities include lecture tutorials, worksheets, analysis of graphics, group projects, etc.</a:t>
            </a:r>
          </a:p>
          <a:p>
            <a:r>
              <a:rPr lang="en-US" sz="3000" kern="0" dirty="0" smtClean="0"/>
              <a:t>Formative </a:t>
            </a:r>
            <a:r>
              <a:rPr lang="en-US" sz="3000" kern="0" dirty="0"/>
              <a:t>exercises during class are used to assess student </a:t>
            </a:r>
            <a:r>
              <a:rPr lang="en-US" sz="3000" i="1" kern="0" dirty="0"/>
              <a:t>understanding</a:t>
            </a:r>
            <a:r>
              <a:rPr lang="en-US" sz="3000" kern="0" dirty="0"/>
              <a:t> and </a:t>
            </a:r>
            <a:r>
              <a:rPr lang="en-US" sz="3000" i="1" kern="0" dirty="0" smtClean="0"/>
              <a:t>progress</a:t>
            </a:r>
            <a:endParaRPr lang="en-US" sz="3000" i="1" kern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9" descr="MPj042662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057400"/>
            <a:ext cx="2153340" cy="350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381000"/>
            <a:ext cx="9144000" cy="1155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algn="ctr"/>
            <a:r>
              <a:rPr lang="en-US" kern="0" dirty="0" smtClean="0"/>
              <a:t>Active Learning: A Few Caveats</a:t>
            </a:r>
            <a:endParaRPr lang="en-US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371600"/>
            <a:ext cx="6858000" cy="541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sz="3000" kern="0" dirty="0" smtClean="0"/>
              <a:t>You give up some control of your classroom (comfort level?)</a:t>
            </a:r>
          </a:p>
          <a:p>
            <a:r>
              <a:rPr lang="en-US" sz="3000" i="1" kern="0" dirty="0">
                <a:solidFill>
                  <a:srgbClr val="FFC000"/>
                </a:solidFill>
              </a:rPr>
              <a:t>Suggestion:</a:t>
            </a:r>
            <a:r>
              <a:rPr lang="en-US" sz="3000" kern="0" dirty="0"/>
              <a:t> </a:t>
            </a:r>
            <a:r>
              <a:rPr lang="en-US" sz="3000" kern="0" dirty="0" smtClean="0"/>
              <a:t>Don’t be afraid try new techniques, especially for topics you know your students aren’t getting</a:t>
            </a:r>
            <a:endParaRPr lang="en-US" sz="3000" kern="0" dirty="0"/>
          </a:p>
          <a:p>
            <a:r>
              <a:rPr lang="en-US" sz="3000" kern="0" dirty="0" smtClean="0"/>
              <a:t>Active learning can </a:t>
            </a:r>
            <a:r>
              <a:rPr lang="en-US" sz="3000" kern="0" dirty="0"/>
              <a:t>consume large amounts of class </a:t>
            </a:r>
            <a:r>
              <a:rPr lang="en-US" sz="3000" kern="0" dirty="0" smtClean="0"/>
              <a:t>time, so </a:t>
            </a:r>
            <a:r>
              <a:rPr lang="en-US" sz="3000" kern="0" dirty="0"/>
              <a:t>you might not be able to cover as much </a:t>
            </a:r>
            <a:r>
              <a:rPr lang="en-US" sz="3000" kern="0" dirty="0" smtClean="0"/>
              <a:t>content</a:t>
            </a:r>
            <a:endParaRPr lang="en-US" sz="3000" kern="0" dirty="0"/>
          </a:p>
          <a:p>
            <a:r>
              <a:rPr lang="en-US" sz="3000" i="1" kern="0" dirty="0" smtClean="0">
                <a:solidFill>
                  <a:srgbClr val="FFC000"/>
                </a:solidFill>
              </a:rPr>
              <a:t>Suggestion:</a:t>
            </a:r>
            <a:r>
              <a:rPr lang="en-US" sz="3000" kern="0" dirty="0"/>
              <a:t> </a:t>
            </a:r>
            <a:r>
              <a:rPr lang="en-US" sz="3000" kern="0" dirty="0" smtClean="0"/>
              <a:t>Strive </a:t>
            </a:r>
            <a:r>
              <a:rPr lang="en-US" sz="3000" kern="0" dirty="0"/>
              <a:t>for less content but deeper </a:t>
            </a:r>
            <a:r>
              <a:rPr lang="en-US" sz="3000" kern="0" dirty="0" smtClean="0"/>
              <a:t>understanding </a:t>
            </a:r>
            <a:r>
              <a:rPr lang="en-US" sz="3000" kern="0" dirty="0"/>
              <a:t>of the topics that are covered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631784" y="2362200"/>
            <a:ext cx="465995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008000"/>
              </a:buClr>
              <a:buSzPct val="80000"/>
            </a:pPr>
            <a:endParaRPr lang="en-US" sz="2800" dirty="0">
              <a:solidFill>
                <a:srgbClr val="660033"/>
              </a:solidFill>
            </a:endParaRPr>
          </a:p>
        </p:txBody>
      </p:sp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596270" y="1676400"/>
            <a:ext cx="84944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  <a:buClr>
                <a:srgbClr val="FFC000"/>
              </a:buClr>
              <a:buSzPct val="100000"/>
              <a:buFontTx/>
              <a:buAutoNum type="arabicPeriod"/>
            </a:pPr>
            <a:r>
              <a:rPr lang="en-US" sz="28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Think-pair-share</a:t>
            </a:r>
          </a:p>
          <a:p>
            <a:pPr marL="609600" indent="-609600" eaLnBrk="1" hangingPunct="1">
              <a:spcBef>
                <a:spcPct val="20000"/>
              </a:spcBef>
              <a:buClr>
                <a:srgbClr val="FFC000"/>
              </a:buClr>
              <a:buSzPct val="100000"/>
              <a:buFontTx/>
              <a:buAutoNum type="arabicPeriod"/>
            </a:pPr>
            <a:r>
              <a:rPr lang="en-US" sz="28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Conceptests</a:t>
            </a:r>
          </a:p>
          <a:p>
            <a:pPr marL="609600" indent="-609600" eaLnBrk="1" hangingPunct="1">
              <a:spcBef>
                <a:spcPct val="20000"/>
              </a:spcBef>
              <a:buClr>
                <a:srgbClr val="FFC000"/>
              </a:buClr>
              <a:buSzPct val="100000"/>
              <a:buFontTx/>
              <a:buAutoNum type="arabicPeriod"/>
            </a:pPr>
            <a:r>
              <a:rPr lang="en-US" sz="28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Working </a:t>
            </a:r>
            <a:r>
              <a:rPr lang="en-US" sz="28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with real data</a:t>
            </a:r>
          </a:p>
          <a:p>
            <a:pPr marL="609600" indent="-609600" eaLnBrk="1" hangingPunct="1">
              <a:spcBef>
                <a:spcPct val="20000"/>
              </a:spcBef>
              <a:buClr>
                <a:srgbClr val="FFC000"/>
              </a:buClr>
              <a:buSzPct val="100000"/>
              <a:buFontTx/>
              <a:buAutoNum type="arabicPeriod"/>
            </a:pPr>
            <a:r>
              <a:rPr lang="en-US" sz="28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Predictive demonstrations</a:t>
            </a:r>
          </a:p>
          <a:p>
            <a:pPr marL="609600" indent="-609600" eaLnBrk="1" hangingPunct="1">
              <a:spcBef>
                <a:spcPct val="20000"/>
              </a:spcBef>
              <a:buClr>
                <a:srgbClr val="FFC000"/>
              </a:buClr>
              <a:buSzPct val="100000"/>
              <a:buFontTx/>
              <a:buAutoNum type="arabicPeriod"/>
            </a:pPr>
            <a:r>
              <a:rPr lang="en-US" sz="28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Muddiest point exercise</a:t>
            </a:r>
          </a:p>
          <a:p>
            <a:pPr marL="609600" indent="-609600" eaLnBrk="1" hangingPunct="1">
              <a:spcBef>
                <a:spcPct val="20000"/>
              </a:spcBef>
              <a:buClr>
                <a:srgbClr val="FFC000"/>
              </a:buClr>
              <a:buSzPct val="100000"/>
              <a:buFontTx/>
              <a:buAutoNum type="arabicPeriod"/>
            </a:pPr>
            <a:r>
              <a:rPr lang="en-US" sz="28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Question of the day</a:t>
            </a:r>
          </a:p>
          <a:p>
            <a:pPr marL="609600" indent="-609600" eaLnBrk="1" hangingPunct="1">
              <a:spcBef>
                <a:spcPct val="20000"/>
              </a:spcBef>
              <a:buClr>
                <a:srgbClr val="FFC000"/>
              </a:buClr>
              <a:buSzPct val="100000"/>
              <a:buFontTx/>
              <a:buAutoNum type="arabicPeriod"/>
            </a:pPr>
            <a:r>
              <a:rPr lang="en-US" sz="28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Wall walk</a:t>
            </a:r>
          </a:p>
          <a:p>
            <a:pPr marL="609600" indent="-609600" eaLnBrk="1" hangingPunct="1">
              <a:spcBef>
                <a:spcPct val="20000"/>
              </a:spcBef>
              <a:buClr>
                <a:srgbClr val="FFC000"/>
              </a:buClr>
              <a:buSzPct val="100000"/>
              <a:buFontTx/>
              <a:buAutoNum type="arabicPeriod"/>
            </a:pPr>
            <a:r>
              <a:rPr lang="en-US" sz="28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Visualizations/Animations</a:t>
            </a:r>
            <a:endParaRPr lang="en-US" sz="28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marL="609600" indent="-609600" eaLnBrk="1" hangingPunct="1">
              <a:spcBef>
                <a:spcPct val="20000"/>
              </a:spcBef>
              <a:buClr>
                <a:srgbClr val="FFC000"/>
              </a:buClr>
              <a:buSzPct val="100000"/>
              <a:buFontTx/>
              <a:buAutoNum type="arabicPeriod"/>
            </a:pPr>
            <a:r>
              <a:rPr lang="en-US" sz="28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Lecture </a:t>
            </a:r>
            <a:r>
              <a:rPr lang="en-US" sz="28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tutorials/Group work</a:t>
            </a:r>
            <a:endParaRPr lang="en-US" sz="28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marL="609600" indent="-609600" eaLnBrk="1" hangingPunct="1">
              <a:spcBef>
                <a:spcPct val="20000"/>
              </a:spcBef>
              <a:buClr>
                <a:srgbClr val="FFC000"/>
              </a:buClr>
              <a:buSzPct val="100000"/>
              <a:buFontTx/>
              <a:buAutoNum type="arabicPeriod"/>
            </a:pPr>
            <a:r>
              <a:rPr lang="en-US" sz="28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Other </a:t>
            </a:r>
            <a:r>
              <a:rPr lang="en-US" sz="28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techniques</a:t>
            </a:r>
          </a:p>
        </p:txBody>
      </p:sp>
      <p:sp>
        <p:nvSpPr>
          <p:cNvPr id="9221" name="Text Box 12"/>
          <p:cNvSpPr txBox="1">
            <a:spLocks noChangeArrowheads="1"/>
          </p:cNvSpPr>
          <p:nvPr/>
        </p:nvSpPr>
        <p:spPr bwMode="auto">
          <a:xfrm>
            <a:off x="5586274" y="5173662"/>
            <a:ext cx="309588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Fill your toolbox!</a:t>
            </a:r>
          </a:p>
        </p:txBody>
      </p:sp>
      <p:pic>
        <p:nvPicPr>
          <p:cNvPr id="9222" name="Picture 15" descr="MCIN01041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81200"/>
            <a:ext cx="3095885" cy="31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17755" y="228600"/>
            <a:ext cx="9144000" cy="1155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algn="ctr"/>
            <a:r>
              <a:rPr lang="en-US" kern="0" dirty="0" smtClean="0"/>
              <a:t>Demonstration of Selected</a:t>
            </a:r>
          </a:p>
          <a:p>
            <a:pPr algn="ctr"/>
            <a:r>
              <a:rPr lang="en-US" kern="0" dirty="0" smtClean="0"/>
              <a:t>Active Learning Techniques</a:t>
            </a:r>
            <a:endParaRPr lang="en-US" kern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360229" y="457199"/>
            <a:ext cx="84237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4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1. </a:t>
            </a:r>
            <a:r>
              <a:rPr 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Think-Pair-Share</a:t>
            </a:r>
            <a:endParaRPr lang="en-US" sz="44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0" y="1524000"/>
            <a:ext cx="910955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 smtClean="0"/>
              <a:t>Instructor poses a question and allows students to make individual responses (with time limit)</a:t>
            </a:r>
            <a:endParaRPr lang="en-US" kern="0" dirty="0"/>
          </a:p>
          <a:p>
            <a:r>
              <a:rPr lang="en-US" kern="0" dirty="0" smtClean="0"/>
              <a:t>Students then work in pairs (or, if need be, trios) to discuss answers</a:t>
            </a:r>
            <a:endParaRPr lang="en-US" kern="0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1" y="3602854"/>
            <a:ext cx="6096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/>
              <a:t>Instructor </a:t>
            </a:r>
            <a:r>
              <a:rPr lang="en-US" kern="0" dirty="0" smtClean="0"/>
              <a:t>asks </a:t>
            </a:r>
            <a:r>
              <a:rPr lang="en-US" kern="0" dirty="0"/>
              <a:t>for responses </a:t>
            </a:r>
            <a:r>
              <a:rPr lang="en-US" kern="0" dirty="0" smtClean="0"/>
              <a:t>as report-out to class</a:t>
            </a:r>
          </a:p>
          <a:p>
            <a:r>
              <a:rPr lang="en-US" kern="0" dirty="0" smtClean="0"/>
              <a:t>Instructor </a:t>
            </a:r>
            <a:r>
              <a:rPr lang="en-US" kern="0" dirty="0"/>
              <a:t>can use responses to </a:t>
            </a:r>
            <a:r>
              <a:rPr lang="en-US" kern="0" dirty="0" smtClean="0"/>
              <a:t>assess student (</a:t>
            </a:r>
            <a:r>
              <a:rPr lang="en-US" i="1" kern="0" dirty="0" err="1" smtClean="0"/>
              <a:t>mis</a:t>
            </a:r>
            <a:r>
              <a:rPr lang="en-US" kern="0" dirty="0" smtClean="0"/>
              <a:t>)</a:t>
            </a:r>
            <a:r>
              <a:rPr lang="en-US" i="1" kern="0" dirty="0" smtClean="0"/>
              <a:t>under-standing</a:t>
            </a:r>
            <a:r>
              <a:rPr lang="en-US" kern="0" dirty="0" smtClean="0"/>
              <a:t>  and </a:t>
            </a:r>
            <a:r>
              <a:rPr lang="en-US" i="1" kern="0" dirty="0" smtClean="0"/>
              <a:t>progress</a:t>
            </a:r>
          </a:p>
        </p:txBody>
      </p:sp>
      <p:pic>
        <p:nvPicPr>
          <p:cNvPr id="2053" name="Picture 5" descr="http://www.acornestate.co.uk/acornestate/images/students-working-together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19474"/>
            <a:ext cx="2900149" cy="2914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160682" y="2105799"/>
            <a:ext cx="654491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457200" indent="-457200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Answer on an index card:</a:t>
            </a:r>
          </a:p>
          <a:p>
            <a:pPr marL="457200" indent="-457200"/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What 5 </a:t>
            </a:r>
            <a:r>
              <a:rPr lang="en-US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specific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topics do you think are the most important for your introductory oceanography students to learn?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37730" y="6365876"/>
            <a:ext cx="91062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dirty="0" smtClean="0">
                <a:latin typeface="+mn-lt"/>
              </a:rPr>
              <a:t>SERC’s Think-Pair-Share Page: </a:t>
            </a:r>
            <a:r>
              <a:rPr lang="en-US" dirty="0">
                <a:latin typeface="+mn-lt"/>
                <a:hlinkClick r:id="rId3"/>
              </a:rPr>
              <a:t>http://serc.carleton.edu/introgeo/interactive/tpshare.html</a:t>
            </a:r>
            <a:r>
              <a:rPr lang="en-US" dirty="0">
                <a:latin typeface="+mn-lt"/>
              </a:rPr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57200"/>
            <a:ext cx="8991600" cy="838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algn="ctr"/>
            <a:r>
              <a:rPr lang="en-US" kern="0" dirty="0" smtClean="0"/>
              <a:t>1. Think-Pair-Share: An Example</a:t>
            </a:r>
            <a:endParaRPr lang="en-US" kern="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43200"/>
            <a:ext cx="2157413" cy="197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94445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360228" y="457199"/>
            <a:ext cx="87493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4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1. </a:t>
            </a:r>
            <a:r>
              <a:rPr 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Think-Pair-Share: Why It Works</a:t>
            </a:r>
            <a:endParaRPr lang="en-US" sz="44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0" y="1524000"/>
            <a:ext cx="910955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 smtClean="0"/>
              <a:t>Every student thinks about the question</a:t>
            </a:r>
            <a:endParaRPr lang="en-US" kern="0" dirty="0"/>
          </a:p>
          <a:p>
            <a:r>
              <a:rPr lang="en-US" kern="0" dirty="0" smtClean="0"/>
              <a:t>By verbalizing it with a partner, they get either verification or a correction to their answer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1" y="3124200"/>
            <a:ext cx="609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kern="0" dirty="0" smtClean="0"/>
              <a:t>Much more willing to share with the class once they’ve discussed their answer with another student </a:t>
            </a:r>
            <a:r>
              <a:rPr lang="en-US" kern="0" smtClean="0"/>
              <a:t>(“low-risk” </a:t>
            </a:r>
            <a:r>
              <a:rPr lang="en-US" kern="0" dirty="0"/>
              <a:t>leaning </a:t>
            </a:r>
            <a:r>
              <a:rPr lang="en-US" kern="0" dirty="0" smtClean="0"/>
              <a:t>environment)</a:t>
            </a:r>
          </a:p>
          <a:p>
            <a:r>
              <a:rPr lang="en-US" kern="0" dirty="0" smtClean="0"/>
              <a:t>Promotes student interaction throughout the semester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1" y="3368378"/>
            <a:ext cx="3505200" cy="28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17001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cean 1">
    <a:dk1>
      <a:srgbClr val="010199"/>
    </a:dk1>
    <a:lt1>
      <a:srgbClr val="FFFFFF"/>
    </a:lt1>
    <a:dk2>
      <a:srgbClr val="000099"/>
    </a:dk2>
    <a:lt2>
      <a:srgbClr val="FFFFFF"/>
    </a:lt2>
    <a:accent1>
      <a:srgbClr val="33CCCC"/>
    </a:accent1>
    <a:accent2>
      <a:srgbClr val="00C600"/>
    </a:accent2>
    <a:accent3>
      <a:srgbClr val="AAAACA"/>
    </a:accent3>
    <a:accent4>
      <a:srgbClr val="DADADA"/>
    </a:accent4>
    <a:accent5>
      <a:srgbClr val="ADE2E2"/>
    </a:accent5>
    <a:accent6>
      <a:srgbClr val="00B300"/>
    </a:accent6>
    <a:hlink>
      <a:srgbClr val="FFCC00"/>
    </a:hlink>
    <a:folHlink>
      <a:srgbClr val="6699FF"/>
    </a:folHlink>
  </a:clrScheme>
</a:themeOverride>
</file>

<file path=ppt/theme/themeOverride2.xml><?xml version="1.0" encoding="utf-8"?>
<a:themeOverride xmlns:a="http://schemas.openxmlformats.org/drawingml/2006/main">
  <a:clrScheme name="Ocean 1">
    <a:dk1>
      <a:srgbClr val="010199"/>
    </a:dk1>
    <a:lt1>
      <a:srgbClr val="FFFFFF"/>
    </a:lt1>
    <a:dk2>
      <a:srgbClr val="000099"/>
    </a:dk2>
    <a:lt2>
      <a:srgbClr val="FFFFFF"/>
    </a:lt2>
    <a:accent1>
      <a:srgbClr val="33CCCC"/>
    </a:accent1>
    <a:accent2>
      <a:srgbClr val="00C600"/>
    </a:accent2>
    <a:accent3>
      <a:srgbClr val="AAAACA"/>
    </a:accent3>
    <a:accent4>
      <a:srgbClr val="DADADA"/>
    </a:accent4>
    <a:accent5>
      <a:srgbClr val="ADE2E2"/>
    </a:accent5>
    <a:accent6>
      <a:srgbClr val="00B300"/>
    </a:accent6>
    <a:hlink>
      <a:srgbClr val="FFCC00"/>
    </a:hlink>
    <a:folHlink>
      <a:srgbClr val="6699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5686</TotalTime>
  <Words>1808</Words>
  <Application>Microsoft Office PowerPoint</Application>
  <PresentationFormat>On-screen Show (4:3)</PresentationFormat>
  <Paragraphs>247</Paragraphs>
  <Slides>34</Slides>
  <Notes>34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Ocean</vt:lpstr>
      <vt:lpstr>Developing Interactive Lectures Using Active Learning Techniques </vt:lpstr>
      <vt:lpstr>Comparing Traditional vs. Active Learning Classrooms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6. Question of the Day</vt:lpstr>
      <vt:lpstr>Slide 22</vt:lpstr>
      <vt:lpstr>Slide 23</vt:lpstr>
      <vt:lpstr>Slide 24</vt:lpstr>
      <vt:lpstr>Slide 25</vt:lpstr>
      <vt:lpstr>9. Visualizations/Animations</vt:lpstr>
      <vt:lpstr>Slide 27</vt:lpstr>
      <vt:lpstr>Your Turn to Come Up With an Active Learning Technique</vt:lpstr>
      <vt:lpstr>10. Other Technique: Jigsaw Activity</vt:lpstr>
      <vt:lpstr>10. Other Technique: Concept Maps</vt:lpstr>
      <vt:lpstr>10. Other Technique: Role Playing</vt:lpstr>
      <vt:lpstr>10. Other Technique: Case Studies</vt:lpstr>
      <vt:lpstr>Slide 33</vt:lpstr>
      <vt:lpstr>Developing Interactive Lectures Using Active Learning Techniques </vt:lpstr>
    </vt:vector>
  </TitlesOfParts>
  <Company>Palomar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Oceanography</dc:title>
  <dc:creator>Al Trujillo</dc:creator>
  <cp:lastModifiedBy>mbruckne</cp:lastModifiedBy>
  <cp:revision>315</cp:revision>
  <dcterms:created xsi:type="dcterms:W3CDTF">2004-07-26T18:22:56Z</dcterms:created>
  <dcterms:modified xsi:type="dcterms:W3CDTF">2013-06-19T14:40:12Z</dcterms:modified>
</cp:coreProperties>
</file>