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9" r:id="rId2"/>
    <p:sldId id="266" r:id="rId3"/>
    <p:sldId id="263" r:id="rId4"/>
    <p:sldId id="265" r:id="rId5"/>
    <p:sldId id="262" r:id="rId6"/>
    <p:sldId id="268" r:id="rId7"/>
    <p:sldId id="267" r:id="rId8"/>
    <p:sldId id="269" r:id="rId9"/>
    <p:sldId id="288" r:id="rId10"/>
    <p:sldId id="270" r:id="rId11"/>
    <p:sldId id="271" r:id="rId12"/>
    <p:sldId id="272" r:id="rId13"/>
    <p:sldId id="281" r:id="rId14"/>
    <p:sldId id="264" r:id="rId15"/>
    <p:sldId id="258" r:id="rId16"/>
    <p:sldId id="259" r:id="rId17"/>
    <p:sldId id="257" r:id="rId18"/>
    <p:sldId id="294" r:id="rId19"/>
    <p:sldId id="295" r:id="rId20"/>
    <p:sldId id="296" r:id="rId21"/>
    <p:sldId id="278" r:id="rId22"/>
    <p:sldId id="274" r:id="rId23"/>
    <p:sldId id="290" r:id="rId24"/>
    <p:sldId id="273" r:id="rId25"/>
    <p:sldId id="292" r:id="rId26"/>
    <p:sldId id="279" r:id="rId27"/>
    <p:sldId id="280" r:id="rId28"/>
    <p:sldId id="275" r:id="rId29"/>
    <p:sldId id="276" r:id="rId30"/>
    <p:sldId id="277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94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59D7C-48AA-4C6D-9535-D164A7F20EBC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57D77-1A72-4331-874E-15AD98EF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3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4C9F5-2BBE-4AF5-838A-8AEB7E8A4FA8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explorer.noaa.gov/edu/oceanage/welcome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explorer.noaa.gov/edu/oceanage/interviews/welcome.html" TargetMode="External"/><Relationship Id="rId2" Type="http://schemas.openxmlformats.org/officeDocument/2006/relationships/hyperlink" Target="http://oceanexplorer.noaa.gov/edu/oceanage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oceanexplorer.noaa.gov/okeanos/explorers/explorers.html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explorer.noaa.gov/edu/oceanage/current_careers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ceancareers.com/2.0/index.php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necareers.ne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s.org/resources/career_profiles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s.org/oceanography/issues/archive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hwaystoscience.org/oceanscience.asp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oceans.org/Ocean_Jobs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omar.edu/oceanography/links/careers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.peterbrueggeman.com/career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hopkins.stanford.edu/careers.htm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mbari.org/education/careers.html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netech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76400"/>
            <a:ext cx="60722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RESOURCES FOR 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OCEAN CAREER INFORMATION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098" name="Picture 2" descr="SAGE 2Y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7" y="3738503"/>
            <a:ext cx="82486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dder\AppData\Local\Temp\COSEEP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421688" cy="12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172200"/>
            <a:ext cx="813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Developed by Jan Hodder, Oregon Institute of Marine Biology jhodder@uoregon.edu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609600"/>
            <a:ext cx="14012008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838200" y="3810000"/>
            <a:ext cx="1752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67000" y="3581400"/>
            <a:ext cx="523331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MATE Center’s  Technical Internship Program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00338"/>
            <a:ext cx="3200400" cy="23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057400" y="1447800"/>
            <a:ext cx="990600" cy="507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11315" y="990600"/>
            <a:ext cx="40419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b="1" u="sng" dirty="0">
                <a:solidFill>
                  <a:srgbClr val="C0504D"/>
                </a:solidFill>
                <a:latin typeface="Calibri" pitchFamily="34" charset="0"/>
              </a:rPr>
              <a:t>http://www.marinetech.org/internships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05200" y="-1970713"/>
            <a:ext cx="16565964" cy="88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4800600" y="2743200"/>
            <a:ext cx="1752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600" y="-1066800"/>
            <a:ext cx="14869886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6172200" y="762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21771"/>
            <a:ext cx="5519737" cy="698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457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Knowledge and Skills Guidelines for Marine Science and Technology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1981200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</a:rPr>
              <a:t>Aquaculture Technician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Hydrographic Survey Technician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Marine </a:t>
            </a:r>
            <a:r>
              <a:rPr lang="fr-FR" sz="2000" dirty="0">
                <a:solidFill>
                  <a:srgbClr val="0070C0"/>
                </a:solidFill>
              </a:rPr>
              <a:t>Technician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Oceanographic </a:t>
            </a:r>
            <a:r>
              <a:rPr lang="fr-FR" sz="2000" dirty="0">
                <a:solidFill>
                  <a:srgbClr val="0070C0"/>
                </a:solidFill>
              </a:rPr>
              <a:t>Instrumentation Technician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Operational </a:t>
            </a:r>
            <a:r>
              <a:rPr lang="fr-FR" sz="2000" dirty="0">
                <a:solidFill>
                  <a:srgbClr val="0070C0"/>
                </a:solidFill>
              </a:rPr>
              <a:t>Marine </a:t>
            </a:r>
            <a:r>
              <a:rPr lang="fr-FR" sz="2000" dirty="0" smtClean="0">
                <a:solidFill>
                  <a:srgbClr val="0070C0"/>
                </a:solidFill>
              </a:rPr>
              <a:t>Forecaster</a:t>
            </a:r>
            <a:endParaRPr lang="fr-FR" sz="2000" dirty="0">
              <a:solidFill>
                <a:srgbClr val="0070C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ROV Technician</a:t>
            </a:r>
            <a:endParaRPr lang="fr-FR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-762000"/>
            <a:ext cx="14297967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038600" y="1752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hlinkClick r:id="rId3"/>
              </a:rPr>
              <a:t>http://oceanexplorer.noaa.gov/edu/oceanage/welcome.html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1000"/>
            <a:ext cx="792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OceanAGE</a:t>
            </a:r>
            <a:r>
              <a:rPr lang="en-US" sz="2800" b="1" dirty="0"/>
              <a:t> </a:t>
            </a:r>
            <a:r>
              <a:rPr lang="en-US" sz="2800" b="1" dirty="0" smtClean="0"/>
              <a:t>Careers</a:t>
            </a:r>
          </a:p>
          <a:p>
            <a:r>
              <a:rPr lang="en-US" sz="2800" b="1" dirty="0" smtClean="0"/>
              <a:t>Ocean </a:t>
            </a:r>
            <a:r>
              <a:rPr lang="en-US" sz="2800" b="1" dirty="0"/>
              <a:t>Careers to Inspire: Another Generation of </a:t>
            </a:r>
            <a:r>
              <a:rPr lang="en-US" sz="2800" b="1" dirty="0" smtClean="0"/>
              <a:t>Explorers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1335" y="5867400"/>
            <a:ext cx="67658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2"/>
              </a:rPr>
              <a:t>http://oceanexplorer.noaa.gov/edu/oceanage/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and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http://oceanexplorer.noaa.gov/edu/oceanage/interviews/welcome.html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209800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OceanAGE</a:t>
            </a:r>
            <a:r>
              <a:rPr lang="en-US" sz="2000" dirty="0"/>
              <a:t> is an interactive online ocean </a:t>
            </a:r>
            <a:r>
              <a:rPr lang="en-US" sz="2000" dirty="0" smtClean="0"/>
              <a:t>careers offering </a:t>
            </a:r>
            <a:r>
              <a:rPr lang="en-US" sz="2000" dirty="0"/>
              <a:t>that inspires students from all </a:t>
            </a:r>
            <a:r>
              <a:rPr lang="en-US" sz="2000" dirty="0" smtClean="0"/>
              <a:t>backgrounds to </a:t>
            </a:r>
            <a:r>
              <a:rPr lang="en-US" sz="2000" dirty="0"/>
              <a:t>learn more about oceanography and to pursue </a:t>
            </a:r>
            <a:r>
              <a:rPr lang="en-US" sz="2000" dirty="0" smtClean="0"/>
              <a:t>the mathematics</a:t>
            </a:r>
            <a:r>
              <a:rPr lang="en-US" sz="2000" dirty="0"/>
              <a:t>, science and technology </a:t>
            </a:r>
            <a:r>
              <a:rPr lang="en-US" sz="2000" dirty="0" smtClean="0"/>
              <a:t>coursework required </a:t>
            </a:r>
            <a:r>
              <a:rPr lang="en-US" sz="2000" dirty="0"/>
              <a:t>to become more ocean literate.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7338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</a:t>
            </a:r>
            <a:r>
              <a:rPr lang="en-US" sz="3200" i="1" dirty="0" smtClean="0">
                <a:solidFill>
                  <a:srgbClr val="0070C0"/>
                </a:solidFill>
              </a:rPr>
              <a:t>ollection of interviews from scientists and crew in Ocean Explorer research expeditions.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2484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hlinkClick r:id="rId2"/>
              </a:rPr>
              <a:t>http://oceanexplorer.noaa.gov/okeanos/explorers/explorers.html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http://upload.wikimedia.org/wikipedia/en/b/b8/Okeanos_Explorer_at_s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14400"/>
            <a:ext cx="7620000" cy="50768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381000"/>
            <a:ext cx="6676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Careers on the NOAA ship </a:t>
            </a:r>
            <a:r>
              <a:rPr lang="en-US" sz="2800" dirty="0" err="1" smtClean="0"/>
              <a:t>Okeanos</a:t>
            </a:r>
            <a:r>
              <a:rPr lang="en-US" sz="2800" dirty="0" smtClean="0"/>
              <a:t> Explorer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662609"/>
            <a:ext cx="146304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2060713"/>
            <a:ext cx="43331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1200" u="sng" dirty="0" smtClean="0">
                <a:solidFill>
                  <a:schemeClr val="bg1"/>
                </a:solidFill>
                <a:hlinkClick r:id="rId3"/>
              </a:rPr>
              <a:t>oceanexplorer.noaa.gov/edu/oceanage/current_careers.pdf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422702"/>
            <a:ext cx="33276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 special issue of Current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Journal of Marine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Education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Available on line at: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S: MTS Hom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8619" y="-685799"/>
            <a:ext cx="13866517" cy="7563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199" y="532178"/>
            <a:ext cx="3215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https://www.mtsociety.org/</a:t>
            </a:r>
          </a:p>
        </p:txBody>
      </p:sp>
      <p:sp>
        <p:nvSpPr>
          <p:cNvPr id="4" name="Oval 3"/>
          <p:cNvSpPr/>
          <p:nvPr/>
        </p:nvSpPr>
        <p:spPr>
          <a:xfrm>
            <a:off x="3643015" y="992966"/>
            <a:ext cx="623239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S: Career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798" y="-685800"/>
            <a:ext cx="13830296" cy="75437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62600" y="1981200"/>
            <a:ext cx="2057400" cy="213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0"/>
            <a:ext cx="14440946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www.oceancareers.com/images/mate_logo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28600"/>
            <a:ext cx="1743920" cy="733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3261044" y="43934"/>
            <a:ext cx="3616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hlinkClick r:id="rId4"/>
              </a:rPr>
              <a:t>http://www.oceancareers.com/2.0/index.php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S: Communitie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00" y="-847693"/>
            <a:ext cx="15963896" cy="870758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39000" y="2362200"/>
            <a:ext cx="1752600" cy="213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4600" y="-762000"/>
            <a:ext cx="14297967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51866" y="152400"/>
            <a:ext cx="31650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/>
              </a:rPr>
              <a:t>http://www.marinecareers.net/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-1066800"/>
            <a:ext cx="14869885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28600" y="1905000"/>
            <a:ext cx="28194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0" y="6280666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/>
              </a:rPr>
              <a:t>http://www.tos.org/resources/career_profiles.html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681413" cy="466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1676400"/>
            <a:ext cx="434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OCEANOGRAPHY</a:t>
            </a:r>
            <a:r>
              <a:rPr lang="en-US" sz="2800" b="1" dirty="0"/>
              <a:t> ONLINE</a:t>
            </a:r>
            <a:br>
              <a:rPr lang="en-US" sz="2800" b="1" dirty="0"/>
            </a:br>
            <a:r>
              <a:rPr lang="en-US" sz="2800" dirty="0">
                <a:hlinkClick r:id="rId3"/>
              </a:rPr>
              <a:t>Instant, Open Access </a:t>
            </a:r>
            <a:br>
              <a:rPr lang="en-US" sz="2800" dirty="0">
                <a:hlinkClick r:id="rId3"/>
              </a:rPr>
            </a:br>
            <a:r>
              <a:rPr lang="en-US" sz="2800" dirty="0">
                <a:hlinkClick r:id="rId3"/>
              </a:rPr>
              <a:t>to Every Article</a:t>
            </a:r>
            <a:endParaRPr lang="en-US" sz="2800" dirty="0"/>
          </a:p>
        </p:txBody>
      </p:sp>
      <p:pic>
        <p:nvPicPr>
          <p:cNvPr id="5124" name="Picture 4" descr="http://www.tos.org/graphics/tos_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" y="0"/>
            <a:ext cx="9096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-838200"/>
            <a:ext cx="13969302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2971800" y="3429000"/>
            <a:ext cx="3200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87615" y="381000"/>
            <a:ext cx="5638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/>
              </a:rPr>
              <a:t>http://www.pathwaystoscience.org/oceanscience.asp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21920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IBP webinars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1219200"/>
            <a:ext cx="15230546" cy="82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-391463"/>
            <a:ext cx="38862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http://www.pathwaystoscience.org/webinars.asp</a:t>
            </a:r>
          </a:p>
        </p:txBody>
      </p:sp>
      <p:sp>
        <p:nvSpPr>
          <p:cNvPr id="4" name="Oval 3"/>
          <p:cNvSpPr/>
          <p:nvPr/>
        </p:nvSpPr>
        <p:spPr>
          <a:xfrm>
            <a:off x="3352800" y="1981200"/>
            <a:ext cx="1371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-914400"/>
            <a:ext cx="13940518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27072" y="1447800"/>
            <a:ext cx="45715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http://www.openoceans.org/Ocean_Jobs.html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2895600"/>
            <a:ext cx="24384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506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09800" y="571500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http://www.palomar.edu/oceanography/links/careers.html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0652"/>
            <a:ext cx="67373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71714" y="6031468"/>
            <a:ext cx="474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http://ocean.peterbrueggeman.com/career.html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172433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81200" y="6324600"/>
            <a:ext cx="401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http://</a:t>
            </a:r>
            <a:r>
              <a:rPr lang="en-US" u="sng" dirty="0" smtClean="0">
                <a:hlinkClick r:id="rId3"/>
              </a:rPr>
              <a:t>hopkins.stanford.edu/careers.htm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38200"/>
            <a:ext cx="14583926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199" y="6324600"/>
            <a:ext cx="4562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http://www.mbari.org/education/careers.html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609600"/>
            <a:ext cx="130111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65701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HOW DO WE USE THESE RESOURCES?</a:t>
            </a:r>
            <a:br>
              <a:rPr lang="en-US" sz="3200" b="1" dirty="0" smtClean="0">
                <a:solidFill>
                  <a:srgbClr val="0070C0"/>
                </a:solidFill>
              </a:rPr>
            </a:b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1" y="1626680"/>
            <a:ext cx="8686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/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Incorporate them into a class activity or homework </a:t>
            </a:r>
            <a:r>
              <a:rPr lang="en-US" sz="2400" b="1" dirty="0" smtClean="0">
                <a:solidFill>
                  <a:srgbClr val="0070C0"/>
                </a:solidFill>
              </a:rPr>
              <a:t>assignment</a:t>
            </a:r>
          </a:p>
          <a:p>
            <a:pPr lvl="0"/>
            <a:r>
              <a:rPr lang="en-US" sz="2400" b="1" dirty="0" smtClean="0">
                <a:solidFill>
                  <a:srgbClr val="0070C0"/>
                </a:solidFill>
              </a:rPr>
              <a:t>Explore an internship opportunities with your students</a:t>
            </a:r>
          </a:p>
          <a:p>
            <a:pPr lvl="0"/>
            <a:r>
              <a:rPr lang="en-US" sz="2400" b="1" dirty="0" smtClean="0">
                <a:solidFill>
                  <a:srgbClr val="0070C0"/>
                </a:solidFill>
              </a:rPr>
              <a:t>Explore a </a:t>
            </a:r>
            <a:r>
              <a:rPr lang="en-US" sz="2400" b="1" smtClean="0">
                <a:solidFill>
                  <a:srgbClr val="0070C0"/>
                </a:solidFill>
              </a:rPr>
              <a:t>job posting with </a:t>
            </a:r>
            <a:r>
              <a:rPr lang="en-US" sz="2400" b="1" dirty="0">
                <a:solidFill>
                  <a:srgbClr val="0070C0"/>
                </a:solidFill>
              </a:rPr>
              <a:t>your students</a:t>
            </a:r>
          </a:p>
          <a:p>
            <a:r>
              <a:rPr lang="en-US" sz="2400" b="1" smtClean="0">
                <a:solidFill>
                  <a:srgbClr val="0070C0"/>
                </a:solidFill>
              </a:rPr>
              <a:t>Group </a:t>
            </a:r>
            <a:r>
              <a:rPr lang="en-US" sz="2400" b="1" dirty="0">
                <a:solidFill>
                  <a:srgbClr val="0070C0"/>
                </a:solidFill>
              </a:rPr>
              <a:t>research </a:t>
            </a:r>
            <a:r>
              <a:rPr lang="en-US" sz="2400" b="1" dirty="0" smtClean="0">
                <a:solidFill>
                  <a:srgbClr val="0070C0"/>
                </a:solidFill>
              </a:rPr>
              <a:t>projects on career topics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Plan a career </a:t>
            </a:r>
            <a:r>
              <a:rPr lang="en-US" sz="2400" b="1" dirty="0">
                <a:solidFill>
                  <a:srgbClr val="0070C0"/>
                </a:solidFill>
              </a:rPr>
              <a:t>e</a:t>
            </a:r>
            <a:r>
              <a:rPr lang="en-US" sz="2400" b="1" dirty="0" smtClean="0">
                <a:solidFill>
                  <a:srgbClr val="0070C0"/>
                </a:solidFill>
              </a:rPr>
              <a:t>xploration with </a:t>
            </a:r>
            <a:r>
              <a:rPr lang="en-US" sz="2400" b="1" dirty="0" err="1" smtClean="0">
                <a:solidFill>
                  <a:srgbClr val="0070C0"/>
                </a:solidFill>
              </a:rPr>
              <a:t>webquests</a:t>
            </a:r>
            <a:r>
              <a:rPr lang="en-US" sz="2400" b="1" dirty="0" smtClean="0">
                <a:solidFill>
                  <a:srgbClr val="0070C0"/>
                </a:solidFill>
              </a:rPr>
              <a:t> or a scavenger hunt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Students interview professional ocean scientists and those working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  on the </a:t>
            </a:r>
            <a:r>
              <a:rPr lang="en-US" sz="2400" b="1" dirty="0" smtClean="0">
                <a:solidFill>
                  <a:srgbClr val="0070C0"/>
                </a:solidFill>
              </a:rPr>
              <a:t>ocean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Other ideas?</a:t>
            </a:r>
            <a:endParaRPr lang="en-US" sz="2400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685800"/>
            <a:ext cx="14297967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685800"/>
            <a:ext cx="14297967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" y="-990600"/>
            <a:ext cx="20088664" cy="1088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057400" y="1981200"/>
            <a:ext cx="58674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609600"/>
            <a:ext cx="14154987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887017" y="-2721445"/>
            <a:ext cx="17974617" cy="9579445"/>
            <a:chOff x="-2887017" y="-2721445"/>
            <a:chExt cx="17974617" cy="9579445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887017" y="-2721445"/>
              <a:ext cx="17974617" cy="957944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" name="Oval 1"/>
            <p:cNvSpPr/>
            <p:nvPr/>
          </p:nvSpPr>
          <p:spPr>
            <a:xfrm>
              <a:off x="7239000" y="5862"/>
              <a:ext cx="6858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5862"/>
              <a:ext cx="1371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67000" y="5862"/>
              <a:ext cx="12192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001000" y="5862"/>
              <a:ext cx="990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262827" y="2667000"/>
            <a:ext cx="2982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/>
              </a:rPr>
              <a:t>http://www.marinetech.org/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4" y="1143000"/>
            <a:ext cx="5178072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FRONT COVERjp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87378"/>
            <a:ext cx="3048000" cy="414948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2286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Underwater </a:t>
            </a:r>
            <a:r>
              <a:rPr lang="en-US" sz="2400" b="1" dirty="0" smtClean="0">
                <a:solidFill>
                  <a:prstClr val="black"/>
                </a:solidFill>
              </a:rPr>
              <a:t>Robotics Competitions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51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200</Words>
  <Application>Microsoft Office PowerPoint</Application>
  <PresentationFormat>On-screen Show (4:3)</PresentationFormat>
  <Paragraphs>51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</dc:creator>
  <cp:lastModifiedBy>hodder</cp:lastModifiedBy>
  <cp:revision>35</cp:revision>
  <dcterms:created xsi:type="dcterms:W3CDTF">2013-02-07T23:25:36Z</dcterms:created>
  <dcterms:modified xsi:type="dcterms:W3CDTF">2013-06-11T18:46:04Z</dcterms:modified>
</cp:coreProperties>
</file>