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9" r:id="rId4"/>
    <p:sldId id="262" r:id="rId5"/>
    <p:sldId id="263" r:id="rId6"/>
    <p:sldId id="257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 autoAdjust="0"/>
    <p:restoredTop sz="94641" autoAdjust="0"/>
  </p:normalViewPr>
  <p:slideViewPr>
    <p:cSldViewPr showGuides="1">
      <p:cViewPr varScale="1">
        <p:scale>
          <a:sx n="100" d="100"/>
          <a:sy n="100" d="100"/>
        </p:scale>
        <p:origin x="-7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A47E0-B083-44BB-8C71-126641EB6511}" type="datetimeFigureOut">
              <a:rPr lang="en-US" smtClean="0"/>
              <a:t>7/29/11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D36DB50-64CB-4588-B236-41A39A233B4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A47E0-B083-44BB-8C71-126641EB6511}" type="datetimeFigureOut">
              <a:rPr lang="en-US" smtClean="0"/>
              <a:t>7/29/11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6DB50-64CB-4588-B236-41A39A233B4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D36DB50-64CB-4588-B236-41A39A233B4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A47E0-B083-44BB-8C71-126641EB6511}" type="datetimeFigureOut">
              <a:rPr lang="en-US" smtClean="0"/>
              <a:t>7/29/11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A47E0-B083-44BB-8C71-126641EB6511}" type="datetimeFigureOut">
              <a:rPr lang="en-US" smtClean="0"/>
              <a:t>7/29/11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D36DB50-64CB-4588-B236-41A39A233B4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A47E0-B083-44BB-8C71-126641EB6511}" type="datetimeFigureOut">
              <a:rPr lang="en-US" smtClean="0"/>
              <a:t>7/29/11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D36DB50-64CB-4588-B236-41A39A233B4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01A47E0-B083-44BB-8C71-126641EB6511}" type="datetimeFigureOut">
              <a:rPr lang="en-US" smtClean="0"/>
              <a:t>7/29/11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6DB50-64CB-4588-B236-41A39A233B4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A47E0-B083-44BB-8C71-126641EB6511}" type="datetimeFigureOut">
              <a:rPr lang="en-US" smtClean="0"/>
              <a:t>7/29/11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D36DB50-64CB-4588-B236-41A39A233B4B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A47E0-B083-44BB-8C71-126641EB6511}" type="datetimeFigureOut">
              <a:rPr lang="en-US" smtClean="0"/>
              <a:t>7/29/11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D36DB50-64CB-4588-B236-41A39A233B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A47E0-B083-44BB-8C71-126641EB6511}" type="datetimeFigureOut">
              <a:rPr lang="en-US" smtClean="0"/>
              <a:t>7/29/11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36DB50-64CB-4588-B236-41A39A233B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D36DB50-64CB-4588-B236-41A39A233B4B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A47E0-B083-44BB-8C71-126641EB6511}" type="datetimeFigureOut">
              <a:rPr lang="en-US" smtClean="0"/>
              <a:t>7/29/11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D36DB50-64CB-4588-B236-41A39A233B4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01A47E0-B083-44BB-8C71-126641EB6511}" type="datetimeFigureOut">
              <a:rPr lang="en-US" smtClean="0"/>
              <a:t>7/29/11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01A47E0-B083-44BB-8C71-126641EB6511}" type="datetimeFigureOut">
              <a:rPr lang="en-US" smtClean="0"/>
              <a:t>7/29/11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D36DB50-64CB-4588-B236-41A39A233B4B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Emphasizing writing in a petrology course</a:t>
            </a:r>
            <a:endParaRPr lang="en-US" sz="36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/>
              <a:t>Writing skill goals for this course are for students to:</a:t>
            </a:r>
          </a:p>
          <a:p>
            <a:r>
              <a:rPr lang="en-US" sz="2800" dirty="0" smtClean="0"/>
              <a:t>Consider strengths </a:t>
            </a:r>
            <a:r>
              <a:rPr lang="en-US" sz="2800" dirty="0" smtClean="0"/>
              <a:t>&amp; </a:t>
            </a:r>
            <a:r>
              <a:rPr lang="en-US" sz="2800" dirty="0" smtClean="0"/>
              <a:t>areas for improvement in their own writing.</a:t>
            </a:r>
          </a:p>
          <a:p>
            <a:r>
              <a:rPr lang="en-US" sz="2800" dirty="0" smtClean="0"/>
              <a:t>Write clear informative captions.</a:t>
            </a:r>
          </a:p>
          <a:p>
            <a:r>
              <a:rPr lang="en-US" sz="2800" dirty="0" smtClean="0"/>
              <a:t>Write engaging introductions that orient the reader to the subject and purpose of the paper.</a:t>
            </a:r>
          </a:p>
          <a:p>
            <a:r>
              <a:rPr lang="en-US" sz="2800" dirty="0" smtClean="0"/>
              <a:t>Use reader expectations </a:t>
            </a:r>
            <a:r>
              <a:rPr lang="en-US" sz="2800" dirty="0" smtClean="0"/>
              <a:t>&amp; </a:t>
            </a:r>
            <a:r>
              <a:rPr lang="en-US" sz="2800" dirty="0" smtClean="0"/>
              <a:t>context to improve writing.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Weekly </a:t>
            </a:r>
            <a:r>
              <a:rPr lang="en-US" sz="3200" dirty="0" smtClean="0"/>
              <a:t>laboratories</a:t>
            </a:r>
          </a:p>
          <a:p>
            <a:pPr lvl="1"/>
            <a:r>
              <a:rPr lang="en-US" sz="2800" dirty="0" smtClean="0"/>
              <a:t>Half or more with field component</a:t>
            </a:r>
          </a:p>
          <a:p>
            <a:pPr lvl="1"/>
            <a:r>
              <a:rPr lang="en-US" sz="2800" dirty="0" smtClean="0"/>
              <a:t>Most with written reports</a:t>
            </a:r>
          </a:p>
          <a:p>
            <a:r>
              <a:rPr lang="en-US" sz="3200" dirty="0" smtClean="0"/>
              <a:t>In class discussions and exercises</a:t>
            </a:r>
          </a:p>
          <a:p>
            <a:r>
              <a:rPr lang="en-US" sz="3200" dirty="0" smtClean="0"/>
              <a:t>Occasional short quizzes</a:t>
            </a:r>
          </a:p>
          <a:p>
            <a:r>
              <a:rPr lang="en-US" sz="3200" dirty="0" smtClean="0"/>
              <a:t>3 written projects (in lieu of in-class exams</a:t>
            </a:r>
            <a:r>
              <a:rPr lang="en-US" sz="3200" dirty="0" smtClean="0"/>
              <a:t>)</a:t>
            </a:r>
          </a:p>
          <a:p>
            <a:r>
              <a:rPr lang="en-US" sz="3200" dirty="0"/>
              <a:t>Fewer than 12 students in the class.</a:t>
            </a:r>
          </a:p>
          <a:p>
            <a:endParaRPr lang="en-US" sz="3200" dirty="0" smtClean="0"/>
          </a:p>
          <a:p>
            <a:pPr>
              <a:buNone/>
            </a:pPr>
            <a:endParaRPr lang="en-US" sz="3200" dirty="0" smtClean="0"/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800" b="1" dirty="0" smtClean="0"/>
              <a:t>First day of class: </a:t>
            </a:r>
            <a:r>
              <a:rPr lang="en-US" sz="2800" i="1" dirty="0" smtClean="0"/>
              <a:t>What are your strengths as a writer?  What would you like to improve in your writing?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b="1" dirty="0" smtClean="0"/>
              <a:t>After one or more of the projects: </a:t>
            </a:r>
            <a:r>
              <a:rPr lang="en-US" sz="2800" i="1" dirty="0" smtClean="0"/>
              <a:t>If you had one more hour (or day) how would you improve your paper? </a:t>
            </a:r>
          </a:p>
          <a:p>
            <a:pPr>
              <a:buNone/>
            </a:pPr>
            <a:endParaRPr lang="en-US" sz="2800" i="1" dirty="0" smtClean="0"/>
          </a:p>
          <a:p>
            <a:pPr>
              <a:buNone/>
            </a:pPr>
            <a:r>
              <a:rPr lang="en-US" sz="2800" b="1" dirty="0" smtClean="0"/>
              <a:t>End of class: </a:t>
            </a:r>
            <a:r>
              <a:rPr lang="en-US" sz="2800" i="1" dirty="0" smtClean="0"/>
              <a:t>How has your writing improved during this course? What do you want to continue to improve in your writing?</a:t>
            </a:r>
            <a:endParaRPr lang="en-US" sz="2800" dirty="0" smtClean="0"/>
          </a:p>
          <a:p>
            <a:pPr>
              <a:buNone/>
            </a:pPr>
            <a:endParaRPr lang="en-US" sz="2800" i="1" dirty="0" smtClean="0"/>
          </a:p>
          <a:p>
            <a:pPr>
              <a:buNone/>
            </a:pPr>
            <a:endParaRPr lang="en-US" sz="2800" i="1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/>
              <a:t>Goal: For students to consider strengths and areas for improvement in their own writing.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>Introduce: </a:t>
            </a:r>
            <a:r>
              <a:rPr lang="en-US" sz="2800" dirty="0" smtClean="0"/>
              <a:t>Read </a:t>
            </a:r>
            <a:r>
              <a:rPr lang="en-US" sz="2800" dirty="0" smtClean="0"/>
              <a:t>&amp; </a:t>
            </a:r>
            <a:r>
              <a:rPr lang="en-US" sz="2800" dirty="0" smtClean="0"/>
              <a:t>discuss published </a:t>
            </a:r>
            <a:r>
              <a:rPr lang="en-US" sz="2800" dirty="0" smtClean="0"/>
              <a:t>captions.</a:t>
            </a:r>
            <a:endParaRPr lang="en-US" sz="2800" dirty="0" smtClean="0"/>
          </a:p>
          <a:p>
            <a:r>
              <a:rPr lang="en-US" sz="2800" b="1" dirty="0" smtClean="0"/>
              <a:t>Practice &amp; Assess: </a:t>
            </a:r>
            <a:r>
              <a:rPr lang="en-US" sz="2800" dirty="0" smtClean="0"/>
              <a:t>Write captions for field photos, sketches, photomicrographs, data plots. </a:t>
            </a:r>
          </a:p>
          <a:p>
            <a:pPr lvl="1"/>
            <a:r>
              <a:rPr lang="en-US" sz="2400" dirty="0" smtClean="0"/>
              <a:t>L</a:t>
            </a:r>
            <a:r>
              <a:rPr lang="en-US" sz="2400" dirty="0" smtClean="0"/>
              <a:t>abs - initially </a:t>
            </a:r>
            <a:r>
              <a:rPr lang="en-US" sz="2400" dirty="0" smtClean="0"/>
              <a:t>marked but not </a:t>
            </a:r>
            <a:r>
              <a:rPr lang="en-US" sz="2400" dirty="0" smtClean="0"/>
              <a:t>graded; later labs graded.</a:t>
            </a:r>
            <a:endParaRPr lang="en-US" sz="2400" dirty="0" smtClean="0"/>
          </a:p>
          <a:p>
            <a:pPr lvl="1"/>
            <a:r>
              <a:rPr lang="en-US" sz="2400" dirty="0" smtClean="0"/>
              <a:t>3 projects - </a:t>
            </a:r>
            <a:r>
              <a:rPr lang="en-US" sz="2400" dirty="0" smtClean="0"/>
              <a:t>graded </a:t>
            </a:r>
            <a:r>
              <a:rPr lang="en-US" sz="2400" dirty="0" smtClean="0"/>
              <a:t>(part </a:t>
            </a:r>
            <a:r>
              <a:rPr lang="en-US" sz="2400" dirty="0" smtClean="0"/>
              <a:t>of rubric). 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I</a:t>
            </a:r>
            <a:r>
              <a:rPr lang="en-US" sz="2800" dirty="0" smtClean="0"/>
              <a:t>ntroduce</a:t>
            </a:r>
            <a:r>
              <a:rPr lang="en-US" sz="2800" dirty="0" smtClean="0"/>
              <a:t>, practice </a:t>
            </a:r>
            <a:r>
              <a:rPr lang="en-US" sz="2800" dirty="0" smtClean="0"/>
              <a:t>&amp; assess </a:t>
            </a:r>
            <a:r>
              <a:rPr lang="en-US" sz="2800" dirty="0" smtClean="0"/>
              <a:t>format </a:t>
            </a:r>
            <a:r>
              <a:rPr lang="en-US" sz="2800" dirty="0" smtClean="0"/>
              <a:t>also used to help students achieve the goal to </a:t>
            </a:r>
            <a:r>
              <a:rPr lang="en-US" sz="2800" b="1" dirty="0" smtClean="0"/>
              <a:t>write engaging </a:t>
            </a:r>
            <a:r>
              <a:rPr lang="en-US" sz="2800" b="1" dirty="0" smtClean="0"/>
              <a:t>informative introductions.    </a:t>
            </a:r>
          </a:p>
          <a:p>
            <a:pPr>
              <a:buNone/>
            </a:pPr>
            <a:endParaRPr lang="en-US" sz="2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152400"/>
            <a:ext cx="8683752" cy="758952"/>
          </a:xfrm>
        </p:spPr>
        <p:txBody>
          <a:bodyPr>
            <a:noAutofit/>
          </a:bodyPr>
          <a:lstStyle/>
          <a:p>
            <a:r>
              <a:rPr lang="en-US" sz="2800" dirty="0"/>
              <a:t>Goal: For students to write clear informative captions.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447800"/>
            <a:ext cx="8763000" cy="5105400"/>
          </a:xfrm>
        </p:spPr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US" sz="2200" b="1" dirty="0" smtClean="0"/>
              <a:t>Read: </a:t>
            </a:r>
            <a:r>
              <a:rPr lang="en-US" sz="2200" dirty="0" err="1" smtClean="0"/>
              <a:t>Gopen</a:t>
            </a:r>
            <a:r>
              <a:rPr lang="en-US" sz="2200" dirty="0"/>
              <a:t>, G.D. and Swan, J.A., 1990. The science of scientific writing. American Scientist, Volume 78, p. 550-558</a:t>
            </a:r>
            <a:r>
              <a:rPr lang="en-US" sz="2200" dirty="0" smtClean="0"/>
              <a:t>.</a:t>
            </a:r>
          </a:p>
          <a:p>
            <a:pPr>
              <a:spcBef>
                <a:spcPct val="50000"/>
              </a:spcBef>
            </a:pPr>
            <a:r>
              <a:rPr lang="en-US" sz="2200" b="1" dirty="0" smtClean="0"/>
              <a:t>Present</a:t>
            </a:r>
            <a:r>
              <a:rPr lang="en-US" sz="2200" b="1" dirty="0"/>
              <a:t>: </a:t>
            </a:r>
            <a:r>
              <a:rPr lang="en-US" sz="2200" dirty="0" smtClean="0"/>
              <a:t>Share geological </a:t>
            </a:r>
            <a:r>
              <a:rPr lang="en-US" sz="2200" dirty="0"/>
              <a:t>examples for </a:t>
            </a:r>
            <a:r>
              <a:rPr lang="en-US" sz="2200" dirty="0" smtClean="0"/>
              <a:t>main points of article.</a:t>
            </a:r>
            <a:endParaRPr lang="en-US" sz="2200" dirty="0"/>
          </a:p>
          <a:p>
            <a:pPr marL="800100" lvl="1" indent="-342900">
              <a:spcBef>
                <a:spcPct val="50000"/>
              </a:spcBef>
              <a:buFontTx/>
              <a:buAutoNum type="arabicPeriod"/>
            </a:pPr>
            <a:r>
              <a:rPr lang="en-US" sz="1400" dirty="0"/>
              <a:t>Follow a grammatical subject as soon as possible with its verb.</a:t>
            </a:r>
          </a:p>
          <a:p>
            <a:pPr marL="800100" lvl="1" indent="-342900">
              <a:spcBef>
                <a:spcPct val="50000"/>
              </a:spcBef>
              <a:buFontTx/>
              <a:buAutoNum type="arabicPeriod"/>
            </a:pPr>
            <a:r>
              <a:rPr lang="en-US" sz="1400" dirty="0"/>
              <a:t>Place in the stress position the “new information” you want the reader to emphasize.</a:t>
            </a:r>
          </a:p>
          <a:p>
            <a:pPr marL="800100" lvl="1" indent="-342900">
              <a:spcBef>
                <a:spcPct val="50000"/>
              </a:spcBef>
              <a:buFontTx/>
              <a:buAutoNum type="arabicPeriod"/>
            </a:pPr>
            <a:r>
              <a:rPr lang="en-US" sz="1400" dirty="0"/>
              <a:t>Place the person or thing whose “story” a sentence is telling at the beginning of the sentence, in the topic position.</a:t>
            </a:r>
          </a:p>
          <a:p>
            <a:pPr marL="800100" lvl="1" indent="-342900">
              <a:spcBef>
                <a:spcPct val="50000"/>
              </a:spcBef>
              <a:buFontTx/>
              <a:buAutoNum type="arabicPeriod"/>
            </a:pPr>
            <a:r>
              <a:rPr lang="en-US" sz="1400" dirty="0"/>
              <a:t>Place appropriate “old information” (material already stated in the discourse) in the topic position for linkage backward and contextualization forward.</a:t>
            </a:r>
          </a:p>
          <a:p>
            <a:pPr marL="800100" lvl="1" indent="-342900">
              <a:spcBef>
                <a:spcPct val="50000"/>
              </a:spcBef>
              <a:buFontTx/>
              <a:buAutoNum type="arabicPeriod"/>
            </a:pPr>
            <a:r>
              <a:rPr lang="en-US" sz="1400" dirty="0"/>
              <a:t>Articulate the action of every clause or sentence in its verb.</a:t>
            </a:r>
          </a:p>
          <a:p>
            <a:pPr marL="800100" lvl="1" indent="-342900">
              <a:spcBef>
                <a:spcPct val="50000"/>
              </a:spcBef>
              <a:buFontTx/>
              <a:buAutoNum type="arabicPeriod"/>
            </a:pPr>
            <a:r>
              <a:rPr lang="en-US" sz="1400" dirty="0"/>
              <a:t>In general, provide context for your reader before asking that the reader consider anything new.</a:t>
            </a:r>
          </a:p>
          <a:p>
            <a:pPr marL="800100" lvl="1" indent="-342900">
              <a:spcBef>
                <a:spcPct val="50000"/>
              </a:spcBef>
              <a:buFontTx/>
              <a:buAutoNum type="arabicPeriod"/>
            </a:pPr>
            <a:r>
              <a:rPr lang="en-US" sz="1400" dirty="0"/>
              <a:t>In general, try to ensure that the relative emphases of the substance coincide with the relative expectations for emphasis raised by the structure. </a:t>
            </a:r>
          </a:p>
          <a:p>
            <a:pPr>
              <a:spcBef>
                <a:spcPct val="50000"/>
              </a:spcBef>
            </a:pPr>
            <a:r>
              <a:rPr lang="en-US" sz="2200" b="1" dirty="0" smtClean="0"/>
              <a:t>Assess: </a:t>
            </a:r>
            <a:r>
              <a:rPr lang="en-US" sz="2200" dirty="0"/>
              <a:t>Comment on </a:t>
            </a:r>
            <a:r>
              <a:rPr lang="en-US" sz="2200" dirty="0" smtClean="0"/>
              <a:t>lab reports</a:t>
            </a:r>
            <a:r>
              <a:rPr lang="en-US" sz="2200" dirty="0"/>
              <a:t>, </a:t>
            </a:r>
            <a:r>
              <a:rPr lang="en-US" sz="2200" dirty="0" smtClean="0"/>
              <a:t>include in </a:t>
            </a:r>
            <a:r>
              <a:rPr lang="en-US" sz="2200" dirty="0"/>
              <a:t>grading rubric for </a:t>
            </a:r>
            <a:r>
              <a:rPr lang="en-US" sz="2200" dirty="0" smtClean="0"/>
              <a:t>the 3 projects.</a:t>
            </a:r>
            <a:endParaRPr lang="en-US" sz="2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/>
              <a:t>Goal: For students to use reader expectations and context to improve writing.</a:t>
            </a:r>
          </a:p>
        </p:txBody>
      </p:sp>
    </p:spTree>
    <p:extLst>
      <p:ext uri="{BB962C8B-B14F-4D97-AF65-F5344CB8AC3E}">
        <p14:creationId xmlns:p14="http://schemas.microsoft.com/office/powerpoint/2010/main" val="714848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Writing references to share with students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400" dirty="0"/>
              <a:t>Bates, R. L., Adkins-</a:t>
            </a:r>
            <a:r>
              <a:rPr lang="en-US" sz="2400" dirty="0" err="1"/>
              <a:t>Heljeson</a:t>
            </a:r>
            <a:r>
              <a:rPr lang="en-US" sz="2400" dirty="0"/>
              <a:t>, M. D., and Buchanan, R.C., </a:t>
            </a:r>
            <a:r>
              <a:rPr lang="en-US" sz="2400" i="1" dirty="0"/>
              <a:t>editors</a:t>
            </a:r>
            <a:r>
              <a:rPr lang="en-US" sz="2400" dirty="0"/>
              <a:t>, 2004. </a:t>
            </a:r>
            <a:r>
              <a:rPr lang="en-US" sz="2400" b="1" dirty="0" err="1"/>
              <a:t>Geowriting</a:t>
            </a:r>
            <a:r>
              <a:rPr lang="en-US" sz="2400" b="1" dirty="0"/>
              <a:t>: A Guide to Writing, Editing, and Printing in Earth Science</a:t>
            </a:r>
            <a:r>
              <a:rPr lang="en-US" sz="2400" dirty="0"/>
              <a:t>, Fifth Revised Edition. American Geological Institute, 100pp. 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Gopen</a:t>
            </a:r>
            <a:r>
              <a:rPr lang="en-US" sz="2400" dirty="0"/>
              <a:t>, G.D. and Swan, J.A., 1990. </a:t>
            </a:r>
            <a:r>
              <a:rPr lang="en-US" sz="2400" b="1" dirty="0"/>
              <a:t>The science of scientific writing. </a:t>
            </a:r>
            <a:r>
              <a:rPr lang="en-US" sz="2400" dirty="0"/>
              <a:t>American Scientist, Volume 78, p. 550-558.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Irvine</a:t>
            </a:r>
            <a:r>
              <a:rPr lang="en-US" sz="2400" dirty="0"/>
              <a:t>, T.N. and Rumble, D., III, 1992. </a:t>
            </a:r>
            <a:r>
              <a:rPr lang="en-US" sz="2400" b="1" dirty="0"/>
              <a:t>A writing guide for </a:t>
            </a:r>
            <a:r>
              <a:rPr lang="en-US" sz="2400" b="1" dirty="0" err="1"/>
              <a:t>petrological</a:t>
            </a:r>
            <a:r>
              <a:rPr lang="en-US" sz="2400" b="1" dirty="0"/>
              <a:t> (and other geological) </a:t>
            </a:r>
            <a:r>
              <a:rPr lang="en-US" sz="2400" b="1" dirty="0" smtClean="0"/>
              <a:t>manuscripts</a:t>
            </a:r>
            <a:r>
              <a:rPr lang="en-US" sz="2400" dirty="0" smtClean="0"/>
              <a:t>. </a:t>
            </a:r>
            <a:r>
              <a:rPr lang="en-US" sz="2400" dirty="0"/>
              <a:t>Journal of Petrology, 46pp.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Other techniques to improve student writing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Revisions</a:t>
            </a:r>
            <a:endParaRPr lang="en-US" sz="2400" dirty="0" smtClean="0"/>
          </a:p>
          <a:p>
            <a:r>
              <a:rPr lang="en-US" sz="2400" dirty="0" smtClean="0"/>
              <a:t>Peer review</a:t>
            </a:r>
          </a:p>
          <a:p>
            <a:pPr lvl="1"/>
            <a:r>
              <a:rPr lang="en-US" sz="2000" dirty="0" smtClean="0"/>
              <a:t>In class with groups of 3-5 students</a:t>
            </a:r>
          </a:p>
          <a:p>
            <a:pPr lvl="1"/>
            <a:r>
              <a:rPr lang="en-US" sz="2000" dirty="0" smtClean="0"/>
              <a:t>Out of class with students trading papers</a:t>
            </a:r>
          </a:p>
          <a:p>
            <a:pPr lvl="1"/>
            <a:r>
              <a:rPr lang="en-US" sz="2000" dirty="0" smtClean="0"/>
              <a:t>Distribute guidelines for review and practice</a:t>
            </a:r>
          </a:p>
          <a:p>
            <a:r>
              <a:rPr lang="en-US" sz="2400" dirty="0" smtClean="0"/>
              <a:t>1 on 1 meetings</a:t>
            </a:r>
          </a:p>
          <a:p>
            <a:pPr lvl="1"/>
            <a:r>
              <a:rPr lang="en-US" sz="2000" dirty="0" smtClean="0"/>
              <a:t>During office hours</a:t>
            </a:r>
          </a:p>
          <a:p>
            <a:pPr lvl="1"/>
            <a:r>
              <a:rPr lang="en-US" sz="2000" dirty="0" smtClean="0"/>
              <a:t>15’ meetings during lab</a:t>
            </a:r>
          </a:p>
          <a:p>
            <a:r>
              <a:rPr lang="en-US" sz="2400" dirty="0" smtClean="0"/>
              <a:t>Students read papers aloud </a:t>
            </a:r>
          </a:p>
          <a:p>
            <a:r>
              <a:rPr lang="en-US" sz="2400" dirty="0" smtClean="0"/>
              <a:t>Referrals to writing </a:t>
            </a:r>
            <a:r>
              <a:rPr lang="en-US" sz="2400" dirty="0" smtClean="0"/>
              <a:t>center</a:t>
            </a:r>
          </a:p>
          <a:p>
            <a:r>
              <a:rPr lang="en-US" sz="2400" dirty="0"/>
              <a:t>Professor comments and </a:t>
            </a:r>
            <a:r>
              <a:rPr lang="en-US" sz="2400" dirty="0" smtClean="0"/>
              <a:t>grading </a:t>
            </a:r>
            <a:r>
              <a:rPr lang="en-US" sz="2400" dirty="0"/>
              <a:t>rubrics</a:t>
            </a:r>
          </a:p>
          <a:p>
            <a:pPr lvl="1"/>
            <a:r>
              <a:rPr lang="en-US" sz="1400" dirty="0"/>
              <a:t>http://</a:t>
            </a:r>
            <a:r>
              <a:rPr lang="en-US" sz="1400" dirty="0" err="1"/>
              <a:t>www.cmu.edu</a:t>
            </a:r>
            <a:r>
              <a:rPr lang="en-US" sz="1400" dirty="0"/>
              <a:t>/teaching/</a:t>
            </a:r>
            <a:r>
              <a:rPr lang="en-US" sz="1400" dirty="0" err="1"/>
              <a:t>designteach</a:t>
            </a:r>
            <a:r>
              <a:rPr lang="en-US" sz="1400" dirty="0"/>
              <a:t>/design/</a:t>
            </a:r>
            <a:r>
              <a:rPr lang="en-US" sz="1400" dirty="0" err="1"/>
              <a:t>instructionalstrategies</a:t>
            </a:r>
            <a:r>
              <a:rPr lang="en-US" sz="1400" dirty="0"/>
              <a:t>/writing/</a:t>
            </a:r>
            <a:r>
              <a:rPr lang="en-US" sz="1400" dirty="0" err="1"/>
              <a:t>respond.html</a:t>
            </a:r>
            <a:endParaRPr lang="en-US" sz="1400" dirty="0"/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134</TotalTime>
  <Words>664</Words>
  <Application>Microsoft Macintosh PowerPoint</Application>
  <PresentationFormat>On-screen Show (4:3)</PresentationFormat>
  <Paragraphs>58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Civic</vt:lpstr>
      <vt:lpstr>Emphasizing writing in a petrology course</vt:lpstr>
      <vt:lpstr>Class organization</vt:lpstr>
      <vt:lpstr>Goal: For students to consider strengths and areas for improvement in their own writing.</vt:lpstr>
      <vt:lpstr>Goal: For students to write clear informative captions.</vt:lpstr>
      <vt:lpstr>Goal: For students to use reader expectations and context to improve writing.</vt:lpstr>
      <vt:lpstr>Writing references to share with students</vt:lpstr>
      <vt:lpstr>Other techniques to improve student writing</vt:lpstr>
    </vt:vector>
  </TitlesOfParts>
  <Company>Bowdoin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Emphasizing writing in a petrology course</dc:title>
  <dc:creator>Rachel Beane</dc:creator>
  <cp:lastModifiedBy>Rachel Beane</cp:lastModifiedBy>
  <cp:revision>18</cp:revision>
  <dcterms:created xsi:type="dcterms:W3CDTF">2011-07-26T19:28:15Z</dcterms:created>
  <dcterms:modified xsi:type="dcterms:W3CDTF">2011-07-29T18:00:35Z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-76812919</vt:i4>
  </property>
  <property fmtid="{D5CDD505-2E9C-101B-9397-08002B2CF9AE}" pid="3" name="_NewReviewCycle">
    <vt:lpwstr/>
  </property>
  <property fmtid="{D5CDD505-2E9C-101B-9397-08002B2CF9AE}" pid="4" name="_EmailSubject">
    <vt:lpwstr>Incorporating Communication in MPG Courses</vt:lpwstr>
  </property>
  <property fmtid="{D5CDD505-2E9C-101B-9397-08002B2CF9AE}" pid="5" name="_AuthorEmail">
    <vt:lpwstr>rbeane@bowdoin.edu</vt:lpwstr>
  </property>
  <property fmtid="{D5CDD505-2E9C-101B-9397-08002B2CF9AE}" pid="6" name="_AuthorEmailDisplayName">
    <vt:lpwstr>Rachel Beane</vt:lpwstr>
  </property>
</Properties>
</file>