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44" r:id="rId2"/>
    <p:sldId id="261" r:id="rId3"/>
    <p:sldId id="349" r:id="rId4"/>
    <p:sldId id="350" r:id="rId5"/>
    <p:sldId id="345" r:id="rId6"/>
    <p:sldId id="346" r:id="rId7"/>
    <p:sldId id="335" r:id="rId8"/>
    <p:sldId id="295" r:id="rId9"/>
    <p:sldId id="265" r:id="rId10"/>
    <p:sldId id="348" r:id="rId11"/>
    <p:sldId id="323" r:id="rId12"/>
    <p:sldId id="337" r:id="rId13"/>
    <p:sldId id="326" r:id="rId14"/>
    <p:sldId id="267" r:id="rId15"/>
    <p:sldId id="352" r:id="rId16"/>
    <p:sldId id="300" r:id="rId17"/>
    <p:sldId id="302" r:id="rId18"/>
    <p:sldId id="301" r:id="rId19"/>
    <p:sldId id="269" r:id="rId20"/>
    <p:sldId id="270" r:id="rId21"/>
    <p:sldId id="273" r:id="rId22"/>
    <p:sldId id="279" r:id="rId23"/>
    <p:sldId id="353" r:id="rId24"/>
    <p:sldId id="354" r:id="rId25"/>
    <p:sldId id="342" r:id="rId26"/>
    <p:sldId id="299" r:id="rId27"/>
    <p:sldId id="257" r:id="rId28"/>
    <p:sldId id="305" r:id="rId29"/>
    <p:sldId id="303" r:id="rId30"/>
    <p:sldId id="296" r:id="rId31"/>
    <p:sldId id="290" r:id="rId32"/>
    <p:sldId id="291" r:id="rId33"/>
    <p:sldId id="292" r:id="rId34"/>
    <p:sldId id="355" r:id="rId35"/>
    <p:sldId id="351" r:id="rId36"/>
    <p:sldId id="26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147" autoAdjust="0"/>
  </p:normalViewPr>
  <p:slideViewPr>
    <p:cSldViewPr snapToGrid="0" snapToObjects="1">
      <p:cViewPr>
        <p:scale>
          <a:sx n="150" d="100"/>
          <a:sy n="150" d="100"/>
        </p:scale>
        <p:origin x="-32" y="-320"/>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2011 Cutting Edge TMPG Workshop</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8411F5-3CF3-5E43-BE2E-E05DE73AB765}" type="datetime1">
              <a:rPr lang="en-US" smtClean="0"/>
              <a:t>8/7/11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4EBACC-338E-6B48-8B1E-E597B8490BD8}" type="slidenum">
              <a:rPr lang="en-US" smtClean="0"/>
              <a:t>‹#›</a:t>
            </a:fld>
            <a:endParaRPr lang="en-US"/>
          </a:p>
        </p:txBody>
      </p:sp>
    </p:spTree>
    <p:extLst>
      <p:ext uri="{BB962C8B-B14F-4D97-AF65-F5344CB8AC3E}">
        <p14:creationId xmlns:p14="http://schemas.microsoft.com/office/powerpoint/2010/main" val="32451802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2011 Cutting Edge TMPG Workshop</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3068E-6726-7C46-830E-7E5766F7ACA1}" type="datetime1">
              <a:rPr lang="en-US" smtClean="0"/>
              <a:t>8/7/11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68104-CC97-8348-A399-F36FE2E6B330}" type="slidenum">
              <a:rPr lang="en-US" smtClean="0"/>
              <a:t>‹#›</a:t>
            </a:fld>
            <a:endParaRPr lang="en-US"/>
          </a:p>
        </p:txBody>
      </p:sp>
    </p:spTree>
    <p:extLst>
      <p:ext uri="{BB962C8B-B14F-4D97-AF65-F5344CB8AC3E}">
        <p14:creationId xmlns:p14="http://schemas.microsoft.com/office/powerpoint/2010/main" val="1782740440"/>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2011 Cutting Edge TMPG Workshop</a:t>
            </a:r>
            <a:endParaRPr lang="en-US"/>
          </a:p>
        </p:txBody>
      </p:sp>
      <p:sp>
        <p:nvSpPr>
          <p:cNvPr id="5" name="Slide Number Placeholder 4"/>
          <p:cNvSpPr>
            <a:spLocks noGrp="1"/>
          </p:cNvSpPr>
          <p:nvPr>
            <p:ph type="sldNum" sz="quarter" idx="11"/>
          </p:nvPr>
        </p:nvSpPr>
        <p:spPr/>
        <p:txBody>
          <a:bodyPr/>
          <a:lstStyle/>
          <a:p>
            <a:fld id="{E6268104-CC97-8348-A399-F36FE2E6B330}" type="slidenum">
              <a:rPr lang="en-US" smtClean="0"/>
              <a:t>1</a:t>
            </a:fld>
            <a:endParaRPr lang="en-US"/>
          </a:p>
        </p:txBody>
      </p:sp>
    </p:spTree>
    <p:extLst>
      <p:ext uri="{BB962C8B-B14F-4D97-AF65-F5344CB8AC3E}">
        <p14:creationId xmlns:p14="http://schemas.microsoft.com/office/powerpoint/2010/main" val="393962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a:t>Wirth - Cutting Edge Metacognition Workshop</a:t>
            </a:r>
          </a:p>
        </p:txBody>
      </p:sp>
      <p:sp>
        <p:nvSpPr>
          <p:cNvPr id="70659"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6BC3EC2C-9F6C-B74F-A8E4-8E224659F388}" type="datetime1">
              <a:rPr lang="en-US" sz="1200"/>
              <a:pPr algn="r"/>
              <a:t>8/7/11</a:t>
            </a:fld>
            <a:endParaRPr lang="en-US" sz="1200"/>
          </a:p>
        </p:txBody>
      </p:sp>
      <p:sp>
        <p:nvSpPr>
          <p:cNvPr id="7066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57C91FD5-A2E6-5340-B5F8-8330810395DA}" type="slidenum">
              <a:rPr lang="en-US" sz="1200"/>
              <a:pPr algn="r"/>
              <a:t>10</a:t>
            </a:fld>
            <a:endParaRPr lang="en-US" sz="1200"/>
          </a:p>
        </p:txBody>
      </p:sp>
      <p:sp>
        <p:nvSpPr>
          <p:cNvPr id="70661" name="Rectangle 2"/>
          <p:cNvSpPr>
            <a:spLocks noGrp="1" noRot="1" noChangeAspect="1" noChangeArrowheads="1"/>
          </p:cNvSpPr>
          <p:nvPr>
            <p:ph type="sldImg"/>
          </p:nvPr>
        </p:nvSpPr>
        <p:spPr>
          <a:solidFill>
            <a:srgbClr val="FFFFFF"/>
          </a:solidFill>
          <a:ln/>
        </p:spPr>
      </p:sp>
      <p:sp>
        <p:nvSpPr>
          <p:cNvPr id="706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r>
              <a:rPr lang="de-DE" smtClean="0"/>
              <a:t>2011 Cutting Edge TMPG Workshop</a:t>
            </a:r>
            <a:endParaRPr lang="en-US"/>
          </a:p>
        </p:txBody>
      </p:sp>
      <p:sp>
        <p:nvSpPr>
          <p:cNvPr id="3" name="Date Placeholder 2"/>
          <p:cNvSpPr>
            <a:spLocks noGrp="1"/>
          </p:cNvSpPr>
          <p:nvPr>
            <p:ph type="dt" idx="11"/>
          </p:nvPr>
        </p:nvSpPr>
        <p:spPr/>
        <p:txBody>
          <a:bodyPr/>
          <a:lstStyle/>
          <a:p>
            <a:fld id="{A269E1E3-EB48-9D48-8691-2F8BE6162E22}" type="datetime1">
              <a:rPr lang="en-US" smtClean="0"/>
              <a:t>8/7/11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a:t>Wirth - Cutting Edge Metacognition Workshop</a:t>
            </a:r>
          </a:p>
        </p:txBody>
      </p:sp>
      <p:sp>
        <p:nvSpPr>
          <p:cNvPr id="70659"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6BC3EC2C-9F6C-B74F-A8E4-8E224659F388}" type="datetime1">
              <a:rPr lang="en-US" sz="1200"/>
              <a:pPr algn="r"/>
              <a:t>8/7/11</a:t>
            </a:fld>
            <a:endParaRPr lang="en-US" sz="1200"/>
          </a:p>
        </p:txBody>
      </p:sp>
      <p:sp>
        <p:nvSpPr>
          <p:cNvPr id="7066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57C91FD5-A2E6-5340-B5F8-8330810395DA}" type="slidenum">
              <a:rPr lang="en-US" sz="1200"/>
              <a:pPr algn="r"/>
              <a:t>11</a:t>
            </a:fld>
            <a:endParaRPr lang="en-US" sz="1200"/>
          </a:p>
        </p:txBody>
      </p:sp>
      <p:sp>
        <p:nvSpPr>
          <p:cNvPr id="70661" name="Rectangle 2"/>
          <p:cNvSpPr>
            <a:spLocks noGrp="1" noRot="1" noChangeAspect="1" noChangeArrowheads="1"/>
          </p:cNvSpPr>
          <p:nvPr>
            <p:ph type="sldImg"/>
          </p:nvPr>
        </p:nvSpPr>
        <p:spPr>
          <a:solidFill>
            <a:srgbClr val="FFFFFF"/>
          </a:solidFill>
          <a:ln/>
        </p:spPr>
      </p:sp>
      <p:sp>
        <p:nvSpPr>
          <p:cNvPr id="706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r>
              <a:rPr lang="en-US" smtClean="0"/>
              <a:t>2011 Cutting Edge TMPG Workshop</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a:t>Wirth - Cutting Edge Metacognition Workshop</a:t>
            </a:r>
          </a:p>
        </p:txBody>
      </p:sp>
      <p:sp>
        <p:nvSpPr>
          <p:cNvPr id="70659"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6BC3EC2C-9F6C-B74F-A8E4-8E224659F388}" type="datetime1">
              <a:rPr lang="en-US" sz="1200"/>
              <a:pPr algn="r"/>
              <a:t>8/7/11</a:t>
            </a:fld>
            <a:endParaRPr lang="en-US" sz="1200"/>
          </a:p>
        </p:txBody>
      </p:sp>
      <p:sp>
        <p:nvSpPr>
          <p:cNvPr id="7066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57C91FD5-A2E6-5340-B5F8-8330810395DA}" type="slidenum">
              <a:rPr lang="en-US" sz="1200"/>
              <a:pPr algn="r"/>
              <a:t>12</a:t>
            </a:fld>
            <a:endParaRPr lang="en-US" sz="1200"/>
          </a:p>
        </p:txBody>
      </p:sp>
      <p:sp>
        <p:nvSpPr>
          <p:cNvPr id="70661" name="Rectangle 2"/>
          <p:cNvSpPr>
            <a:spLocks noGrp="1" noRot="1" noChangeAspect="1" noChangeArrowheads="1"/>
          </p:cNvSpPr>
          <p:nvPr>
            <p:ph type="sldImg"/>
          </p:nvPr>
        </p:nvSpPr>
        <p:spPr>
          <a:solidFill>
            <a:srgbClr val="FFFFFF"/>
          </a:solidFill>
          <a:ln/>
        </p:spPr>
      </p:sp>
      <p:sp>
        <p:nvSpPr>
          <p:cNvPr id="706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r>
              <a:rPr lang="de-DE" smtClean="0"/>
              <a:t>2011 Cutting Edge TMPG Workshop</a:t>
            </a:r>
            <a:endParaRPr lang="en-US"/>
          </a:p>
        </p:txBody>
      </p:sp>
      <p:sp>
        <p:nvSpPr>
          <p:cNvPr id="3" name="Date Placeholder 2"/>
          <p:cNvSpPr>
            <a:spLocks noGrp="1"/>
          </p:cNvSpPr>
          <p:nvPr>
            <p:ph type="dt" idx="11"/>
          </p:nvPr>
        </p:nvSpPr>
        <p:spPr/>
        <p:txBody>
          <a:bodyPr/>
          <a:lstStyle/>
          <a:p>
            <a:fld id="{68878922-54B7-4D4E-87BB-C95E5C94FB3B}" type="datetime1">
              <a:rPr lang="en-US" smtClean="0"/>
              <a:t>8/7/11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cs typeface="ＭＳ Ｐゴシック" charset="0"/>
              </a:rPr>
              <a:t>Strategies: cognitive, motivational, environmental</a:t>
            </a:r>
          </a:p>
          <a:p>
            <a:pPr eaLnBrk="1" hangingPunct="1"/>
            <a:r>
              <a:rPr lang="en-US">
                <a:latin typeface="Times" charset="0"/>
                <a:ea typeface="ＭＳ Ｐゴシック" charset="0"/>
                <a:cs typeface="ＭＳ Ｐゴシック" charset="0"/>
              </a:rPr>
              <a:t>Strategies: self regulation, planning, monitoring, correcting errors, self-assessment</a:t>
            </a:r>
          </a:p>
          <a:p>
            <a:pPr eaLnBrk="1" hangingPunct="1"/>
            <a:endParaRPr lang="en-US">
              <a:latin typeface="Times" charset="0"/>
              <a:ea typeface="ＭＳ Ｐゴシック" charset="0"/>
              <a:cs typeface="ＭＳ Ｐゴシック" charset="0"/>
            </a:endParaRPr>
          </a:p>
        </p:txBody>
      </p:sp>
      <p:sp>
        <p:nvSpPr>
          <p:cNvPr id="34821"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DF7E6C4-E3BB-354B-B0E1-1B262F9F23A4}" type="datetime1">
              <a:rPr lang="en-US" sz="1200" smtClean="0"/>
              <a:t>8/7/11</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409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C1EE423-12D8-D740-9E6F-4E205354AC96}" type="datetime1">
              <a:rPr lang="en-US" sz="1200" smtClean="0"/>
              <a:t>8/7/11</a:t>
            </a:fld>
            <a:endParaRPr lang="en-US" sz="1200"/>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93404F-F0D4-3C41-AF54-5B9F2D217D1B}" type="slidenum">
              <a:rPr lang="en-US" sz="1200"/>
              <a:pPr/>
              <a:t>14</a:t>
            </a:fld>
            <a:endParaRPr lang="en-US" sz="1200"/>
          </a:p>
        </p:txBody>
      </p:sp>
      <p:sp>
        <p:nvSpPr>
          <p:cNvPr id="40965" name="Rectangle 2"/>
          <p:cNvSpPr>
            <a:spLocks noGrp="1" noRot="1" noChangeAspect="1" noChangeArrowheads="1"/>
          </p:cNvSpPr>
          <p:nvPr>
            <p:ph type="sldImg"/>
          </p:nvPr>
        </p:nvSpPr>
        <p:spPr>
          <a:solidFill>
            <a:srgbClr val="FFFFFF"/>
          </a:solidFill>
          <a:ln/>
        </p:spPr>
      </p:sp>
      <p:sp>
        <p:nvSpPr>
          <p:cNvPr id="4096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157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1196C5-918C-1F45-8A20-5C5952854359}"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smtClean="0"/>
              <a:t>2011 Cutting Edge TMPG Workshop</a:t>
            </a:r>
            <a:endParaRPr lang="en-US" sz="1200"/>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fld id="{FE4D32A6-6E11-964A-A43A-373DC4DEEBDD}" type="datetime1">
              <a:rPr lang="en-US" sz="1200" smtClean="0"/>
              <a:t>8/7/11</a:t>
            </a:fld>
            <a:endParaRPr lang="en-US" sz="1200"/>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fld id="{E100D0C7-D0F6-CB4A-897F-4C5021071749}" type="slidenum">
              <a:rPr lang="en-US" sz="1200"/>
              <a:pPr/>
              <a:t>16</a:t>
            </a:fld>
            <a:endParaRPr lang="en-US" sz="1200"/>
          </a:p>
        </p:txBody>
      </p:sp>
      <p:sp>
        <p:nvSpPr>
          <p:cNvPr id="60421" name="Rectangle 2"/>
          <p:cNvSpPr>
            <a:spLocks noGrp="1" noRot="1" noChangeAspect="1" noChangeArrowheads="1"/>
          </p:cNvSpPr>
          <p:nvPr>
            <p:ph type="sldImg"/>
          </p:nvPr>
        </p:nvSpPr>
        <p:spPr>
          <a:solidFill>
            <a:srgbClr val="FFFFFF"/>
          </a:solidFill>
          <a:ln/>
        </p:spPr>
      </p:sp>
      <p:sp>
        <p:nvSpPr>
          <p:cNvPr id="604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a:t>Wirth - Cutting Edge Metacognition Workshop</a:t>
            </a:r>
          </a:p>
        </p:txBody>
      </p:sp>
      <p:sp>
        <p:nvSpPr>
          <p:cNvPr id="64515"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ABF2E444-73AE-0D42-A7EC-9C04BCDC5239}" type="datetime1">
              <a:rPr lang="en-US" sz="1200"/>
              <a:pPr algn="r"/>
              <a:t>8/7/11</a:t>
            </a:fld>
            <a:endParaRPr lang="en-US" sz="1200"/>
          </a:p>
        </p:txBody>
      </p:sp>
      <p:sp>
        <p:nvSpPr>
          <p:cNvPr id="6451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r"/>
            <a:fld id="{E1105F4A-412E-C849-8494-B6285BDBA8B4}" type="slidenum">
              <a:rPr lang="en-US" sz="1200"/>
              <a:pPr algn="r"/>
              <a:t>17</a:t>
            </a:fld>
            <a:endParaRPr lang="en-US" sz="1200"/>
          </a:p>
        </p:txBody>
      </p:sp>
      <p:sp>
        <p:nvSpPr>
          <p:cNvPr id="64517" name="Rectangle 2"/>
          <p:cNvSpPr>
            <a:spLocks noGrp="1" noRot="1" noChangeAspect="1" noChangeArrowheads="1"/>
          </p:cNvSpPr>
          <p:nvPr>
            <p:ph type="sldImg"/>
          </p:nvPr>
        </p:nvSpPr>
        <p:spPr>
          <a:solidFill>
            <a:srgbClr val="FFFFFF"/>
          </a:solidFill>
          <a:ln/>
        </p:spPr>
      </p:sp>
      <p:sp>
        <p:nvSpPr>
          <p:cNvPr id="645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r>
              <a:rPr lang="en-US" smtClean="0"/>
              <a:t>2011 Cutting Edge TMPG Workshop</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157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1196C5-918C-1F45-8A20-5C5952854359}" type="slidenum">
              <a:rPr lang="en-US" sz="1200"/>
              <a:pP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18787" name="Rectangle 2"/>
          <p:cNvSpPr>
            <a:spLocks noGrp="1" noRot="1" noChangeAspect="1" noChangeArrowheads="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1187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BEAD5D-5918-774A-AE26-1E77C73F1055}" type="slidenum">
              <a:rPr lang="en-US" sz="120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68104-CC97-8348-A399-F36FE2E6B330}" type="slidenum">
              <a:rPr lang="en-US" smtClean="0"/>
              <a:t>2</a:t>
            </a:fld>
            <a:endParaRPr lang="en-US"/>
          </a:p>
        </p:txBody>
      </p:sp>
      <p:sp>
        <p:nvSpPr>
          <p:cNvPr id="5" name="Header Placeholder 4"/>
          <p:cNvSpPr>
            <a:spLocks noGrp="1"/>
          </p:cNvSpPr>
          <p:nvPr>
            <p:ph type="hdr" sz="quarter" idx="11"/>
          </p:nvPr>
        </p:nvSpPr>
        <p:spPr/>
        <p:txBody>
          <a:bodyPr/>
          <a:lstStyle/>
          <a:p>
            <a:r>
              <a:rPr lang="en-US" smtClean="0"/>
              <a:t>2011 Cutting Edge TMPG Workshop</a:t>
            </a:r>
            <a:endParaRPr lang="en-US"/>
          </a:p>
        </p:txBody>
      </p:sp>
    </p:spTree>
    <p:extLst>
      <p:ext uri="{BB962C8B-B14F-4D97-AF65-F5344CB8AC3E}">
        <p14:creationId xmlns:p14="http://schemas.microsoft.com/office/powerpoint/2010/main" val="3120883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23907" name="Rectangle 2"/>
          <p:cNvSpPr>
            <a:spLocks noGrp="1" noRot="1" noChangeAspect="1" noChangeArrowheads="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123909"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1E14469-B954-0D48-BB56-030521636A1A}" type="datetime1">
              <a:rPr lang="en-US" sz="1200" smtClean="0"/>
              <a:t>8/7/11</a:t>
            </a:fld>
            <a:endParaRPr lang="en-US" sz="1200"/>
          </a:p>
        </p:txBody>
      </p:sp>
      <p:sp>
        <p:nvSpPr>
          <p:cNvPr id="1239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C7D695F-B32C-854C-9FF5-05C10D0FFAB4}" type="slidenum">
              <a:rPr lang="en-US" sz="1200"/>
              <a:pPr/>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1372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A331351-6ADA-A04C-8544-A91CA523DCAF}" type="slidenum">
              <a:rPr lang="en-US" sz="1200"/>
              <a:pPr/>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50531" name="Rectangle 2"/>
          <p:cNvSpPr>
            <a:spLocks noGrp="1" noRot="1" noChangeAspect="1" noChangeArrowheads="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1505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EEA740E-D52F-104F-BB57-F7708C566812}" type="slidenum">
              <a:rPr lang="en-US" sz="1200"/>
              <a:pPr/>
              <a:t>25</a:t>
            </a:fld>
            <a:endParaRPr lang="en-US" sz="1200"/>
          </a:p>
        </p:txBody>
      </p:sp>
      <p:sp>
        <p:nvSpPr>
          <p:cNvPr id="2" name="Date Placeholder 1"/>
          <p:cNvSpPr>
            <a:spLocks noGrp="1"/>
          </p:cNvSpPr>
          <p:nvPr>
            <p:ph type="dt" idx="10"/>
          </p:nvPr>
        </p:nvSpPr>
        <p:spPr/>
        <p:txBody>
          <a:bodyPr/>
          <a:lstStyle/>
          <a:p>
            <a:fld id="{9C4A3EFC-64FF-8D42-B1FB-44B46642027F}" type="datetime1">
              <a:rPr lang="en-US" smtClean="0"/>
              <a:t>8/7/11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157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1196C5-918C-1F45-8A20-5C5952854359}" type="slidenum">
              <a:rPr lang="en-US" sz="1200"/>
              <a:pP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157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1196C5-918C-1F45-8A20-5C5952854359}" type="slidenum">
              <a:rPr lang="en-US" sz="1200"/>
              <a:pPr/>
              <a:t>28</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smtClean="0"/>
              <a:t>2011 Cutting Edge TMPG Workshop</a:t>
            </a:r>
            <a:endParaRPr lang="en-US" sz="1200"/>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fld id="{EB944834-B1EB-FF4F-8131-F9A91E28EF4C}" type="datetime1">
              <a:rPr lang="en-US" sz="1200" smtClean="0"/>
              <a:t>8/7/11</a:t>
            </a:fld>
            <a:endParaRPr lang="en-US" sz="1200"/>
          </a:p>
        </p:txBody>
      </p:sp>
      <p:sp>
        <p:nvSpPr>
          <p:cNvPr id="686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fld id="{19E183B6-ADAE-7249-82A2-C0B94DDA7BC6}" type="slidenum">
              <a:rPr lang="en-US" sz="1200"/>
              <a:pPr/>
              <a:t>29</a:t>
            </a:fld>
            <a:endParaRPr lang="en-US" sz="1200"/>
          </a:p>
        </p:txBody>
      </p:sp>
      <p:sp>
        <p:nvSpPr>
          <p:cNvPr id="68613" name="Rectangle 2"/>
          <p:cNvSpPr>
            <a:spLocks noGrp="1" noRot="1" noChangeAspect="1" noChangeArrowheads="1"/>
          </p:cNvSpPr>
          <p:nvPr>
            <p:ph type="sldImg"/>
          </p:nvPr>
        </p:nvSpPr>
        <p:spPr>
          <a:solidFill>
            <a:srgbClr val="FFFFFF"/>
          </a:solidFill>
          <a:ln/>
        </p:spPr>
      </p:sp>
      <p:sp>
        <p:nvSpPr>
          <p:cNvPr id="6861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157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1196C5-918C-1F45-8A20-5C5952854359}" type="slidenum">
              <a:rPr lang="en-US" sz="1200"/>
              <a:pPr/>
              <a:t>30</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Wirth - Cutting Edge Metacognition Workshop</a:t>
            </a:r>
          </a:p>
        </p:txBody>
      </p:sp>
      <p:sp>
        <p:nvSpPr>
          <p:cNvPr id="154627"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C0DF0D2-1957-B048-AA48-292A5113F108}" type="datetime1">
              <a:rPr lang="en-US" sz="1200"/>
              <a:pPr algn="r"/>
              <a:t>8/7/11</a:t>
            </a:fld>
            <a:endParaRPr lang="en-US" sz="1200"/>
          </a:p>
        </p:txBody>
      </p:sp>
      <p:sp>
        <p:nvSpPr>
          <p:cNvPr id="15462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02FFFA9-236B-6B45-A70A-8A6D6EF9B245}" type="slidenum">
              <a:rPr lang="en-US" sz="1200"/>
              <a:pPr algn="r"/>
              <a:t>31</a:t>
            </a:fld>
            <a:endParaRPr lang="en-US" sz="1200"/>
          </a:p>
        </p:txBody>
      </p:sp>
      <p:sp>
        <p:nvSpPr>
          <p:cNvPr id="154629" name="Rectangle 2"/>
          <p:cNvSpPr>
            <a:spLocks noGrp="1" noRot="1" noChangeAspect="1" noChangeArrowheads="1"/>
          </p:cNvSpPr>
          <p:nvPr>
            <p:ph type="sldImg"/>
          </p:nvPr>
        </p:nvSpPr>
        <p:spPr>
          <a:solidFill>
            <a:srgbClr val="FFFFFF"/>
          </a:solidFill>
          <a:ln/>
        </p:spPr>
      </p:sp>
      <p:sp>
        <p:nvSpPr>
          <p:cNvPr id="15463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r>
              <a:rPr lang="en-US" smtClean="0"/>
              <a:t>2011 Cutting Edge TMPG Workshop</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latin typeface="Times" charset="0"/>
              </a:rPr>
              <a:t>2011 Cutting Edge TMPG Workshop</a:t>
            </a:r>
            <a:endParaRPr lang="en-US" sz="1200">
              <a:latin typeface="Times" charset="0"/>
            </a:endParaRPr>
          </a:p>
        </p:txBody>
      </p:sp>
      <p:sp>
        <p:nvSpPr>
          <p:cNvPr id="156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84D3324-DDFE-F744-BB7D-BBA2BFB45969}" type="datetime1">
              <a:rPr lang="en-US" sz="1200" smtClean="0">
                <a:latin typeface="Times" charset="0"/>
              </a:rPr>
              <a:t>8/7/11</a:t>
            </a:fld>
            <a:endParaRPr lang="en-US" sz="1200">
              <a:latin typeface="Times" charset="0"/>
            </a:endParaRPr>
          </a:p>
        </p:txBody>
      </p:sp>
      <p:sp>
        <p:nvSpPr>
          <p:cNvPr id="156676" name="Rectangle 2"/>
          <p:cNvSpPr>
            <a:spLocks noGrp="1" noRot="1" noChangeAspect="1" noChangeArrowheads="1"/>
          </p:cNvSpPr>
          <p:nvPr>
            <p:ph type="sldImg"/>
          </p:nvPr>
        </p:nvSpPr>
        <p:spPr>
          <a:solidFill>
            <a:srgbClr val="FFFFFF"/>
          </a:solidFill>
          <a:ln/>
        </p:spPr>
      </p:sp>
      <p:sp>
        <p:nvSpPr>
          <p:cNvPr id="15667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Wirth - Cutting Edge Metacognition Workshop</a:t>
            </a:r>
          </a:p>
        </p:txBody>
      </p:sp>
      <p:sp>
        <p:nvSpPr>
          <p:cNvPr id="158723"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E2E4A67-2B4E-084C-AF63-43580AA77E52}" type="datetime1">
              <a:rPr lang="en-US" sz="1200"/>
              <a:pPr algn="r"/>
              <a:t>8/7/11</a:t>
            </a:fld>
            <a:endParaRPr lang="en-US" sz="1200"/>
          </a:p>
        </p:txBody>
      </p:sp>
      <p:sp>
        <p:nvSpPr>
          <p:cNvPr id="15872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711CB2D-A4D3-864A-93B1-A44F50A85A9D}" type="slidenum">
              <a:rPr lang="en-US" sz="1200"/>
              <a:pPr algn="r"/>
              <a:t>33</a:t>
            </a:fld>
            <a:endParaRPr lang="en-US" sz="1200"/>
          </a:p>
        </p:txBody>
      </p:sp>
      <p:sp>
        <p:nvSpPr>
          <p:cNvPr id="158725" name="Rectangle 2"/>
          <p:cNvSpPr>
            <a:spLocks noGrp="1" noRot="1" noChangeAspect="1" noChangeArrowheads="1"/>
          </p:cNvSpPr>
          <p:nvPr>
            <p:ph type="sldImg"/>
          </p:nvPr>
        </p:nvSpPr>
        <p:spPr>
          <a:solidFill>
            <a:srgbClr val="FFFFFF"/>
          </a:solidFill>
          <a:ln/>
        </p:spPr>
      </p:sp>
      <p:sp>
        <p:nvSpPr>
          <p:cNvPr id="1587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r>
              <a:rPr lang="en-US" smtClean="0"/>
              <a:t>2011 Cutting Edge TMPG Workshop</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68104-CC97-8348-A399-F36FE2E6B330}" type="slidenum">
              <a:rPr lang="en-US" smtClean="0"/>
              <a:t>3</a:t>
            </a:fld>
            <a:endParaRPr lang="en-US"/>
          </a:p>
        </p:txBody>
      </p:sp>
      <p:sp>
        <p:nvSpPr>
          <p:cNvPr id="5" name="Header Placeholder 4"/>
          <p:cNvSpPr>
            <a:spLocks noGrp="1"/>
          </p:cNvSpPr>
          <p:nvPr>
            <p:ph type="hdr" sz="quarter" idx="11"/>
          </p:nvPr>
        </p:nvSpPr>
        <p:spPr/>
        <p:txBody>
          <a:bodyPr/>
          <a:lstStyle/>
          <a:p>
            <a:r>
              <a:rPr lang="en-US" smtClean="0"/>
              <a:t>2011 Cutting Edge TMPG Workshop</a:t>
            </a:r>
            <a:endParaRPr lang="en-US"/>
          </a:p>
        </p:txBody>
      </p:sp>
    </p:spTree>
    <p:extLst>
      <p:ext uri="{BB962C8B-B14F-4D97-AF65-F5344CB8AC3E}">
        <p14:creationId xmlns:p14="http://schemas.microsoft.com/office/powerpoint/2010/main" val="3120883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Wirth - Cutting Edge Metacognition Workshop</a:t>
            </a:r>
          </a:p>
        </p:txBody>
      </p:sp>
      <p:sp>
        <p:nvSpPr>
          <p:cNvPr id="160771"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4AE4923C-2E19-9249-8E1A-54226D163ED5}" type="datetime1">
              <a:rPr lang="en-US" sz="1200"/>
              <a:pPr algn="r"/>
              <a:t>8/7/11</a:t>
            </a:fld>
            <a:endParaRPr lang="en-US" sz="1200"/>
          </a:p>
        </p:txBody>
      </p:sp>
      <p:sp>
        <p:nvSpPr>
          <p:cNvPr id="16077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FFF1B39-FD69-8640-9E35-81AE91C9942F}" type="slidenum">
              <a:rPr lang="en-US" sz="1200"/>
              <a:pPr algn="r"/>
              <a:t>34</a:t>
            </a:fld>
            <a:endParaRPr lang="en-US" sz="1200"/>
          </a:p>
        </p:txBody>
      </p:sp>
      <p:sp>
        <p:nvSpPr>
          <p:cNvPr id="160773" name="Rectangle 2"/>
          <p:cNvSpPr>
            <a:spLocks noGrp="1" noRot="1" noChangeAspect="1" noChangeArrowheads="1"/>
          </p:cNvSpPr>
          <p:nvPr>
            <p:ph type="sldImg"/>
          </p:nvPr>
        </p:nvSpPr>
        <p:spPr>
          <a:solidFill>
            <a:srgbClr val="FFFFFF"/>
          </a:solidFill>
          <a:ln/>
        </p:spPr>
      </p:sp>
      <p:sp>
        <p:nvSpPr>
          <p:cNvPr id="16077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 name="Header Placeholder 1"/>
          <p:cNvSpPr>
            <a:spLocks noGrp="1"/>
          </p:cNvSpPr>
          <p:nvPr>
            <p:ph type="hdr" sz="quarter" idx="10"/>
          </p:nvPr>
        </p:nvSpPr>
        <p:spPr/>
        <p:txBody>
          <a:bodyPr/>
          <a:lstStyle/>
          <a:p>
            <a:r>
              <a:rPr lang="en-US" smtClean="0"/>
              <a:t>2011 Cutting Edge TMPG Workshop</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64867" name="Rectangle 2"/>
          <p:cNvSpPr>
            <a:spLocks noGrp="1" noRot="1" noChangeAspect="1" noChangeArrowheads="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164869"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D7409E-E929-8543-B55C-A41E9F1578B2}" type="datetime1">
              <a:rPr lang="en-US" sz="1200" smtClean="0"/>
              <a:t>8/7/11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157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1196C5-918C-1F45-8A20-5C5952854359}" type="slidenum">
              <a:rPr lang="en-US" sz="1200"/>
              <a:pPr/>
              <a:t>36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68104-CC97-8348-A399-F36FE2E6B330}" type="slidenum">
              <a:rPr lang="en-US" smtClean="0"/>
              <a:t>4</a:t>
            </a:fld>
            <a:endParaRPr lang="en-US"/>
          </a:p>
        </p:txBody>
      </p:sp>
      <p:sp>
        <p:nvSpPr>
          <p:cNvPr id="5" name="Header Placeholder 4"/>
          <p:cNvSpPr>
            <a:spLocks noGrp="1"/>
          </p:cNvSpPr>
          <p:nvPr>
            <p:ph type="hdr" sz="quarter" idx="11"/>
          </p:nvPr>
        </p:nvSpPr>
        <p:spPr/>
        <p:txBody>
          <a:bodyPr/>
          <a:lstStyle/>
          <a:p>
            <a:r>
              <a:rPr lang="en-US" smtClean="0"/>
              <a:t>2011 Cutting Edge TMPG Workshop</a:t>
            </a:r>
            <a:endParaRPr lang="en-US"/>
          </a:p>
        </p:txBody>
      </p:sp>
    </p:spTree>
    <p:extLst>
      <p:ext uri="{BB962C8B-B14F-4D97-AF65-F5344CB8AC3E}">
        <p14:creationId xmlns:p14="http://schemas.microsoft.com/office/powerpoint/2010/main" val="312088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68104-CC97-8348-A399-F36FE2E6B330}" type="slidenum">
              <a:rPr lang="en-US" smtClean="0"/>
              <a:t>5</a:t>
            </a:fld>
            <a:endParaRPr lang="en-US"/>
          </a:p>
        </p:txBody>
      </p:sp>
      <p:sp>
        <p:nvSpPr>
          <p:cNvPr id="5" name="Header Placeholder 4"/>
          <p:cNvSpPr>
            <a:spLocks noGrp="1"/>
          </p:cNvSpPr>
          <p:nvPr>
            <p:ph type="hdr" sz="quarter" idx="11"/>
          </p:nvPr>
        </p:nvSpPr>
        <p:spPr/>
        <p:txBody>
          <a:bodyPr/>
          <a:lstStyle/>
          <a:p>
            <a:r>
              <a:rPr lang="en-US" smtClean="0"/>
              <a:t>2011 Cutting Edge TMPG Workshop</a:t>
            </a:r>
            <a:endParaRPr lang="en-US"/>
          </a:p>
        </p:txBody>
      </p:sp>
    </p:spTree>
    <p:extLst>
      <p:ext uri="{BB962C8B-B14F-4D97-AF65-F5344CB8AC3E}">
        <p14:creationId xmlns:p14="http://schemas.microsoft.com/office/powerpoint/2010/main" val="312088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68104-CC97-8348-A399-F36FE2E6B330}" type="slidenum">
              <a:rPr lang="en-US" smtClean="0"/>
              <a:t>6</a:t>
            </a:fld>
            <a:endParaRPr lang="en-US"/>
          </a:p>
        </p:txBody>
      </p:sp>
      <p:sp>
        <p:nvSpPr>
          <p:cNvPr id="5" name="Header Placeholder 4"/>
          <p:cNvSpPr>
            <a:spLocks noGrp="1"/>
          </p:cNvSpPr>
          <p:nvPr>
            <p:ph type="hdr" sz="quarter" idx="11"/>
          </p:nvPr>
        </p:nvSpPr>
        <p:spPr/>
        <p:txBody>
          <a:bodyPr/>
          <a:lstStyle/>
          <a:p>
            <a:r>
              <a:rPr lang="en-US" smtClean="0"/>
              <a:t>2011 Cutting Edge TMPG Workshop</a:t>
            </a:r>
            <a:endParaRPr lang="en-US"/>
          </a:p>
        </p:txBody>
      </p:sp>
    </p:spTree>
    <p:extLst>
      <p:ext uri="{BB962C8B-B14F-4D97-AF65-F5344CB8AC3E}">
        <p14:creationId xmlns:p14="http://schemas.microsoft.com/office/powerpoint/2010/main" val="312088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fld id="{A1C9E138-2850-A442-B500-ED0DF7B76945}" type="datetime1">
              <a:rPr lang="en-US" smtClean="0"/>
              <a:t>8/7/11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164867" name="Rectangle 2"/>
          <p:cNvSpPr>
            <a:spLocks noGrp="1" noRot="1" noChangeAspect="1" noChangeArrowheads="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164869"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214EC07-B95C-6F4D-8EF9-C1392DA12BD8}" type="datetime1">
              <a:rPr lang="en-US" sz="1200" smtClean="0"/>
              <a:t>8/7/11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2011 Cutting Edge TMPG Workshop</a:t>
            </a:r>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A7554-553C-1540-A91D-D9FEDE71EC83}" type="datetime1">
              <a:rPr lang="en-US" smtClean="0"/>
              <a:t>8/7/11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337918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806F0-1321-C341-8CD1-95BB6E149B68}" type="datetime1">
              <a:rPr lang="en-US" smtClean="0"/>
              <a:t>8/7/11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258644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81847-D522-2B40-BE6B-59993050C038}" type="datetime1">
              <a:rPr lang="en-US" smtClean="0"/>
              <a:t>8/7/11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337797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FC0F57B-C17C-7B46-BEF3-F9EA61E93F91}" type="datetime1">
              <a:rPr lang="en-US" smtClean="0"/>
              <a:t>8/7/11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94CAEA6-50D3-FC4B-8FA9-AFEB47041D4B}" type="slidenum">
              <a:rPr lang="en-US"/>
              <a:pPr/>
              <a:t>‹#›</a:t>
            </a:fld>
            <a:endParaRPr lang="en-US"/>
          </a:p>
        </p:txBody>
      </p:sp>
    </p:spTree>
    <p:extLst>
      <p:ext uri="{BB962C8B-B14F-4D97-AF65-F5344CB8AC3E}">
        <p14:creationId xmlns:p14="http://schemas.microsoft.com/office/powerpoint/2010/main" val="377385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193AE-C2AA-E042-A9BD-90B11D93A259}" type="datetime1">
              <a:rPr lang="en-US" smtClean="0"/>
              <a:t>8/7/11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38858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1C3FB-A30E-1B49-9581-DFAE3FF103AE}" type="datetime1">
              <a:rPr lang="en-US" smtClean="0"/>
              <a:t>8/7/11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416087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20F833-3582-6C4D-92D0-E9CEA8CFC965}" type="datetime1">
              <a:rPr lang="en-US" smtClean="0"/>
              <a:t>8/7/11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236048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7E5AB6-2C3C-7147-A033-434671B4A053}" type="datetime1">
              <a:rPr lang="en-US" smtClean="0"/>
              <a:t>8/7/11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160064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F2492C-F511-8A43-A426-AC583DFE61CE}" type="datetime1">
              <a:rPr lang="en-US" smtClean="0"/>
              <a:t>8/7/11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196645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35AAD-8B78-E844-8479-C1677A5919E3}" type="datetime1">
              <a:rPr lang="en-US" smtClean="0"/>
              <a:t>8/7/11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1002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AEFFE-225B-6344-B462-924BD0358F13}" type="datetime1">
              <a:rPr lang="en-US" smtClean="0"/>
              <a:t>8/7/11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244972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938E7-707B-5F43-9049-D07AD0241566}" type="datetime1">
              <a:rPr lang="en-US" smtClean="0"/>
              <a:t>8/7/11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ACEE9-6C2F-5848-AF91-35FACABC5F85}" type="slidenum">
              <a:rPr lang="en-US" smtClean="0"/>
              <a:t>‹#›</a:t>
            </a:fld>
            <a:endParaRPr lang="en-US"/>
          </a:p>
        </p:txBody>
      </p:sp>
    </p:spTree>
    <p:extLst>
      <p:ext uri="{BB962C8B-B14F-4D97-AF65-F5344CB8AC3E}">
        <p14:creationId xmlns:p14="http://schemas.microsoft.com/office/powerpoint/2010/main" val="40896898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 pos="18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DB690-15AF-5548-839B-B06860C5BD2A}" type="datetime1">
              <a:rPr lang="en-US" smtClean="0"/>
              <a:t>8/7/11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ACEE9-6C2F-5848-AF91-35FACABC5F85}" type="slidenum">
              <a:rPr lang="en-US" smtClean="0"/>
              <a:t>‹#›</a:t>
            </a:fld>
            <a:endParaRPr lang="en-US"/>
          </a:p>
        </p:txBody>
      </p:sp>
    </p:spTree>
    <p:extLst>
      <p:ext uri="{BB962C8B-B14F-4D97-AF65-F5344CB8AC3E}">
        <p14:creationId xmlns:p14="http://schemas.microsoft.com/office/powerpoint/2010/main" val="219883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5" Type="http://schemas.openxmlformats.org/officeDocument/2006/relationships/image" Target="../media/image6.jpeg"/><Relationship Id="rId6"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3.jpeg"/><Relationship Id="rId5" Type="http://schemas.openxmlformats.org/officeDocument/2006/relationships/image" Target="../media/image20.jpe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alphaModFix amt="32000"/>
            <a:extLst>
              <a:ext uri="{28A0092B-C50C-407E-A947-70E740481C1C}">
                <a14:useLocalDpi xmlns:a14="http://schemas.microsoft.com/office/drawing/2010/main" val="0"/>
              </a:ext>
            </a:extLst>
          </a:blip>
          <a:srcRect/>
          <a:stretch>
            <a:fillRect/>
          </a:stretch>
        </p:blipFill>
        <p:spPr>
          <a:xfrm>
            <a:off x="-460375" y="-55563"/>
            <a:ext cx="10394950" cy="6964363"/>
          </a:xfrm>
          <a:prstGeom prst="rect">
            <a:avLst/>
          </a:prstGeom>
          <a:noFill/>
          <a:extLst>
            <a:ext uri="{909E8E84-426E-40dd-AFC4-6F175D3DCCD1}">
              <a14:hiddenFill xmlns:a14="http://schemas.microsoft.com/office/drawing/2010/main">
                <a:solidFill>
                  <a:srgbClr val="FFFFFF">
                    <a:alpha val="53999"/>
                  </a:srgbClr>
                </a:solidFill>
              </a14:hiddenFill>
            </a:ext>
          </a:extLst>
        </p:spPr>
      </p:pic>
      <p:sp>
        <p:nvSpPr>
          <p:cNvPr id="4" name="Rectangle 3"/>
          <p:cNvSpPr/>
          <p:nvPr/>
        </p:nvSpPr>
        <p:spPr>
          <a:xfrm>
            <a:off x="360586" y="195640"/>
            <a:ext cx="8450263" cy="3293209"/>
          </a:xfrm>
          <a:prstGeom prst="rect">
            <a:avLst/>
          </a:prstGeom>
        </p:spPr>
        <p:txBody>
          <a:bodyPr wrap="square">
            <a:spAutoFit/>
          </a:bodyPr>
          <a:lstStyle/>
          <a:p>
            <a:pPr algn="ctr"/>
            <a:r>
              <a:rPr lang="en-US" sz="4800" dirty="0">
                <a:solidFill>
                  <a:srgbClr val="0000FF"/>
                </a:solidFill>
                <a:latin typeface="Arial"/>
                <a:cs typeface="Arial"/>
              </a:rPr>
              <a:t>What Will They </a:t>
            </a:r>
            <a:r>
              <a:rPr lang="en-US" sz="4800" strike="sngStrike" dirty="0" smtClean="0">
                <a:solidFill>
                  <a:srgbClr val="0000FF"/>
                </a:solidFill>
                <a:latin typeface="Arial"/>
                <a:cs typeface="Arial"/>
              </a:rPr>
              <a:t>Remember</a:t>
            </a:r>
          </a:p>
          <a:p>
            <a:pPr algn="ctr"/>
            <a:r>
              <a:rPr lang="en-US" sz="4800" dirty="0" smtClean="0">
                <a:solidFill>
                  <a:srgbClr val="0000FF"/>
                </a:solidFill>
                <a:latin typeface="Arial"/>
                <a:cs typeface="Arial"/>
              </a:rPr>
              <a:t>Know in </a:t>
            </a:r>
            <a:r>
              <a:rPr lang="en-US" sz="4800" dirty="0">
                <a:solidFill>
                  <a:srgbClr val="0000FF"/>
                </a:solidFill>
                <a:latin typeface="Arial"/>
                <a:cs typeface="Arial"/>
              </a:rPr>
              <a:t>Five Years</a:t>
            </a:r>
            <a:r>
              <a:rPr lang="en-US" sz="4800" dirty="0" smtClean="0">
                <a:solidFill>
                  <a:srgbClr val="0000FF"/>
                </a:solidFill>
                <a:latin typeface="Arial"/>
                <a:cs typeface="Arial"/>
              </a:rPr>
              <a:t>?</a:t>
            </a:r>
            <a:endParaRPr lang="en-US" sz="4800" b="1" dirty="0">
              <a:latin typeface="Arial"/>
              <a:cs typeface="Arial"/>
            </a:endParaRPr>
          </a:p>
          <a:p>
            <a:pPr algn="ctr"/>
            <a:endParaRPr lang="en-US" sz="4400" b="1" dirty="0" smtClean="0">
              <a:latin typeface="Arial"/>
              <a:cs typeface="Arial"/>
            </a:endParaRPr>
          </a:p>
          <a:p>
            <a:pPr algn="ctr"/>
            <a:r>
              <a:rPr lang="en-US" sz="3200" b="1" dirty="0" smtClean="0">
                <a:latin typeface="Arial"/>
                <a:cs typeface="Arial"/>
              </a:rPr>
              <a:t>Putting </a:t>
            </a:r>
            <a:r>
              <a:rPr lang="en-US" sz="3200" b="1" dirty="0">
                <a:latin typeface="Arial"/>
                <a:cs typeface="Arial"/>
              </a:rPr>
              <a:t>the Focus on Learning in Mineralogy, Petrology, and </a:t>
            </a:r>
            <a:r>
              <a:rPr lang="en-US" sz="3200" b="1" dirty="0" smtClean="0">
                <a:latin typeface="Arial"/>
                <a:cs typeface="Arial"/>
              </a:rPr>
              <a:t>Geochemistry</a:t>
            </a:r>
            <a:endParaRPr lang="en-US" sz="3200" b="1" dirty="0">
              <a:latin typeface="Arial"/>
              <a:cs typeface="Arial"/>
            </a:endParaRPr>
          </a:p>
        </p:txBody>
      </p:sp>
      <p:sp>
        <p:nvSpPr>
          <p:cNvPr id="5" name="TextBox 4"/>
          <p:cNvSpPr txBox="1"/>
          <p:nvPr/>
        </p:nvSpPr>
        <p:spPr>
          <a:xfrm>
            <a:off x="4559300" y="3931503"/>
            <a:ext cx="4584700" cy="830997"/>
          </a:xfrm>
          <a:prstGeom prst="rect">
            <a:avLst/>
          </a:prstGeom>
          <a:noFill/>
        </p:spPr>
        <p:txBody>
          <a:bodyPr wrap="square" rtlCol="0">
            <a:spAutoFit/>
          </a:bodyPr>
          <a:lstStyle/>
          <a:p>
            <a:pPr algn="ctr"/>
            <a:r>
              <a:rPr lang="en-US" sz="2400" dirty="0" smtClean="0">
                <a:latin typeface="Arial"/>
                <a:cs typeface="Arial"/>
              </a:rPr>
              <a:t>Karl Wirth</a:t>
            </a:r>
          </a:p>
          <a:p>
            <a:pPr algn="ctr"/>
            <a:r>
              <a:rPr lang="en-US" sz="2400" dirty="0" smtClean="0">
                <a:latin typeface="Arial"/>
                <a:cs typeface="Arial"/>
              </a:rPr>
              <a:t>Macalester College</a:t>
            </a:r>
            <a:endParaRPr lang="en-US" sz="2400" dirty="0">
              <a:latin typeface="Arial"/>
              <a:cs typeface="Arial"/>
            </a:endParaRPr>
          </a:p>
        </p:txBody>
      </p:sp>
      <p:sp>
        <p:nvSpPr>
          <p:cNvPr id="6" name="TextBox 5"/>
          <p:cNvSpPr txBox="1"/>
          <p:nvPr/>
        </p:nvSpPr>
        <p:spPr>
          <a:xfrm>
            <a:off x="0" y="5682565"/>
            <a:ext cx="9144000" cy="1001813"/>
          </a:xfrm>
          <a:prstGeom prst="rect">
            <a:avLst/>
          </a:prstGeom>
          <a:noFill/>
        </p:spPr>
        <p:txBody>
          <a:bodyPr wrap="square" rtlCol="0">
            <a:spAutoFit/>
          </a:bodyPr>
          <a:lstStyle/>
          <a:p>
            <a:pPr algn="ctr">
              <a:lnSpc>
                <a:spcPct val="110000"/>
              </a:lnSpc>
            </a:pPr>
            <a:r>
              <a:rPr lang="en-US" i="1" dirty="0" smtClean="0">
                <a:latin typeface="Arial"/>
                <a:cs typeface="Arial"/>
              </a:rPr>
              <a:t>Teaching Mineralogy, Petrology, and Geochemistry in the 21</a:t>
            </a:r>
            <a:r>
              <a:rPr lang="en-US" i="1" baseline="30000" dirty="0" smtClean="0">
                <a:latin typeface="Arial"/>
                <a:cs typeface="Arial"/>
              </a:rPr>
              <a:t>st</a:t>
            </a:r>
            <a:r>
              <a:rPr lang="en-US" i="1" dirty="0" smtClean="0">
                <a:latin typeface="Arial"/>
                <a:cs typeface="Arial"/>
              </a:rPr>
              <a:t> Century</a:t>
            </a:r>
          </a:p>
          <a:p>
            <a:pPr algn="ctr">
              <a:lnSpc>
                <a:spcPct val="110000"/>
              </a:lnSpc>
            </a:pPr>
            <a:r>
              <a:rPr lang="en-US" dirty="0" smtClean="0">
                <a:latin typeface="Arial"/>
                <a:cs typeface="Arial"/>
              </a:rPr>
              <a:t>University of Minnesota</a:t>
            </a:r>
          </a:p>
          <a:p>
            <a:pPr algn="ctr">
              <a:lnSpc>
                <a:spcPct val="110000"/>
              </a:lnSpc>
            </a:pPr>
            <a:r>
              <a:rPr lang="en-US" dirty="0" smtClean="0">
                <a:latin typeface="Arial"/>
                <a:cs typeface="Arial"/>
              </a:rPr>
              <a:t>August 2011</a:t>
            </a:r>
          </a:p>
        </p:txBody>
      </p:sp>
      <p:sp>
        <p:nvSpPr>
          <p:cNvPr id="7" name="TextBox 6"/>
          <p:cNvSpPr txBox="1"/>
          <p:nvPr/>
        </p:nvSpPr>
        <p:spPr>
          <a:xfrm>
            <a:off x="127000" y="3948439"/>
            <a:ext cx="4584700" cy="830997"/>
          </a:xfrm>
          <a:prstGeom prst="rect">
            <a:avLst/>
          </a:prstGeom>
          <a:noFill/>
        </p:spPr>
        <p:txBody>
          <a:bodyPr wrap="square" rtlCol="0">
            <a:spAutoFit/>
          </a:bodyPr>
          <a:lstStyle/>
          <a:p>
            <a:pPr algn="ctr"/>
            <a:r>
              <a:rPr lang="en-US" sz="2400" dirty="0" smtClean="0">
                <a:latin typeface="Arial"/>
                <a:cs typeface="Arial"/>
              </a:rPr>
              <a:t>Dexter Perkins</a:t>
            </a:r>
          </a:p>
          <a:p>
            <a:pPr algn="ctr"/>
            <a:r>
              <a:rPr lang="en-US" sz="2400" dirty="0" smtClean="0">
                <a:latin typeface="Arial"/>
                <a:cs typeface="Arial"/>
              </a:rPr>
              <a:t>University of North Dakota</a:t>
            </a:r>
            <a:endParaRPr lang="en-US" sz="2400" dirty="0">
              <a:latin typeface="Arial"/>
              <a:cs typeface="Arial"/>
            </a:endParaRPr>
          </a:p>
        </p:txBody>
      </p:sp>
    </p:spTree>
    <p:extLst>
      <p:ext uri="{BB962C8B-B14F-4D97-AF65-F5344CB8AC3E}">
        <p14:creationId xmlns:p14="http://schemas.microsoft.com/office/powerpoint/2010/main" val="38405969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0" y="0"/>
            <a:ext cx="60458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r>
              <a:rPr lang="en-US" sz="4000" b="0" dirty="0" smtClean="0">
                <a:solidFill>
                  <a:srgbClr val="0000FF"/>
                </a:solidFill>
                <a:latin typeface="Arial"/>
                <a:cs typeface="Arial"/>
              </a:rPr>
              <a:t>Metacognition Involves Reflection</a:t>
            </a:r>
            <a:endParaRPr lang="en-US" sz="4000" b="0" dirty="0">
              <a:solidFill>
                <a:srgbClr val="0000FF"/>
              </a:solidFill>
              <a:latin typeface="Arial"/>
              <a:cs typeface="Arial"/>
            </a:endParaRPr>
          </a:p>
        </p:txBody>
      </p:sp>
      <p:sp>
        <p:nvSpPr>
          <p:cNvPr id="6" name="TextBox 5"/>
          <p:cNvSpPr txBox="1"/>
          <p:nvPr/>
        </p:nvSpPr>
        <p:spPr>
          <a:xfrm>
            <a:off x="317500" y="1917698"/>
            <a:ext cx="8559800" cy="4803366"/>
          </a:xfrm>
          <a:prstGeom prst="rect">
            <a:avLst/>
          </a:prstGeom>
          <a:noFill/>
        </p:spPr>
        <p:txBody>
          <a:bodyPr wrap="square" rtlCol="0">
            <a:spAutoFit/>
          </a:bodyPr>
          <a:lstStyle/>
          <a:p>
            <a:pPr marL="342900" indent="-342900">
              <a:lnSpc>
                <a:spcPct val="120000"/>
              </a:lnSpc>
              <a:buFont typeface="Arial"/>
              <a:buChar char="•"/>
            </a:pPr>
            <a:r>
              <a:rPr lang="en-US" sz="3200" dirty="0" smtClean="0">
                <a:latin typeface="Arial"/>
                <a:cs typeface="Arial"/>
              </a:rPr>
              <a:t>What kind of problem is this?</a:t>
            </a:r>
          </a:p>
          <a:p>
            <a:pPr marL="342900" indent="-342900">
              <a:lnSpc>
                <a:spcPct val="120000"/>
              </a:lnSpc>
              <a:buFont typeface="Arial"/>
              <a:buChar char="•"/>
            </a:pPr>
            <a:r>
              <a:rPr lang="en-US" sz="3200" dirty="0" smtClean="0">
                <a:latin typeface="Arial"/>
                <a:cs typeface="Arial"/>
              </a:rPr>
              <a:t>What is the best strategy for solving it?</a:t>
            </a:r>
          </a:p>
          <a:p>
            <a:pPr marL="342900" indent="-342900">
              <a:lnSpc>
                <a:spcPct val="120000"/>
              </a:lnSpc>
              <a:buFont typeface="Arial"/>
              <a:buChar char="•"/>
            </a:pPr>
            <a:r>
              <a:rPr lang="en-US" sz="3200" dirty="0" smtClean="0">
                <a:latin typeface="Arial"/>
                <a:cs typeface="Arial"/>
              </a:rPr>
              <a:t>How will I know if I solved it?</a:t>
            </a:r>
          </a:p>
          <a:p>
            <a:pPr marL="342900" indent="-342900">
              <a:lnSpc>
                <a:spcPct val="120000"/>
              </a:lnSpc>
              <a:buFont typeface="Arial"/>
              <a:buChar char="•"/>
            </a:pPr>
            <a:r>
              <a:rPr lang="en-US" sz="3200" dirty="0" smtClean="0">
                <a:latin typeface="Arial"/>
                <a:cs typeface="Arial"/>
              </a:rPr>
              <a:t>How could I do it better next time?</a:t>
            </a:r>
          </a:p>
          <a:p>
            <a:pPr marL="342900" indent="-342900">
              <a:lnSpc>
                <a:spcPct val="120000"/>
              </a:lnSpc>
              <a:buFont typeface="Arial"/>
              <a:buChar char="•"/>
            </a:pPr>
            <a:r>
              <a:rPr lang="en-US" sz="3200" dirty="0" smtClean="0">
                <a:latin typeface="Arial"/>
                <a:cs typeface="Arial"/>
              </a:rPr>
              <a:t>What additional information do I need?</a:t>
            </a:r>
          </a:p>
          <a:p>
            <a:pPr marL="342900" indent="-342900">
              <a:lnSpc>
                <a:spcPct val="120000"/>
              </a:lnSpc>
              <a:buFont typeface="Arial"/>
              <a:buChar char="•"/>
            </a:pPr>
            <a:r>
              <a:rPr lang="en-US" sz="3200" dirty="0" smtClean="0">
                <a:latin typeface="Arial"/>
                <a:cs typeface="Arial"/>
              </a:rPr>
              <a:t>What use is this new information?</a:t>
            </a:r>
          </a:p>
          <a:p>
            <a:pPr marL="342900" indent="-342900">
              <a:lnSpc>
                <a:spcPct val="120000"/>
              </a:lnSpc>
              <a:buFont typeface="Arial"/>
              <a:buChar char="•"/>
            </a:pPr>
            <a:r>
              <a:rPr lang="en-US" sz="3200" dirty="0" smtClean="0">
                <a:latin typeface="Arial"/>
                <a:cs typeface="Arial"/>
              </a:rPr>
              <a:t>How can I use my new understanding to solve different kinds of problems?</a:t>
            </a:r>
          </a:p>
        </p:txBody>
      </p:sp>
      <p:graphicFrame>
        <p:nvGraphicFramePr>
          <p:cNvPr id="7" name="Group 225"/>
          <p:cNvGraphicFramePr>
            <a:graphicFrameLocks noGrp="1"/>
          </p:cNvGraphicFramePr>
          <p:nvPr>
            <p:extLst>
              <p:ext uri="{D42A27DB-BD31-4B8C-83A1-F6EECF244321}">
                <p14:modId xmlns:p14="http://schemas.microsoft.com/office/powerpoint/2010/main" val="1987815240"/>
              </p:ext>
            </p:extLst>
          </p:nvPr>
        </p:nvGraphicFramePr>
        <p:xfrm>
          <a:off x="6079708" y="120625"/>
          <a:ext cx="2957448" cy="1898767"/>
        </p:xfrm>
        <a:graphic>
          <a:graphicData uri="http://schemas.openxmlformats.org/drawingml/2006/table">
            <a:tbl>
              <a:tblPr/>
              <a:tblGrid>
                <a:gridCol w="460877"/>
                <a:gridCol w="121741"/>
                <a:gridCol w="110328"/>
                <a:gridCol w="115762"/>
                <a:gridCol w="125001"/>
                <a:gridCol w="121572"/>
                <a:gridCol w="111712"/>
                <a:gridCol w="133911"/>
                <a:gridCol w="125545"/>
                <a:gridCol w="163515"/>
                <a:gridCol w="95185"/>
                <a:gridCol w="125545"/>
                <a:gridCol w="122283"/>
                <a:gridCol w="124459"/>
                <a:gridCol w="130982"/>
                <a:gridCol w="125545"/>
                <a:gridCol w="125001"/>
                <a:gridCol w="125001"/>
                <a:gridCol w="122283"/>
                <a:gridCol w="134241"/>
                <a:gridCol w="136959"/>
              </a:tblGrid>
              <a:tr h="389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ea typeface="ＭＳ Ｐゴシック" charset="-128"/>
                          <a:cs typeface="ＭＳ Ｐゴシック" charset="-128"/>
                        </a:rPr>
                        <a:t>Elapsed Time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ea typeface="ＭＳ Ｐゴシック" charset="-128"/>
                          <a:cs typeface="ＭＳ Ｐゴシック" charset="-128"/>
                        </a:rPr>
                        <a:t>(</a:t>
                      </a:r>
                      <a:r>
                        <a:rPr kumimoji="0" lang="en-US" sz="700" b="1" i="0" u="none" strike="noStrike" cap="none" normalizeH="0" baseline="0" dirty="0" err="1">
                          <a:ln>
                            <a:noFill/>
                          </a:ln>
                          <a:solidFill>
                            <a:schemeClr val="tx1"/>
                          </a:solidFill>
                          <a:effectLst/>
                          <a:latin typeface="Arial" charset="0"/>
                          <a:ea typeface="ＭＳ Ｐゴシック" charset="-128"/>
                          <a:cs typeface="ＭＳ Ｐゴシック" charset="-128"/>
                        </a:rPr>
                        <a:t>mins</a:t>
                      </a:r>
                      <a:r>
                        <a:rPr kumimoji="0" lang="en-US" sz="700" b="1" i="0" u="none" strike="noStrike" cap="none" normalizeH="0" baseline="0" dirty="0">
                          <a:ln>
                            <a:noFill/>
                          </a:ln>
                          <a:solidFill>
                            <a:schemeClr val="tx1"/>
                          </a:solidFill>
                          <a:effectLst/>
                          <a:latin typeface="Arial" charset="0"/>
                          <a:ea typeface="ＭＳ Ｐゴシック" charset="-128"/>
                          <a:cs typeface="ＭＳ Ｐゴシック" charset="-128"/>
                        </a:rPr>
                        <a:t>)</a:t>
                      </a:r>
                    </a:p>
                  </a:txBody>
                  <a:tcPr marL="31305" marR="31305" marT="31313" marB="313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cs typeface="ＭＳ Ｐゴシック" charset="-128"/>
                        </a:rPr>
                        <a:t>0</a:t>
                      </a:r>
                    </a:p>
                  </a:txBody>
                  <a:tcPr marL="15652" marR="15652" marT="31313" marB="31313"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2</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cs typeface="ＭＳ Ｐゴシック" charset="-128"/>
                        </a:rPr>
                        <a:t>4</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cs typeface="ＭＳ Ｐゴシック" charset="-128"/>
                        </a:rPr>
                        <a:t>5</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8</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9</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10</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11</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12</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13</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14</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cs typeface="ＭＳ Ｐゴシック" charset="-128"/>
                        </a:rPr>
                        <a:t>15</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cs typeface="ＭＳ Ｐゴシック" charset="-128"/>
                        </a:rPr>
                        <a:t>16</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17</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ＭＳ Ｐゴシック" charset="-128"/>
                          <a:cs typeface="ＭＳ Ｐゴシック" charset="-128"/>
                        </a:rPr>
                        <a:t>18</a:t>
                      </a:r>
                    </a:p>
                  </a:txBody>
                  <a:tcPr marL="15652" marR="15652"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cs typeface="ＭＳ Ｐゴシック" charset="-128"/>
                        </a:rPr>
                        <a:t>19</a:t>
                      </a:r>
                    </a:p>
                  </a:txBody>
                  <a:tcPr marL="15652" marR="15652" marT="31313" marB="31313"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2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ea typeface="ＭＳ Ｐゴシック" charset="-128"/>
                          <a:cs typeface="ＭＳ Ｐゴシック" charset="-128"/>
                        </a:rPr>
                        <a:t>Read</a:t>
                      </a:r>
                    </a:p>
                  </a:txBody>
                  <a:tcPr marL="31305" marR="31305" marT="31313" marB="313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239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128"/>
                          <a:cs typeface="ＭＳ Ｐゴシック" charset="-128"/>
                        </a:rPr>
                        <a:t>Analyze</a:t>
                      </a:r>
                    </a:p>
                  </a:txBody>
                  <a:tcPr marL="31305" marR="31305" marT="31313" marB="313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240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128"/>
                          <a:cs typeface="ＭＳ Ｐゴシック" charset="-128"/>
                        </a:rPr>
                        <a:t>Explore</a:t>
                      </a:r>
                    </a:p>
                  </a:txBody>
                  <a:tcPr marL="31305" marR="31305" marT="31313" marB="313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2261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128"/>
                          <a:cs typeface="ＭＳ Ｐゴシック" charset="-128"/>
                        </a:rPr>
                        <a:t>Plan</a:t>
                      </a:r>
                    </a:p>
                  </a:txBody>
                  <a:tcPr marL="31305" marR="31305" marT="31313" marB="313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267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ea typeface="ＭＳ Ｐゴシック" charset="-128"/>
                          <a:cs typeface="ＭＳ Ｐゴシック" charset="-128"/>
                        </a:rPr>
                        <a:t>Implement</a:t>
                      </a:r>
                    </a:p>
                  </a:txBody>
                  <a:tcPr marL="31305" marR="31305" marT="31313" marB="313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278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128"/>
                          <a:cs typeface="ＭＳ Ｐゴシック" charset="-128"/>
                        </a:rPr>
                        <a:t>Verify</a:t>
                      </a:r>
                    </a:p>
                  </a:txBody>
                  <a:tcPr marL="31305" marR="31305" marT="31313" marB="313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31305" marR="31305" marT="31313" marB="31313"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83656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0"/>
          </a:p>
        </p:txBody>
      </p:sp>
      <p:sp>
        <p:nvSpPr>
          <p:cNvPr id="69635" name="Text Box 3"/>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r>
              <a:rPr lang="en-US" sz="4000" b="0" dirty="0" smtClean="0">
                <a:solidFill>
                  <a:srgbClr val="0000FF"/>
                </a:solidFill>
                <a:latin typeface="Arial" charset="0"/>
              </a:rPr>
              <a:t>Reflection Continuum</a:t>
            </a:r>
            <a:endParaRPr lang="en-US" sz="4000" b="0" dirty="0">
              <a:solidFill>
                <a:srgbClr val="0000FF"/>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25893711"/>
              </p:ext>
            </p:extLst>
          </p:nvPr>
        </p:nvGraphicFramePr>
        <p:xfrm>
          <a:off x="254000" y="836136"/>
          <a:ext cx="8623300" cy="5375577"/>
        </p:xfrm>
        <a:graphic>
          <a:graphicData uri="http://schemas.openxmlformats.org/drawingml/2006/table">
            <a:tbl>
              <a:tblPr firstRow="1">
                <a:tableStyleId>{5C22544A-7EE6-4342-B048-85BDC9FD1C3A}</a:tableStyleId>
              </a:tblPr>
              <a:tblGrid>
                <a:gridCol w="2209721"/>
                <a:gridCol w="6413579"/>
              </a:tblGrid>
              <a:tr h="479037">
                <a:tc>
                  <a:txBody>
                    <a:bodyPr/>
                    <a:lstStyle/>
                    <a:p>
                      <a:pPr algn="ctr"/>
                      <a:r>
                        <a:rPr lang="en-US" dirty="0" smtClean="0">
                          <a:latin typeface="Arial"/>
                          <a:cs typeface="Arial"/>
                        </a:rPr>
                        <a:t>Dimension</a:t>
                      </a:r>
                      <a:endParaRPr lang="en-US" dirty="0">
                        <a:latin typeface="Arial"/>
                        <a:cs typeface="Arial"/>
                      </a:endParaRPr>
                    </a:p>
                  </a:txBody>
                  <a:tcPr anchor="ctr"/>
                </a:tc>
                <a:tc>
                  <a:txBody>
                    <a:bodyPr/>
                    <a:lstStyle/>
                    <a:p>
                      <a:pPr algn="ctr"/>
                      <a:r>
                        <a:rPr lang="en-US" dirty="0" smtClean="0">
                          <a:latin typeface="Arial"/>
                          <a:cs typeface="Arial"/>
                        </a:rPr>
                        <a:t>Description</a:t>
                      </a:r>
                      <a:endParaRPr lang="en-US" dirty="0">
                        <a:latin typeface="Arial"/>
                        <a:cs typeface="Arial"/>
                      </a:endParaRPr>
                    </a:p>
                  </a:txBody>
                  <a:tcPr anchor="ctr"/>
                </a:tc>
              </a:tr>
              <a:tr h="1059727">
                <a:tc>
                  <a:txBody>
                    <a:bodyPr/>
                    <a:lstStyle/>
                    <a:p>
                      <a:pPr algn="l"/>
                      <a:r>
                        <a:rPr lang="en-US" b="1" dirty="0" smtClean="0">
                          <a:latin typeface="Arial"/>
                          <a:cs typeface="Arial"/>
                        </a:rPr>
                        <a:t>Habitual</a:t>
                      </a:r>
                      <a:r>
                        <a:rPr lang="en-US" b="1" baseline="0" dirty="0" smtClean="0">
                          <a:latin typeface="Arial"/>
                          <a:cs typeface="Arial"/>
                        </a:rPr>
                        <a:t> Action</a:t>
                      </a:r>
                      <a:endParaRPr lang="en-US" b="1" dirty="0">
                        <a:latin typeface="Arial"/>
                        <a:cs typeface="Arial"/>
                      </a:endParaRPr>
                    </a:p>
                  </a:txBody>
                  <a:tcPr anchor="ctr"/>
                </a:tc>
                <a:tc>
                  <a:txBody>
                    <a:bodyPr/>
                    <a:lstStyle/>
                    <a:p>
                      <a:pPr algn="l"/>
                      <a:r>
                        <a:rPr lang="en-US" dirty="0" smtClean="0">
                          <a:latin typeface="Arial"/>
                          <a:cs typeface="Arial"/>
                        </a:rPr>
                        <a:t>Minimal</a:t>
                      </a:r>
                      <a:r>
                        <a:rPr lang="en-US" baseline="0" dirty="0" smtClean="0">
                          <a:latin typeface="Arial"/>
                          <a:cs typeface="Arial"/>
                        </a:rPr>
                        <a:t> thought and engagement; memorization is emphasized; correlated with surface learning; tasks treated as unrelated activities; an attitudinal state of </a:t>
                      </a:r>
                      <a:r>
                        <a:rPr lang="en-US" baseline="0" dirty="0" err="1" smtClean="0">
                          <a:latin typeface="Arial"/>
                          <a:cs typeface="Arial"/>
                        </a:rPr>
                        <a:t>unreflectiveness</a:t>
                      </a:r>
                      <a:endParaRPr lang="en-US" dirty="0">
                        <a:latin typeface="Arial"/>
                        <a:cs typeface="Arial"/>
                      </a:endParaRPr>
                    </a:p>
                  </a:txBody>
                  <a:tcPr anchor="ctr"/>
                </a:tc>
              </a:tr>
              <a:tr h="1219200">
                <a:tc>
                  <a:txBody>
                    <a:bodyPr/>
                    <a:lstStyle/>
                    <a:p>
                      <a:pPr algn="l"/>
                      <a:r>
                        <a:rPr lang="en-US" b="1" dirty="0" smtClean="0">
                          <a:latin typeface="Arial"/>
                          <a:cs typeface="Arial"/>
                        </a:rPr>
                        <a:t>Understanding</a:t>
                      </a:r>
                      <a:endParaRPr lang="en-US" b="1" dirty="0">
                        <a:latin typeface="Arial"/>
                        <a:cs typeface="Arial"/>
                      </a:endParaRPr>
                    </a:p>
                  </a:txBody>
                  <a:tcPr anchor="ctr"/>
                </a:tc>
                <a:tc>
                  <a:txBody>
                    <a:bodyPr/>
                    <a:lstStyle/>
                    <a:p>
                      <a:pPr algn="l"/>
                      <a:r>
                        <a:rPr lang="en-US" dirty="0" smtClean="0">
                          <a:latin typeface="Arial"/>
                          <a:cs typeface="Arial"/>
                        </a:rPr>
                        <a:t>Focuses on comprehension without relation to one’s personal experience or other learning situations; book learning that is understanding-oriented;</a:t>
                      </a:r>
                      <a:r>
                        <a:rPr lang="en-US" baseline="0" dirty="0" smtClean="0">
                          <a:latin typeface="Arial"/>
                          <a:cs typeface="Arial"/>
                        </a:rPr>
                        <a:t> learning stays within boundaries of preexisting perspectives</a:t>
                      </a:r>
                      <a:endParaRPr lang="en-US" dirty="0">
                        <a:latin typeface="Arial"/>
                        <a:cs typeface="Arial"/>
                      </a:endParaRPr>
                    </a:p>
                  </a:txBody>
                  <a:tcPr anchor="ctr"/>
                </a:tc>
              </a:tr>
              <a:tr h="1322759">
                <a:tc>
                  <a:txBody>
                    <a:bodyPr/>
                    <a:lstStyle/>
                    <a:p>
                      <a:pPr algn="l"/>
                      <a:r>
                        <a:rPr lang="en-US" b="1" dirty="0" smtClean="0">
                          <a:latin typeface="Arial"/>
                          <a:cs typeface="Arial"/>
                        </a:rPr>
                        <a:t>Reflection</a:t>
                      </a:r>
                      <a:endParaRPr lang="en-US" b="1" dirty="0">
                        <a:latin typeface="Arial"/>
                        <a:cs typeface="Arial"/>
                      </a:endParaRPr>
                    </a:p>
                  </a:txBody>
                  <a:tcPr anchor="ctr"/>
                </a:tc>
                <a:tc>
                  <a:txBody>
                    <a:bodyPr/>
                    <a:lstStyle/>
                    <a:p>
                      <a:pPr algn="l"/>
                      <a:r>
                        <a:rPr lang="en-US" dirty="0" smtClean="0">
                          <a:latin typeface="Arial"/>
                          <a:cs typeface="Arial"/>
                        </a:rPr>
                        <a:t>Learning is related to personal experience and other knowledge; involves challenging assumptions,</a:t>
                      </a:r>
                      <a:r>
                        <a:rPr lang="en-US" baseline="0" dirty="0" smtClean="0">
                          <a:latin typeface="Arial"/>
                          <a:cs typeface="Arial"/>
                        </a:rPr>
                        <a:t> seeking alternatives, identifying areas of improvement; active engagement; characteristic of deep approaches to learning</a:t>
                      </a:r>
                      <a:endParaRPr lang="en-US" dirty="0">
                        <a:latin typeface="Arial"/>
                        <a:cs typeface="Arial"/>
                      </a:endParaRPr>
                    </a:p>
                  </a:txBody>
                  <a:tcPr anchor="ctr"/>
                </a:tc>
              </a:tr>
              <a:tr h="1294854">
                <a:tc>
                  <a:txBody>
                    <a:bodyPr/>
                    <a:lstStyle/>
                    <a:p>
                      <a:pPr algn="l"/>
                      <a:r>
                        <a:rPr lang="en-US" b="1" dirty="0" smtClean="0">
                          <a:latin typeface="Arial"/>
                          <a:cs typeface="Arial"/>
                        </a:rPr>
                        <a:t>Critical</a:t>
                      </a:r>
                      <a:r>
                        <a:rPr lang="en-US" b="1" baseline="0" dirty="0" smtClean="0">
                          <a:latin typeface="Arial"/>
                          <a:cs typeface="Arial"/>
                        </a:rPr>
                        <a:t> or </a:t>
                      </a:r>
                      <a:r>
                        <a:rPr lang="en-US" b="1" dirty="0" smtClean="0">
                          <a:latin typeface="Arial"/>
                          <a:cs typeface="Arial"/>
                        </a:rPr>
                        <a:t>Intensive</a:t>
                      </a:r>
                      <a:r>
                        <a:rPr lang="en-US" b="1" baseline="0" dirty="0" smtClean="0">
                          <a:latin typeface="Arial"/>
                          <a:cs typeface="Arial"/>
                        </a:rPr>
                        <a:t> Reflection</a:t>
                      </a:r>
                      <a:endParaRPr lang="en-US" b="1" dirty="0">
                        <a:latin typeface="Arial"/>
                        <a:cs typeface="Arial"/>
                      </a:endParaRPr>
                    </a:p>
                  </a:txBody>
                  <a:tcPr anchor="ctr"/>
                </a:tc>
                <a:tc>
                  <a:txBody>
                    <a:bodyPr/>
                    <a:lstStyle/>
                    <a:p>
                      <a:pPr algn="l"/>
                      <a:r>
                        <a:rPr lang="en-US" dirty="0" smtClean="0">
                          <a:latin typeface="Arial"/>
                          <a:cs typeface="Arial"/>
                        </a:rPr>
                        <a:t>Highest level of reflective learning; learners</a:t>
                      </a:r>
                      <a:r>
                        <a:rPr lang="en-US" baseline="0" dirty="0" smtClean="0">
                          <a:latin typeface="Arial"/>
                          <a:cs typeface="Arial"/>
                        </a:rPr>
                        <a:t> are aware of why they think, perceive, or act as they do; as a result, learner likely alters or changes firmly held personal beliefs and ways of thinking</a:t>
                      </a:r>
                      <a:endParaRPr lang="en-US" dirty="0">
                        <a:latin typeface="Arial"/>
                        <a:cs typeface="Arial"/>
                      </a:endParaRPr>
                    </a:p>
                  </a:txBody>
                  <a:tcPr anchor="ctr"/>
                </a:tc>
              </a:tr>
            </a:tbl>
          </a:graphicData>
        </a:graphic>
      </p:graphicFrame>
      <p:sp>
        <p:nvSpPr>
          <p:cNvPr id="3" name="TextBox 2"/>
          <p:cNvSpPr txBox="1"/>
          <p:nvPr/>
        </p:nvSpPr>
        <p:spPr>
          <a:xfrm>
            <a:off x="1782077" y="6394271"/>
            <a:ext cx="7222775" cy="461665"/>
          </a:xfrm>
          <a:prstGeom prst="rect">
            <a:avLst/>
          </a:prstGeom>
          <a:noFill/>
        </p:spPr>
        <p:txBody>
          <a:bodyPr wrap="none" rtlCol="0">
            <a:spAutoFit/>
          </a:bodyPr>
          <a:lstStyle/>
          <a:p>
            <a:r>
              <a:rPr lang="en-US" sz="2400" i="1" dirty="0" err="1" smtClean="0">
                <a:solidFill>
                  <a:srgbClr val="0000FF"/>
                </a:solidFill>
                <a:latin typeface="Arial"/>
                <a:cs typeface="Arial"/>
              </a:rPr>
              <a:t>Kember</a:t>
            </a:r>
            <a:r>
              <a:rPr lang="en-US" sz="2400" i="1" dirty="0" smtClean="0">
                <a:solidFill>
                  <a:srgbClr val="0000FF"/>
                </a:solidFill>
                <a:latin typeface="Arial"/>
                <a:cs typeface="Arial"/>
              </a:rPr>
              <a:t> et al. (2000) modified from </a:t>
            </a:r>
            <a:r>
              <a:rPr lang="en-US" sz="2400" i="1" dirty="0" err="1" smtClean="0">
                <a:solidFill>
                  <a:srgbClr val="0000FF"/>
                </a:solidFill>
                <a:latin typeface="Arial"/>
                <a:cs typeface="Arial"/>
              </a:rPr>
              <a:t>Mezirow</a:t>
            </a:r>
            <a:r>
              <a:rPr lang="en-US" sz="2400" i="1" dirty="0" smtClean="0">
                <a:solidFill>
                  <a:srgbClr val="0000FF"/>
                </a:solidFill>
                <a:latin typeface="Arial"/>
                <a:cs typeface="Arial"/>
              </a:rPr>
              <a:t> (1991)</a:t>
            </a:r>
            <a:endParaRPr lang="en-US" sz="2400" i="1" dirty="0">
              <a:solidFill>
                <a:srgbClr val="0000FF"/>
              </a:solidFill>
              <a:latin typeface="Arial"/>
              <a:cs typeface="Arial"/>
            </a:endParaRPr>
          </a:p>
        </p:txBody>
      </p:sp>
    </p:spTree>
    <p:extLst>
      <p:ext uri="{BB962C8B-B14F-4D97-AF65-F5344CB8AC3E}">
        <p14:creationId xmlns:p14="http://schemas.microsoft.com/office/powerpoint/2010/main" val="3389405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r>
              <a:rPr lang="en-US" sz="4000" b="0" dirty="0" smtClean="0">
                <a:solidFill>
                  <a:srgbClr val="0000FF"/>
                </a:solidFill>
                <a:latin typeface="Arial"/>
                <a:cs typeface="Arial"/>
              </a:rPr>
              <a:t>Another Example – Beliefs</a:t>
            </a:r>
            <a:endParaRPr lang="en-US" sz="4000" b="0" dirty="0">
              <a:solidFill>
                <a:srgbClr val="0000FF"/>
              </a:solidFill>
              <a:latin typeface="Arial"/>
              <a:cs typeface="Arial"/>
            </a:endParaRPr>
          </a:p>
        </p:txBody>
      </p:sp>
      <p:pic>
        <p:nvPicPr>
          <p:cNvPr id="3" name="Picture 2" descr="460288716_dd0a133259_o.png"/>
          <p:cNvPicPr>
            <a:picLocks noChangeAspect="1"/>
          </p:cNvPicPr>
          <p:nvPr/>
        </p:nvPicPr>
        <p:blipFill>
          <a:blip r:embed="rId3">
            <a:extLst>
              <a:ext uri="{BEBA8EAE-BF5A-486C-A8C5-ECC9F3942E4B}">
                <a14:imgProps xmlns:a14="http://schemas.microsoft.com/office/drawing/2010/main">
                  <a14:imgLayer r:embed="rId4">
                    <a14:imgEffect>
                      <a14:brightnessContrast bright="-5000" contrast="15000"/>
                    </a14:imgEffect>
                  </a14:imgLayer>
                </a14:imgProps>
              </a:ext>
              <a:ext uri="{28A0092B-C50C-407E-A947-70E740481C1C}">
                <a14:useLocalDpi xmlns:a14="http://schemas.microsoft.com/office/drawing/2010/main" val="0"/>
              </a:ext>
            </a:extLst>
          </a:blip>
          <a:stretch>
            <a:fillRect/>
          </a:stretch>
        </p:blipFill>
        <p:spPr>
          <a:xfrm>
            <a:off x="253356" y="856635"/>
            <a:ext cx="3929137" cy="2682978"/>
          </a:xfrm>
          <a:prstGeom prst="rect">
            <a:avLst/>
          </a:prstGeom>
        </p:spPr>
      </p:pic>
      <p:pic>
        <p:nvPicPr>
          <p:cNvPr id="4" name="Picture 3" descr="460317586_fec10517f6_o.png"/>
          <p:cNvPicPr>
            <a:picLocks noChangeAspect="1"/>
          </p:cNvPicPr>
          <p:nvPr/>
        </p:nvPicPr>
        <p:blipFill>
          <a:blip r:embed="rId5">
            <a:extLst>
              <a:ext uri="{BEBA8EAE-BF5A-486C-A8C5-ECC9F3942E4B}">
                <a14:imgProps xmlns:a14="http://schemas.microsoft.com/office/drawing/2010/main">
                  <a14:imgLayer r:embed="rId6">
                    <a14:imgEffect>
                      <a14:brightnessContrast bright="-5000" contrast="15000"/>
                    </a14:imgEffect>
                  </a14:imgLayer>
                </a14:imgProps>
              </a:ext>
              <a:ext uri="{28A0092B-C50C-407E-A947-70E740481C1C}">
                <a14:useLocalDpi xmlns:a14="http://schemas.microsoft.com/office/drawing/2010/main" val="0"/>
              </a:ext>
            </a:extLst>
          </a:blip>
          <a:stretch>
            <a:fillRect/>
          </a:stretch>
        </p:blipFill>
        <p:spPr>
          <a:xfrm>
            <a:off x="4382629" y="856635"/>
            <a:ext cx="4554941" cy="2682978"/>
          </a:xfrm>
          <a:prstGeom prst="rect">
            <a:avLst/>
          </a:prstGeom>
        </p:spPr>
      </p:pic>
      <p:sp>
        <p:nvSpPr>
          <p:cNvPr id="8" name="Rectangle 1028"/>
          <p:cNvSpPr>
            <a:spLocks noChangeArrowheads="1"/>
          </p:cNvSpPr>
          <p:nvPr/>
        </p:nvSpPr>
        <p:spPr bwMode="auto">
          <a:xfrm>
            <a:off x="307406" y="3569509"/>
            <a:ext cx="3749508"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Aft>
                <a:spcPts val="1200"/>
              </a:spcAft>
              <a:buFontTx/>
              <a:buChar char="•"/>
            </a:pPr>
            <a:r>
              <a:rPr lang="en-US" sz="2400" b="0" dirty="0" smtClean="0">
                <a:latin typeface="Arial"/>
                <a:cs typeface="Arial"/>
              </a:rPr>
              <a:t>avoid challenges</a:t>
            </a:r>
          </a:p>
          <a:p>
            <a:pPr marL="342900" indent="-342900">
              <a:spcAft>
                <a:spcPts val="1200"/>
              </a:spcAft>
              <a:buFontTx/>
              <a:buChar char="•"/>
            </a:pPr>
            <a:r>
              <a:rPr lang="en-US" sz="2400" dirty="0" smtClean="0">
                <a:latin typeface="Arial"/>
                <a:cs typeface="Arial"/>
              </a:rPr>
              <a:t>give up easily</a:t>
            </a:r>
          </a:p>
          <a:p>
            <a:pPr marL="342900" indent="-342900">
              <a:spcAft>
                <a:spcPts val="1200"/>
              </a:spcAft>
              <a:buFontTx/>
              <a:buChar char="•"/>
            </a:pPr>
            <a:r>
              <a:rPr lang="en-US" sz="2400" b="0" dirty="0" smtClean="0">
                <a:latin typeface="Arial"/>
                <a:cs typeface="Arial"/>
              </a:rPr>
              <a:t>see effort as fruitless</a:t>
            </a:r>
          </a:p>
          <a:p>
            <a:pPr marL="342900" indent="-342900">
              <a:spcAft>
                <a:spcPts val="1200"/>
              </a:spcAft>
              <a:buFontTx/>
              <a:buChar char="•"/>
            </a:pPr>
            <a:r>
              <a:rPr lang="en-US" sz="2400" dirty="0" smtClean="0">
                <a:latin typeface="Arial"/>
                <a:cs typeface="Arial"/>
              </a:rPr>
              <a:t>ignore feedback</a:t>
            </a:r>
            <a:endParaRPr lang="en-US" sz="2400" dirty="0">
              <a:latin typeface="Arial"/>
              <a:cs typeface="Arial"/>
            </a:endParaRPr>
          </a:p>
          <a:p>
            <a:pPr marL="342900" indent="-342900">
              <a:spcAft>
                <a:spcPts val="1200"/>
              </a:spcAft>
              <a:buFontTx/>
              <a:buChar char="•"/>
            </a:pPr>
            <a:r>
              <a:rPr lang="en-US" sz="2400" dirty="0" smtClean="0">
                <a:latin typeface="Arial"/>
                <a:cs typeface="Arial"/>
              </a:rPr>
              <a:t>be threatened by success of others</a:t>
            </a:r>
          </a:p>
        </p:txBody>
      </p:sp>
      <p:sp>
        <p:nvSpPr>
          <p:cNvPr id="9" name="Rectangle 1028"/>
          <p:cNvSpPr>
            <a:spLocks noChangeArrowheads="1"/>
          </p:cNvSpPr>
          <p:nvPr/>
        </p:nvSpPr>
        <p:spPr bwMode="auto">
          <a:xfrm>
            <a:off x="4382628" y="3569509"/>
            <a:ext cx="455494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Aft>
                <a:spcPts val="1200"/>
              </a:spcAft>
              <a:buFontTx/>
              <a:buChar char="•"/>
            </a:pPr>
            <a:r>
              <a:rPr lang="en-US" sz="2400" b="0" dirty="0" smtClean="0">
                <a:latin typeface="Arial"/>
                <a:cs typeface="Arial"/>
              </a:rPr>
              <a:t>embrace challenges</a:t>
            </a:r>
          </a:p>
          <a:p>
            <a:pPr marL="342900" indent="-342900">
              <a:spcAft>
                <a:spcPts val="1200"/>
              </a:spcAft>
              <a:buFontTx/>
              <a:buChar char="•"/>
            </a:pPr>
            <a:r>
              <a:rPr lang="en-US" sz="2400" dirty="0" smtClean="0">
                <a:latin typeface="Arial"/>
                <a:cs typeface="Arial"/>
              </a:rPr>
              <a:t>persist in face of setbacks</a:t>
            </a:r>
          </a:p>
          <a:p>
            <a:pPr marL="342900" indent="-342900">
              <a:spcAft>
                <a:spcPts val="1200"/>
              </a:spcAft>
              <a:buFontTx/>
              <a:buChar char="•"/>
            </a:pPr>
            <a:r>
              <a:rPr lang="en-US" sz="2400" dirty="0" smtClean="0">
                <a:latin typeface="Arial"/>
                <a:cs typeface="Arial"/>
              </a:rPr>
              <a:t>see effort as path to mastery</a:t>
            </a:r>
            <a:endParaRPr lang="en-US" sz="2400" b="0" dirty="0" smtClean="0">
              <a:latin typeface="Arial"/>
              <a:cs typeface="Arial"/>
            </a:endParaRPr>
          </a:p>
          <a:p>
            <a:pPr marL="342900" indent="-342900">
              <a:spcAft>
                <a:spcPts val="1200"/>
              </a:spcAft>
              <a:buFontTx/>
              <a:buChar char="•"/>
            </a:pPr>
            <a:r>
              <a:rPr lang="en-US" sz="2400" dirty="0" err="1" smtClean="0">
                <a:latin typeface="Arial"/>
                <a:cs typeface="Arial"/>
              </a:rPr>
              <a:t>Iearn</a:t>
            </a:r>
            <a:r>
              <a:rPr lang="en-US" sz="2400" dirty="0" smtClean="0">
                <a:latin typeface="Arial"/>
                <a:cs typeface="Arial"/>
              </a:rPr>
              <a:t> from criticism</a:t>
            </a:r>
          </a:p>
          <a:p>
            <a:pPr marL="342900" indent="-342900">
              <a:spcAft>
                <a:spcPts val="1200"/>
              </a:spcAft>
              <a:buFontTx/>
              <a:buChar char="•"/>
            </a:pPr>
            <a:r>
              <a:rPr lang="en-US" sz="2400" dirty="0" smtClean="0">
                <a:latin typeface="Arial"/>
                <a:cs typeface="Arial"/>
              </a:rPr>
              <a:t>find lessons and inspiration in success of others</a:t>
            </a:r>
          </a:p>
        </p:txBody>
      </p:sp>
      <p:sp>
        <p:nvSpPr>
          <p:cNvPr id="2" name="Rectangle 1"/>
          <p:cNvSpPr/>
          <p:nvPr/>
        </p:nvSpPr>
        <p:spPr>
          <a:xfrm>
            <a:off x="7237720" y="6379651"/>
            <a:ext cx="1829445" cy="400110"/>
          </a:xfrm>
          <a:prstGeom prst="rect">
            <a:avLst/>
          </a:prstGeom>
        </p:spPr>
        <p:txBody>
          <a:bodyPr wrap="none">
            <a:spAutoFit/>
          </a:bodyPr>
          <a:lstStyle/>
          <a:p>
            <a:pPr algn="r"/>
            <a:r>
              <a:rPr lang="en-US" sz="2000" i="1" dirty="0" err="1" smtClean="0">
                <a:solidFill>
                  <a:srgbClr val="0000FF"/>
                </a:solidFill>
                <a:latin typeface="Arial"/>
                <a:cs typeface="Arial"/>
              </a:rPr>
              <a:t>Dweck</a:t>
            </a:r>
            <a:r>
              <a:rPr lang="en-US" sz="2000" i="1" dirty="0" smtClean="0">
                <a:solidFill>
                  <a:srgbClr val="0000FF"/>
                </a:solidFill>
                <a:latin typeface="Arial"/>
                <a:cs typeface="Arial"/>
              </a:rPr>
              <a:t> (2006)</a:t>
            </a:r>
            <a:endParaRPr lang="en-US" sz="2000" i="1" dirty="0">
              <a:solidFill>
                <a:srgbClr val="0000FF"/>
              </a:solidFill>
              <a:latin typeface="Arial"/>
              <a:cs typeface="Arial"/>
            </a:endParaRPr>
          </a:p>
        </p:txBody>
      </p:sp>
    </p:spTree>
    <p:extLst>
      <p:ext uri="{BB962C8B-B14F-4D97-AF65-F5344CB8AC3E}">
        <p14:creationId xmlns:p14="http://schemas.microsoft.com/office/powerpoint/2010/main" val="32165686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033"/>
          <p:cNvSpPr>
            <a:spLocks noChangeArrowheads="1"/>
          </p:cNvSpPr>
          <p:nvPr/>
        </p:nvSpPr>
        <p:spPr bwMode="auto">
          <a:xfrm>
            <a:off x="4711700" y="1320800"/>
            <a:ext cx="3873500" cy="2908300"/>
          </a:xfrm>
          <a:prstGeom prst="roundRect">
            <a:avLst>
              <a:gd name="adj" fmla="val 16667"/>
            </a:avLst>
          </a:prstGeom>
          <a:solidFill>
            <a:srgbClr val="DAF1F1"/>
          </a:solidFill>
          <a:ln w="25400">
            <a:solidFill>
              <a:schemeClr val="tx1"/>
            </a:solidFill>
            <a:round/>
            <a:headEnd/>
            <a:tailEnd/>
          </a:ln>
        </p:spPr>
        <p:txBody>
          <a:bodyPr wrap="none" anchor="ctr"/>
          <a:lstStyle/>
          <a:p>
            <a:endParaRPr lang="en-US"/>
          </a:p>
        </p:txBody>
      </p:sp>
      <p:sp>
        <p:nvSpPr>
          <p:cNvPr id="33795" name="Rectangle 1026"/>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3796" name="Text Box 1027"/>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solidFill>
                  <a:srgbClr val="0000FF"/>
                </a:solidFill>
              </a:rPr>
              <a:t>Expert </a:t>
            </a:r>
            <a:r>
              <a:rPr lang="en-US" sz="4000" dirty="0" smtClean="0">
                <a:solidFill>
                  <a:srgbClr val="0000FF"/>
                </a:solidFill>
              </a:rPr>
              <a:t>Learners - Reflection</a:t>
            </a:r>
            <a:endParaRPr lang="en-US" sz="4000" dirty="0">
              <a:solidFill>
                <a:srgbClr val="0000FF"/>
              </a:solidFill>
            </a:endParaRPr>
          </a:p>
        </p:txBody>
      </p:sp>
      <p:sp>
        <p:nvSpPr>
          <p:cNvPr id="33797" name="Rectangle 1029"/>
          <p:cNvSpPr>
            <a:spLocks noChangeArrowheads="1"/>
          </p:cNvSpPr>
          <p:nvPr/>
        </p:nvSpPr>
        <p:spPr bwMode="auto">
          <a:xfrm>
            <a:off x="1057275" y="5994400"/>
            <a:ext cx="793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400" i="1" dirty="0" smtClean="0">
                <a:solidFill>
                  <a:srgbClr val="0000FF"/>
                </a:solidFill>
              </a:rPr>
              <a:t>Modified from </a:t>
            </a:r>
            <a:r>
              <a:rPr lang="en-US" sz="2400" i="1" dirty="0" err="1" smtClean="0">
                <a:solidFill>
                  <a:srgbClr val="0000FF"/>
                </a:solidFill>
              </a:rPr>
              <a:t>Ertmer</a:t>
            </a:r>
            <a:r>
              <a:rPr lang="en-US" sz="2400" i="1" dirty="0" smtClean="0">
                <a:solidFill>
                  <a:srgbClr val="0000FF"/>
                </a:solidFill>
              </a:rPr>
              <a:t> </a:t>
            </a:r>
            <a:r>
              <a:rPr lang="en-US" sz="2400" i="1" dirty="0">
                <a:solidFill>
                  <a:srgbClr val="0000FF"/>
                </a:solidFill>
              </a:rPr>
              <a:t>and Newby (1996), Butler (1997), </a:t>
            </a:r>
            <a:r>
              <a:rPr lang="en-US" sz="2400" i="1" dirty="0" err="1">
                <a:solidFill>
                  <a:srgbClr val="0000FF"/>
                </a:solidFill>
              </a:rPr>
              <a:t>Winne</a:t>
            </a:r>
            <a:r>
              <a:rPr lang="en-US" sz="2400" i="1" dirty="0">
                <a:solidFill>
                  <a:srgbClr val="0000FF"/>
                </a:solidFill>
              </a:rPr>
              <a:t> and </a:t>
            </a:r>
            <a:r>
              <a:rPr lang="en-US" sz="2400" i="1" dirty="0" err="1">
                <a:solidFill>
                  <a:srgbClr val="0000FF"/>
                </a:solidFill>
              </a:rPr>
              <a:t>Hadwin</a:t>
            </a:r>
            <a:r>
              <a:rPr lang="en-US" sz="2400" i="1" dirty="0">
                <a:solidFill>
                  <a:srgbClr val="0000FF"/>
                </a:solidFill>
              </a:rPr>
              <a:t> (1998), Pintrich (2000), Lovett (2008)</a:t>
            </a:r>
          </a:p>
        </p:txBody>
      </p:sp>
      <p:sp>
        <p:nvSpPr>
          <p:cNvPr id="33798" name="Oval 1030"/>
          <p:cNvSpPr>
            <a:spLocks noChangeArrowheads="1"/>
          </p:cNvSpPr>
          <p:nvPr/>
        </p:nvSpPr>
        <p:spPr bwMode="auto">
          <a:xfrm>
            <a:off x="5029200" y="3382963"/>
            <a:ext cx="1417638" cy="673100"/>
          </a:xfrm>
          <a:prstGeom prst="ellipse">
            <a:avLst/>
          </a:prstGeom>
          <a:solidFill>
            <a:schemeClr val="bg1"/>
          </a:solidFill>
          <a:ln w="9525">
            <a:solidFill>
              <a:schemeClr val="tx1"/>
            </a:solidFill>
            <a:round/>
            <a:headEnd/>
            <a:tailEnd/>
          </a:ln>
        </p:spPr>
        <p:txBody>
          <a:bodyPr wrap="none" anchor="ctr"/>
          <a:lstStyle/>
          <a:p>
            <a:pPr algn="ctr"/>
            <a:r>
              <a:rPr lang="en-US" sz="2000"/>
              <a:t>Evaluate</a:t>
            </a:r>
          </a:p>
        </p:txBody>
      </p:sp>
      <p:sp>
        <p:nvSpPr>
          <p:cNvPr id="33799" name="Oval 1031"/>
          <p:cNvSpPr>
            <a:spLocks noChangeArrowheads="1"/>
          </p:cNvSpPr>
          <p:nvPr/>
        </p:nvSpPr>
        <p:spPr bwMode="auto">
          <a:xfrm>
            <a:off x="6888163" y="3382963"/>
            <a:ext cx="1417637" cy="673100"/>
          </a:xfrm>
          <a:prstGeom prst="ellipse">
            <a:avLst/>
          </a:prstGeom>
          <a:solidFill>
            <a:schemeClr val="bg1"/>
          </a:solidFill>
          <a:ln w="9525">
            <a:solidFill>
              <a:schemeClr val="tx1"/>
            </a:solidFill>
            <a:round/>
            <a:headEnd/>
            <a:tailEnd/>
          </a:ln>
        </p:spPr>
        <p:txBody>
          <a:bodyPr wrap="none" anchor="ctr"/>
          <a:lstStyle/>
          <a:p>
            <a:pPr algn="ctr"/>
            <a:r>
              <a:rPr lang="en-US" sz="2000"/>
              <a:t>Monitor</a:t>
            </a:r>
          </a:p>
        </p:txBody>
      </p:sp>
      <p:sp>
        <p:nvSpPr>
          <p:cNvPr id="33800" name="Oval 1032"/>
          <p:cNvSpPr>
            <a:spLocks noChangeArrowheads="1"/>
          </p:cNvSpPr>
          <p:nvPr/>
        </p:nvSpPr>
        <p:spPr bwMode="auto">
          <a:xfrm>
            <a:off x="5949950" y="2119313"/>
            <a:ext cx="1417638" cy="673100"/>
          </a:xfrm>
          <a:prstGeom prst="ellipse">
            <a:avLst/>
          </a:prstGeom>
          <a:solidFill>
            <a:schemeClr val="bg1"/>
          </a:solidFill>
          <a:ln w="9525">
            <a:solidFill>
              <a:schemeClr val="tx1"/>
            </a:solidFill>
            <a:round/>
            <a:headEnd/>
            <a:tailEnd/>
          </a:ln>
        </p:spPr>
        <p:txBody>
          <a:bodyPr wrap="none" anchor="ctr"/>
          <a:lstStyle/>
          <a:p>
            <a:pPr algn="ctr"/>
            <a:r>
              <a:rPr lang="en-US" sz="2000"/>
              <a:t>Plan</a:t>
            </a:r>
          </a:p>
        </p:txBody>
      </p:sp>
      <p:sp>
        <p:nvSpPr>
          <p:cNvPr id="33801" name="AutoShape 1034"/>
          <p:cNvSpPr>
            <a:spLocks noChangeArrowheads="1"/>
          </p:cNvSpPr>
          <p:nvPr/>
        </p:nvSpPr>
        <p:spPr bwMode="auto">
          <a:xfrm>
            <a:off x="457200" y="1346200"/>
            <a:ext cx="3873500" cy="2908300"/>
          </a:xfrm>
          <a:prstGeom prst="roundRect">
            <a:avLst>
              <a:gd name="adj" fmla="val 16667"/>
            </a:avLst>
          </a:prstGeom>
          <a:solidFill>
            <a:srgbClr val="DCDAF3"/>
          </a:solidFill>
          <a:ln w="25400">
            <a:solidFill>
              <a:schemeClr val="tx1"/>
            </a:solidFill>
            <a:round/>
            <a:headEnd/>
            <a:tailEnd/>
          </a:ln>
        </p:spPr>
        <p:txBody>
          <a:bodyPr wrap="none" anchor="ctr"/>
          <a:lstStyle/>
          <a:p>
            <a:endParaRPr lang="en-US"/>
          </a:p>
        </p:txBody>
      </p:sp>
      <p:sp>
        <p:nvSpPr>
          <p:cNvPr id="33802" name="Freeform 1035"/>
          <p:cNvSpPr>
            <a:spLocks/>
          </p:cNvSpPr>
          <p:nvPr/>
        </p:nvSpPr>
        <p:spPr bwMode="auto">
          <a:xfrm>
            <a:off x="2286000" y="4229100"/>
            <a:ext cx="4419600" cy="533400"/>
          </a:xfrm>
          <a:custGeom>
            <a:avLst/>
            <a:gdLst>
              <a:gd name="T0" fmla="*/ 0 w 2784"/>
              <a:gd name="T1" fmla="*/ 2147483647 h 336"/>
              <a:gd name="T2" fmla="*/ 0 w 2784"/>
              <a:gd name="T3" fmla="*/ 2147483647 h 336"/>
              <a:gd name="T4" fmla="*/ 2147483647 w 2784"/>
              <a:gd name="T5" fmla="*/ 2147483647 h 336"/>
              <a:gd name="T6" fmla="*/ 2147483647 w 2784"/>
              <a:gd name="T7" fmla="*/ 0 h 336"/>
              <a:gd name="T8" fmla="*/ 0 60000 65536"/>
              <a:gd name="T9" fmla="*/ 0 60000 65536"/>
              <a:gd name="T10" fmla="*/ 0 60000 65536"/>
              <a:gd name="T11" fmla="*/ 0 60000 65536"/>
              <a:gd name="T12" fmla="*/ 0 w 2784"/>
              <a:gd name="T13" fmla="*/ 0 h 336"/>
              <a:gd name="T14" fmla="*/ 2784 w 2784"/>
              <a:gd name="T15" fmla="*/ 336 h 336"/>
            </a:gdLst>
            <a:ahLst/>
            <a:cxnLst>
              <a:cxn ang="T8">
                <a:pos x="T0" y="T1"/>
              </a:cxn>
              <a:cxn ang="T9">
                <a:pos x="T2" y="T3"/>
              </a:cxn>
              <a:cxn ang="T10">
                <a:pos x="T4" y="T5"/>
              </a:cxn>
              <a:cxn ang="T11">
                <a:pos x="T6" y="T7"/>
              </a:cxn>
            </a:cxnLst>
            <a:rect l="T12" t="T13" r="T14" b="T15"/>
            <a:pathLst>
              <a:path w="2784" h="336">
                <a:moveTo>
                  <a:pt x="0" y="24"/>
                </a:moveTo>
                <a:lnTo>
                  <a:pt x="0" y="336"/>
                </a:lnTo>
                <a:lnTo>
                  <a:pt x="2784" y="336"/>
                </a:lnTo>
                <a:lnTo>
                  <a:pt x="2784"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3" name="Text Box 1037"/>
          <p:cNvSpPr txBox="1">
            <a:spLocks noChangeArrowheads="1"/>
          </p:cNvSpPr>
          <p:nvPr/>
        </p:nvSpPr>
        <p:spPr bwMode="auto">
          <a:xfrm>
            <a:off x="3619500" y="4546600"/>
            <a:ext cx="1778000" cy="409575"/>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0000FF"/>
                </a:solidFill>
              </a:rPr>
              <a:t>Reflection</a:t>
            </a:r>
          </a:p>
        </p:txBody>
      </p:sp>
      <p:sp>
        <p:nvSpPr>
          <p:cNvPr id="33804" name="Rectangle 1038"/>
          <p:cNvSpPr>
            <a:spLocks noChangeArrowheads="1"/>
          </p:cNvSpPr>
          <p:nvPr/>
        </p:nvSpPr>
        <p:spPr bwMode="auto">
          <a:xfrm>
            <a:off x="5284788" y="1425575"/>
            <a:ext cx="285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a:t>Metacognitive Control</a:t>
            </a:r>
          </a:p>
          <a:p>
            <a:pPr algn="ctr"/>
            <a:r>
              <a:rPr lang="en-US" sz="2000"/>
              <a:t>(self-regulation)</a:t>
            </a:r>
          </a:p>
        </p:txBody>
      </p:sp>
      <p:sp>
        <p:nvSpPr>
          <p:cNvPr id="33805" name="Rectangle 1039"/>
          <p:cNvSpPr>
            <a:spLocks noChangeArrowheads="1"/>
          </p:cNvSpPr>
          <p:nvPr/>
        </p:nvSpPr>
        <p:spPr bwMode="auto">
          <a:xfrm>
            <a:off x="461963" y="1425575"/>
            <a:ext cx="39068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a:t>Metacognitive Knowledge</a:t>
            </a:r>
          </a:p>
          <a:p>
            <a:pPr algn="ctr"/>
            <a:r>
              <a:rPr lang="en-US" sz="1800"/>
              <a:t>(declarative, procedural, conditional)</a:t>
            </a:r>
          </a:p>
        </p:txBody>
      </p:sp>
      <p:sp>
        <p:nvSpPr>
          <p:cNvPr id="33806" name="Line 1040"/>
          <p:cNvSpPr>
            <a:spLocks noChangeShapeType="1"/>
          </p:cNvSpPr>
          <p:nvPr/>
        </p:nvSpPr>
        <p:spPr bwMode="auto">
          <a:xfrm flipH="1">
            <a:off x="5776913" y="2703513"/>
            <a:ext cx="403225" cy="673100"/>
          </a:xfrm>
          <a:prstGeom prst="line">
            <a:avLst/>
          </a:prstGeom>
          <a:noFill/>
          <a:ln w="15875">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1041"/>
          <p:cNvSpPr>
            <a:spLocks noChangeShapeType="1"/>
          </p:cNvSpPr>
          <p:nvPr/>
        </p:nvSpPr>
        <p:spPr bwMode="auto">
          <a:xfrm flipH="1">
            <a:off x="6451600" y="3719513"/>
            <a:ext cx="419100" cy="0"/>
          </a:xfrm>
          <a:prstGeom prst="line">
            <a:avLst/>
          </a:prstGeom>
          <a:noFill/>
          <a:ln w="15875">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3808" name="Line 1042"/>
          <p:cNvSpPr>
            <a:spLocks noChangeShapeType="1"/>
          </p:cNvSpPr>
          <p:nvPr/>
        </p:nvSpPr>
        <p:spPr bwMode="auto">
          <a:xfrm>
            <a:off x="7043738" y="2716213"/>
            <a:ext cx="381000" cy="660400"/>
          </a:xfrm>
          <a:prstGeom prst="line">
            <a:avLst/>
          </a:prstGeom>
          <a:noFill/>
          <a:ln w="15875">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3809" name="Rectangle 1045"/>
          <p:cNvSpPr>
            <a:spLocks noChangeArrowheads="1"/>
          </p:cNvSpPr>
          <p:nvPr/>
        </p:nvSpPr>
        <p:spPr bwMode="auto">
          <a:xfrm>
            <a:off x="533400" y="2209800"/>
            <a:ext cx="1816100" cy="1638300"/>
          </a:xfrm>
          <a:prstGeom prst="rect">
            <a:avLst/>
          </a:prstGeom>
          <a:solidFill>
            <a:schemeClr val="bg1"/>
          </a:solidFill>
          <a:ln w="9525">
            <a:solidFill>
              <a:schemeClr val="tx1"/>
            </a:solidFill>
            <a:miter lim="800000"/>
            <a:headEnd/>
            <a:tailEnd/>
          </a:ln>
        </p:spPr>
        <p:txBody>
          <a:bodyPr wrap="none" anchor="ctr"/>
          <a:lstStyle/>
          <a:p>
            <a:pPr algn="ctr"/>
            <a:r>
              <a:rPr lang="en-US" sz="2000"/>
              <a:t>Personal</a:t>
            </a:r>
          </a:p>
          <a:p>
            <a:pPr algn="ctr"/>
            <a:r>
              <a:rPr lang="en-US" sz="2000"/>
              <a:t>Resources</a:t>
            </a:r>
          </a:p>
          <a:p>
            <a:pPr algn="ctr"/>
            <a:endParaRPr lang="en-US" sz="2000"/>
          </a:p>
          <a:p>
            <a:pPr algn="ctr"/>
            <a:r>
              <a:rPr lang="en-US" sz="1400"/>
              <a:t>Prior Knowledge</a:t>
            </a:r>
          </a:p>
          <a:p>
            <a:pPr algn="ctr"/>
            <a:r>
              <a:rPr lang="en-US" sz="1400"/>
              <a:t>Available Strategies</a:t>
            </a:r>
            <a:endParaRPr lang="en-US"/>
          </a:p>
        </p:txBody>
      </p:sp>
      <p:sp>
        <p:nvSpPr>
          <p:cNvPr id="33810" name="Rectangle 1046"/>
          <p:cNvSpPr>
            <a:spLocks noChangeArrowheads="1"/>
          </p:cNvSpPr>
          <p:nvPr/>
        </p:nvSpPr>
        <p:spPr bwMode="auto">
          <a:xfrm>
            <a:off x="2425700" y="2209800"/>
            <a:ext cx="1841500" cy="1638300"/>
          </a:xfrm>
          <a:prstGeom prst="rect">
            <a:avLst/>
          </a:prstGeom>
          <a:solidFill>
            <a:schemeClr val="bg1"/>
          </a:solidFill>
          <a:ln w="9525">
            <a:solidFill>
              <a:schemeClr val="tx1"/>
            </a:solidFill>
            <a:miter lim="800000"/>
            <a:headEnd/>
            <a:tailEnd/>
          </a:ln>
        </p:spPr>
        <p:txBody>
          <a:bodyPr wrap="none" anchor="ctr"/>
          <a:lstStyle/>
          <a:p>
            <a:pPr algn="ctr"/>
            <a:r>
              <a:rPr lang="en-US" sz="2000"/>
              <a:t>Task</a:t>
            </a:r>
          </a:p>
          <a:p>
            <a:pPr algn="ctr"/>
            <a:r>
              <a:rPr lang="en-US" sz="2000"/>
              <a:t>Requirements</a:t>
            </a:r>
          </a:p>
          <a:p>
            <a:pPr algn="ctr"/>
            <a:endParaRPr lang="en-US" sz="2000"/>
          </a:p>
          <a:p>
            <a:pPr algn="ctr"/>
            <a:r>
              <a:rPr lang="en-US" sz="1400"/>
              <a:t>Type of Learning</a:t>
            </a:r>
          </a:p>
          <a:p>
            <a:pPr algn="ctr"/>
            <a:r>
              <a:rPr lang="en-US" sz="1400"/>
              <a:t>Appropriate Strategies</a:t>
            </a:r>
            <a:endParaRPr lang="en-US"/>
          </a:p>
        </p:txBody>
      </p:sp>
      <p:sp>
        <p:nvSpPr>
          <p:cNvPr id="33811" name="Rectangle 1047"/>
          <p:cNvSpPr>
            <a:spLocks noChangeArrowheads="1"/>
          </p:cNvSpPr>
          <p:nvPr/>
        </p:nvSpPr>
        <p:spPr bwMode="auto">
          <a:xfrm>
            <a:off x="6167438" y="2755900"/>
            <a:ext cx="9937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1400">
                <a:solidFill>
                  <a:srgbClr val="FF0000"/>
                </a:solidFill>
              </a:rPr>
              <a:t>Goals</a:t>
            </a:r>
          </a:p>
          <a:p>
            <a:pPr algn="ctr">
              <a:lnSpc>
                <a:spcPct val="80000"/>
              </a:lnSpc>
            </a:pPr>
            <a:r>
              <a:rPr lang="en-US" sz="1400">
                <a:solidFill>
                  <a:srgbClr val="FF0000"/>
                </a:solidFill>
              </a:rPr>
              <a:t>Beliefs</a:t>
            </a:r>
          </a:p>
          <a:p>
            <a:pPr algn="ctr">
              <a:lnSpc>
                <a:spcPct val="80000"/>
              </a:lnSpc>
            </a:pPr>
            <a:r>
              <a:rPr lang="en-US" sz="1400">
                <a:solidFill>
                  <a:srgbClr val="FF0000"/>
                </a:solidFill>
              </a:rPr>
              <a:t>Attitudes</a:t>
            </a:r>
          </a:p>
          <a:p>
            <a:pPr algn="ctr">
              <a:lnSpc>
                <a:spcPct val="80000"/>
              </a:lnSpc>
            </a:pPr>
            <a:r>
              <a:rPr lang="en-US" sz="1400">
                <a:solidFill>
                  <a:srgbClr val="FF0000"/>
                </a:solidFill>
              </a:rPr>
              <a:t>Motivation</a:t>
            </a:r>
          </a:p>
        </p:txBody>
      </p:sp>
      <p:sp>
        <p:nvSpPr>
          <p:cNvPr id="33812" name="Rectangle 1048"/>
          <p:cNvSpPr>
            <a:spLocks noChangeArrowheads="1"/>
          </p:cNvSpPr>
          <p:nvPr/>
        </p:nvSpPr>
        <p:spPr bwMode="auto">
          <a:xfrm>
            <a:off x="4948238" y="2743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0000FF"/>
                </a:solidFill>
              </a:rPr>
              <a:t>Reflection</a:t>
            </a:r>
            <a:endParaRPr lang="en-US" sz="1400">
              <a:solidFill>
                <a:srgbClr val="0000FF"/>
              </a:solidFill>
            </a:endParaRPr>
          </a:p>
        </p:txBody>
      </p:sp>
      <p:sp>
        <p:nvSpPr>
          <p:cNvPr id="33813" name="Rectangle 1048"/>
          <p:cNvSpPr>
            <a:spLocks noChangeArrowheads="1"/>
          </p:cNvSpPr>
          <p:nvPr/>
        </p:nvSpPr>
        <p:spPr bwMode="auto">
          <a:xfrm>
            <a:off x="7205663" y="2743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0000FF"/>
                </a:solidFill>
              </a:rPr>
              <a:t>Reflection</a:t>
            </a:r>
            <a:endParaRPr lang="en-US" sz="1400">
              <a:solidFill>
                <a:srgbClr val="0000FF"/>
              </a:solidFill>
            </a:endParaRPr>
          </a:p>
        </p:txBody>
      </p:sp>
      <p:sp>
        <p:nvSpPr>
          <p:cNvPr id="33814" name="Rectangle 1048"/>
          <p:cNvSpPr>
            <a:spLocks noChangeArrowheads="1"/>
          </p:cNvSpPr>
          <p:nvPr/>
        </p:nvSpPr>
        <p:spPr bwMode="auto">
          <a:xfrm>
            <a:off x="6178550" y="389255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0000FF"/>
                </a:solidFill>
              </a:rPr>
              <a:t>Reflection</a:t>
            </a:r>
            <a:endParaRPr lang="en-US" sz="1400">
              <a:solidFill>
                <a:srgbClr val="0000FF"/>
              </a:solidFill>
            </a:endParaRPr>
          </a:p>
        </p:txBody>
      </p:sp>
    </p:spTree>
    <p:extLst>
      <p:ext uri="{BB962C8B-B14F-4D97-AF65-F5344CB8AC3E}">
        <p14:creationId xmlns:p14="http://schemas.microsoft.com/office/powerpoint/2010/main" val="21133159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9939" name="Text Box 3"/>
          <p:cNvSpPr txBox="1">
            <a:spLocks noChangeArrowheads="1"/>
          </p:cNvSpPr>
          <p:nvPr/>
        </p:nvSpPr>
        <p:spPr bwMode="auto">
          <a:xfrm>
            <a:off x="0" y="603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000FF"/>
                </a:solidFill>
              </a:rPr>
              <a:t>Metacognitive Reflections</a:t>
            </a:r>
            <a:endParaRPr lang="en-US" sz="4000" dirty="0">
              <a:solidFill>
                <a:srgbClr val="0000FF"/>
              </a:solidFill>
            </a:endParaRPr>
          </a:p>
        </p:txBody>
      </p:sp>
      <p:sp>
        <p:nvSpPr>
          <p:cNvPr id="39940" name="Rectangle 6"/>
          <p:cNvSpPr>
            <a:spLocks noChangeArrowheads="1"/>
          </p:cNvSpPr>
          <p:nvPr/>
        </p:nvSpPr>
        <p:spPr bwMode="auto">
          <a:xfrm>
            <a:off x="631825" y="1978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0763" name="Group 1067"/>
          <p:cNvGraphicFramePr>
            <a:graphicFrameLocks noGrp="1"/>
          </p:cNvGraphicFramePr>
          <p:nvPr>
            <p:extLst>
              <p:ext uri="{D42A27DB-BD31-4B8C-83A1-F6EECF244321}">
                <p14:modId xmlns:p14="http://schemas.microsoft.com/office/powerpoint/2010/main" val="1568835888"/>
              </p:ext>
            </p:extLst>
          </p:nvPr>
        </p:nvGraphicFramePr>
        <p:xfrm>
          <a:off x="241300" y="939799"/>
          <a:ext cx="8623300" cy="5664519"/>
        </p:xfrm>
        <a:graphic>
          <a:graphicData uri="http://schemas.openxmlformats.org/drawingml/2006/table">
            <a:tbl>
              <a:tblPr/>
              <a:tblGrid>
                <a:gridCol w="3594100"/>
                <a:gridCol w="5029200"/>
              </a:tblGrid>
              <a:tr h="12358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ＭＳ Ｐゴシック" charset="0"/>
                        </a:rPr>
                        <a:t>Activity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ＭＳ Ｐゴシック" charset="0"/>
                        </a:rPr>
                        <a:t>Metacognitive Knowledge or Skill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1"/>
                    </a:solidFill>
                  </a:tcPr>
                </a:tc>
              </a:tr>
              <a:tr h="884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How I Earned an </a:t>
                      </a:r>
                      <a:r>
                        <a:rPr kumimoji="0" lang="ja-JP" altLang="en-US" sz="28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a:t>
                      </a:r>
                      <a:r>
                        <a:rPr kumimoji="0" lang="ja-JP" altLang="en-US" sz="2800" b="0" i="0" u="none" strike="noStrike" cap="none" normalizeH="0" baseline="0" dirty="0">
                          <a:ln>
                            <a:noFill/>
                          </a:ln>
                          <a:solidFill>
                            <a:schemeClr val="tx1"/>
                          </a:solidFill>
                          <a:effectLst/>
                          <a:latin typeface="Arial" charset="0"/>
                          <a:ea typeface="ＭＳ Ｐゴシック" charset="0"/>
                          <a:cs typeface="ＭＳ Ｐゴシック" charset="0"/>
                        </a:rPr>
                        <a:t>”</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Goal-</a:t>
                      </a: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setting</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6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Reading Reflections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Monitoring &amp; Evaluation</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6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Critical Thinking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Strategies </a:t>
                      </a: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for Thinking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4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Learning Reflections</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Evaluation &amp; Planning</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6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Exam Wrappers</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Evaluation &amp; Planning</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6524283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1522413"/>
            <a:ext cx="9144000" cy="159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1828800" algn="ctr"/>
                <a:tab pos="5486400" algn="ctr"/>
              </a:tabLst>
            </a:pPr>
            <a:r>
              <a:rPr lang="en-US" sz="3600" b="1" dirty="0" smtClean="0">
                <a:latin typeface="Arial"/>
                <a:cs typeface="Arial"/>
              </a:rPr>
              <a:t>Goal-Setting:</a:t>
            </a:r>
          </a:p>
          <a:p>
            <a:pPr algn="ctr">
              <a:lnSpc>
                <a:spcPct val="90000"/>
              </a:lnSpc>
              <a:tabLst>
                <a:tab pos="1828800" algn="ctr"/>
                <a:tab pos="5486400" algn="ctr"/>
              </a:tabLst>
            </a:pPr>
            <a:endParaRPr lang="en-US" sz="3600" b="1" dirty="0" smtClean="0">
              <a:latin typeface="Arial"/>
              <a:cs typeface="Arial"/>
            </a:endParaRPr>
          </a:p>
          <a:p>
            <a:pPr algn="ctr">
              <a:lnSpc>
                <a:spcPct val="90000"/>
              </a:lnSpc>
              <a:tabLst>
                <a:tab pos="1828800" algn="ctr"/>
                <a:tab pos="5486400" algn="ctr"/>
              </a:tabLst>
            </a:pPr>
            <a:r>
              <a:rPr lang="en-US" sz="3600" i="1" dirty="0" smtClean="0">
                <a:latin typeface="Arial"/>
                <a:cs typeface="Arial"/>
              </a:rPr>
              <a:t>Reflection-for-Action</a:t>
            </a:r>
            <a:endParaRPr lang="en-US" sz="3600" i="1" dirty="0">
              <a:latin typeface="Arial"/>
              <a:cs typeface="Arial"/>
            </a:endParaRPr>
          </a:p>
        </p:txBody>
      </p:sp>
    </p:spTree>
    <p:extLst>
      <p:ext uri="{BB962C8B-B14F-4D97-AF65-F5344CB8AC3E}">
        <p14:creationId xmlns:p14="http://schemas.microsoft.com/office/powerpoint/2010/main" val="3583988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0"/>
          </a:p>
        </p:txBody>
      </p:sp>
      <p:sp>
        <p:nvSpPr>
          <p:cNvPr id="59395" name="Text Box 3"/>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r>
              <a:rPr lang="en-US" sz="4000">
                <a:solidFill>
                  <a:srgbClr val="0000FF"/>
                </a:solidFill>
                <a:latin typeface="Arial" charset="0"/>
              </a:rPr>
              <a:t>Planning and Goal-Setting</a:t>
            </a:r>
          </a:p>
        </p:txBody>
      </p:sp>
      <p:sp>
        <p:nvSpPr>
          <p:cNvPr id="59396" name="Rectangle 4"/>
          <p:cNvSpPr>
            <a:spLocks noChangeArrowheads="1"/>
          </p:cNvSpPr>
          <p:nvPr/>
        </p:nvSpPr>
        <p:spPr bwMode="auto">
          <a:xfrm>
            <a:off x="2330450" y="6362700"/>
            <a:ext cx="671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b="0" i="1">
                <a:solidFill>
                  <a:srgbClr val="0000FF"/>
                </a:solidFill>
                <a:latin typeface="Arial" charset="0"/>
              </a:rPr>
              <a:t>The Art of Possibility</a:t>
            </a:r>
            <a:r>
              <a:rPr lang="en-US" b="0">
                <a:solidFill>
                  <a:srgbClr val="0000FF"/>
                </a:solidFill>
                <a:latin typeface="Arial" charset="0"/>
              </a:rPr>
              <a:t> (Zander and Zander, 2000)</a:t>
            </a:r>
          </a:p>
        </p:txBody>
      </p:sp>
      <p:sp>
        <p:nvSpPr>
          <p:cNvPr id="59397" name="Rectangle 5"/>
          <p:cNvSpPr>
            <a:spLocks noChangeArrowheads="1"/>
          </p:cNvSpPr>
          <p:nvPr/>
        </p:nvSpPr>
        <p:spPr bwMode="auto">
          <a:xfrm>
            <a:off x="495300" y="990600"/>
            <a:ext cx="809466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0000"/>
                </a:solidFill>
                <a:latin typeface="Arial" charset="0"/>
              </a:rPr>
              <a:t>Journal Activity:</a:t>
            </a:r>
            <a:endParaRPr lang="en-US" sz="3200" b="0">
              <a:solidFill>
                <a:srgbClr val="000000"/>
              </a:solidFill>
              <a:latin typeface="Arial" charset="0"/>
            </a:endParaRPr>
          </a:p>
          <a:p>
            <a:r>
              <a:rPr lang="en-US" sz="3200" b="0">
                <a:solidFill>
                  <a:srgbClr val="000000"/>
                </a:solidFill>
                <a:latin typeface="Arial" charset="0"/>
              </a:rPr>
              <a:t>Write a letter describing what you accomplished in this course.  The letter should be dated for the end of the semester and written in the past tense.  Tell me what you did, how you did it, and how your thinking and understanding changed.</a:t>
            </a:r>
          </a:p>
          <a:p>
            <a:endParaRPr lang="en-US" sz="3200" b="0">
              <a:solidFill>
                <a:srgbClr val="000000"/>
              </a:solidFill>
              <a:latin typeface="Arial" charset="0"/>
            </a:endParaRPr>
          </a:p>
          <a:p>
            <a:r>
              <a:rPr lang="en-US" sz="3200" b="0">
                <a:solidFill>
                  <a:srgbClr val="000000"/>
                </a:solidFill>
                <a:latin typeface="Arial" charset="0"/>
              </a:rPr>
              <a:t>Begin your letter with:</a:t>
            </a:r>
          </a:p>
          <a:p>
            <a:r>
              <a:rPr lang="en-US" sz="3200" i="1">
                <a:solidFill>
                  <a:srgbClr val="000000"/>
                </a:solidFill>
                <a:latin typeface="Arial" charset="0"/>
              </a:rPr>
              <a:t>I earned an </a:t>
            </a:r>
            <a:r>
              <a:rPr lang="ja-JP" altLang="en-US" sz="3200" i="1">
                <a:solidFill>
                  <a:srgbClr val="000000"/>
                </a:solidFill>
                <a:latin typeface="Arial" charset="0"/>
              </a:rPr>
              <a:t>“</a:t>
            </a:r>
            <a:r>
              <a:rPr lang="en-US" sz="3200" i="1">
                <a:solidFill>
                  <a:srgbClr val="000000"/>
                </a:solidFill>
                <a:latin typeface="Arial" charset="0"/>
              </a:rPr>
              <a:t>A</a:t>
            </a:r>
            <a:r>
              <a:rPr lang="ja-JP" altLang="en-US" sz="3200" i="1">
                <a:solidFill>
                  <a:srgbClr val="000000"/>
                </a:solidFill>
                <a:latin typeface="Arial" charset="0"/>
              </a:rPr>
              <a:t>”</a:t>
            </a:r>
            <a:r>
              <a:rPr lang="en-US" sz="3200" i="1">
                <a:solidFill>
                  <a:srgbClr val="000000"/>
                </a:solidFill>
                <a:latin typeface="Arial" charset="0"/>
              </a:rPr>
              <a:t> in this course because…</a:t>
            </a:r>
            <a:endParaRPr lang="en-US" sz="3200" b="0" i="1">
              <a:solidFill>
                <a:srgbClr val="000000"/>
              </a:solidFill>
              <a:latin typeface="Arial" charset="0"/>
            </a:endParaRPr>
          </a:p>
        </p:txBody>
      </p:sp>
    </p:spTree>
    <p:extLst>
      <p:ext uri="{BB962C8B-B14F-4D97-AF65-F5344CB8AC3E}">
        <p14:creationId xmlns:p14="http://schemas.microsoft.com/office/powerpoint/2010/main" val="19702976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0"/>
          </a:p>
        </p:txBody>
      </p:sp>
      <p:sp>
        <p:nvSpPr>
          <p:cNvPr id="63491" name="Text Box 3"/>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r>
              <a:rPr lang="en-US" sz="4000">
                <a:solidFill>
                  <a:srgbClr val="0000FF"/>
                </a:solidFill>
                <a:latin typeface="Arial" charset="0"/>
              </a:rPr>
              <a:t>Example Responses</a:t>
            </a:r>
          </a:p>
        </p:txBody>
      </p:sp>
      <p:sp>
        <p:nvSpPr>
          <p:cNvPr id="63492" name="Rectangle 5"/>
          <p:cNvSpPr>
            <a:spLocks noChangeArrowheads="1"/>
          </p:cNvSpPr>
          <p:nvPr/>
        </p:nvSpPr>
        <p:spPr bwMode="auto">
          <a:xfrm>
            <a:off x="495300" y="990600"/>
            <a:ext cx="80946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800" b="0" i="1">
                <a:solidFill>
                  <a:srgbClr val="000000"/>
                </a:solidFill>
                <a:latin typeface="Arial" charset="0"/>
              </a:rPr>
              <a:t>“</a:t>
            </a:r>
            <a:r>
              <a:rPr lang="en-US" sz="2800" b="0" i="1">
                <a:solidFill>
                  <a:srgbClr val="000000"/>
                </a:solidFill>
                <a:latin typeface="Arial" charset="0"/>
              </a:rPr>
              <a:t>When it came time for me to do assignments… I also pondered the reasons my professor assigned them and what I should be have been learning by doing them.</a:t>
            </a:r>
            <a:r>
              <a:rPr lang="ja-JP" altLang="en-US" sz="2800" b="0" i="1">
                <a:solidFill>
                  <a:srgbClr val="000000"/>
                </a:solidFill>
                <a:latin typeface="Arial" charset="0"/>
              </a:rPr>
              <a:t>”</a:t>
            </a:r>
            <a:endParaRPr lang="en-US" sz="2800" b="0" i="1">
              <a:solidFill>
                <a:srgbClr val="000000"/>
              </a:solidFill>
              <a:latin typeface="Arial" charset="0"/>
            </a:endParaRPr>
          </a:p>
          <a:p>
            <a:endParaRPr lang="en-US" sz="2800" b="0" i="1">
              <a:solidFill>
                <a:srgbClr val="000000"/>
              </a:solidFill>
              <a:latin typeface="Arial" charset="0"/>
            </a:endParaRPr>
          </a:p>
          <a:p>
            <a:r>
              <a:rPr lang="ja-JP" altLang="en-US" sz="2800" b="0" i="1">
                <a:solidFill>
                  <a:srgbClr val="000000"/>
                </a:solidFill>
                <a:latin typeface="Arial" charset="0"/>
              </a:rPr>
              <a:t>“</a:t>
            </a:r>
            <a:r>
              <a:rPr lang="en-US" sz="2800" b="0" i="1">
                <a:solidFill>
                  <a:srgbClr val="000000"/>
                </a:solidFill>
                <a:latin typeface="Arial" charset="0"/>
              </a:rPr>
              <a:t>I have challenged myself to think… in strange and new ways.</a:t>
            </a:r>
            <a:r>
              <a:rPr lang="ja-JP" altLang="en-US" sz="2800" b="0" i="1">
                <a:solidFill>
                  <a:srgbClr val="000000"/>
                </a:solidFill>
                <a:latin typeface="Arial" charset="0"/>
              </a:rPr>
              <a:t>”</a:t>
            </a:r>
            <a:endParaRPr lang="en-US" sz="2800" b="0" i="1">
              <a:solidFill>
                <a:srgbClr val="000000"/>
              </a:solidFill>
              <a:latin typeface="Arial" charset="0"/>
            </a:endParaRPr>
          </a:p>
          <a:p>
            <a:endParaRPr lang="en-US" sz="2800" b="0" i="1">
              <a:solidFill>
                <a:srgbClr val="000000"/>
              </a:solidFill>
              <a:latin typeface="Arial" charset="0"/>
            </a:endParaRPr>
          </a:p>
          <a:p>
            <a:r>
              <a:rPr lang="ja-JP" altLang="en-US" sz="2800" b="0" i="1">
                <a:solidFill>
                  <a:srgbClr val="000000"/>
                </a:solidFill>
                <a:latin typeface="Arial" charset="0"/>
              </a:rPr>
              <a:t>“</a:t>
            </a:r>
            <a:r>
              <a:rPr lang="en-US" sz="2800" b="0" i="1">
                <a:solidFill>
                  <a:srgbClr val="000000"/>
                </a:solidFill>
                <a:latin typeface="Arial" charset="0"/>
              </a:rPr>
              <a:t>I have also realized that seeking help, especially from my peers, is an important step in the academic process...</a:t>
            </a:r>
            <a:r>
              <a:rPr lang="ja-JP" altLang="en-US" sz="2800" b="0" i="1">
                <a:solidFill>
                  <a:srgbClr val="000000"/>
                </a:solidFill>
                <a:latin typeface="Arial" charset="0"/>
              </a:rPr>
              <a:t>”</a:t>
            </a:r>
            <a:endParaRPr lang="en-US" sz="2800" b="0" i="1">
              <a:latin typeface="Times New Roman" charset="0"/>
            </a:endParaRPr>
          </a:p>
        </p:txBody>
      </p:sp>
    </p:spTree>
    <p:extLst>
      <p:ext uri="{BB962C8B-B14F-4D97-AF65-F5344CB8AC3E}">
        <p14:creationId xmlns:p14="http://schemas.microsoft.com/office/powerpoint/2010/main" val="27522857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1688932"/>
            <a:ext cx="9144000" cy="209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1828800" algn="ctr"/>
                <a:tab pos="5486400" algn="ctr"/>
              </a:tabLst>
            </a:pPr>
            <a:r>
              <a:rPr lang="en-US" sz="3600" b="1" dirty="0">
                <a:latin typeface="Arial"/>
                <a:cs typeface="Arial"/>
              </a:rPr>
              <a:t>Reading </a:t>
            </a:r>
            <a:r>
              <a:rPr lang="en-US" sz="3600" b="1" dirty="0" smtClean="0">
                <a:latin typeface="Arial"/>
                <a:cs typeface="Arial"/>
              </a:rPr>
              <a:t>Reflections:</a:t>
            </a:r>
          </a:p>
          <a:p>
            <a:pPr algn="ctr">
              <a:lnSpc>
                <a:spcPct val="90000"/>
              </a:lnSpc>
              <a:tabLst>
                <a:tab pos="1828800" algn="ctr"/>
                <a:tab pos="5486400" algn="ctr"/>
              </a:tabLst>
            </a:pPr>
            <a:endParaRPr lang="en-US" sz="3600" b="1" dirty="0" smtClean="0">
              <a:latin typeface="Arial"/>
              <a:cs typeface="Arial"/>
            </a:endParaRPr>
          </a:p>
          <a:p>
            <a:pPr algn="ctr">
              <a:lnSpc>
                <a:spcPct val="90000"/>
              </a:lnSpc>
              <a:tabLst>
                <a:tab pos="1828800" algn="ctr"/>
                <a:tab pos="5486400" algn="ctr"/>
              </a:tabLst>
            </a:pPr>
            <a:r>
              <a:rPr lang="en-US" sz="3600" i="1" dirty="0" smtClean="0">
                <a:latin typeface="Arial"/>
                <a:cs typeface="Arial"/>
              </a:rPr>
              <a:t>Supporting Content Learning with Reflection-in-Action</a:t>
            </a:r>
            <a:endParaRPr lang="en-US" sz="3600" i="1" dirty="0">
              <a:latin typeface="Arial"/>
              <a:cs typeface="Arial"/>
            </a:endParaRPr>
          </a:p>
        </p:txBody>
      </p:sp>
    </p:spTree>
    <p:extLst>
      <p:ext uri="{BB962C8B-B14F-4D97-AF65-F5344CB8AC3E}">
        <p14:creationId xmlns:p14="http://schemas.microsoft.com/office/powerpoint/2010/main" val="956622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1"/>
          <p:cNvSpPr txBox="1">
            <a:spLocks noChangeArrowheads="1"/>
          </p:cNvSpPr>
          <p:nvPr/>
        </p:nvSpPr>
        <p:spPr bwMode="auto">
          <a:xfrm>
            <a:off x="0" y="-127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0000FF"/>
                </a:solidFill>
                <a:cs typeface="Arial" charset="0"/>
              </a:rPr>
              <a:t>Strategic Reading</a:t>
            </a:r>
          </a:p>
        </p:txBody>
      </p:sp>
      <p:sp>
        <p:nvSpPr>
          <p:cNvPr id="31747" name="TextBox 2"/>
          <p:cNvSpPr txBox="1">
            <a:spLocks noChangeArrowheads="1"/>
          </p:cNvSpPr>
          <p:nvPr/>
        </p:nvSpPr>
        <p:spPr bwMode="auto">
          <a:xfrm>
            <a:off x="381000" y="876300"/>
            <a:ext cx="8534400" cy="5448300"/>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800" b="1" dirty="0">
                <a:cs typeface="Arial" charset="0"/>
              </a:rPr>
              <a:t>Expert Readers</a:t>
            </a:r>
            <a:r>
              <a:rPr lang="en-US" sz="2800" dirty="0">
                <a:cs typeface="Arial" charset="0"/>
              </a:rPr>
              <a:t>:</a:t>
            </a:r>
          </a:p>
          <a:p>
            <a:pPr marL="342900" indent="-342900" eaLnBrk="1" hangingPunct="1">
              <a:spcAft>
                <a:spcPts val="600"/>
              </a:spcAft>
              <a:buFont typeface="Arial" charset="0"/>
              <a:buChar char="•"/>
            </a:pPr>
            <a:r>
              <a:rPr lang="en-US" sz="2800" dirty="0">
                <a:cs typeface="Arial" charset="0"/>
              </a:rPr>
              <a:t>read with a purpose and in </a:t>
            </a:r>
            <a:r>
              <a:rPr lang="ja-JP" altLang="en-US" sz="2800" dirty="0">
                <a:cs typeface="Arial" charset="0"/>
              </a:rPr>
              <a:t>“</a:t>
            </a:r>
            <a:r>
              <a:rPr lang="en-US" sz="2800" dirty="0">
                <a:cs typeface="Arial" charset="0"/>
              </a:rPr>
              <a:t>extensive mode</a:t>
            </a:r>
            <a:r>
              <a:rPr lang="ja-JP" altLang="en-US" sz="2800" dirty="0">
                <a:cs typeface="Arial" charset="0"/>
              </a:rPr>
              <a:t>”</a:t>
            </a:r>
            <a:endParaRPr lang="en-US" sz="2800" dirty="0">
              <a:cs typeface="Arial" charset="0"/>
            </a:endParaRPr>
          </a:p>
          <a:p>
            <a:pPr marL="342900" indent="-342900" eaLnBrk="1" hangingPunct="1">
              <a:spcAft>
                <a:spcPts val="600"/>
              </a:spcAft>
              <a:buFont typeface="Arial" charset="0"/>
              <a:buChar char="•"/>
            </a:pPr>
            <a:r>
              <a:rPr lang="en-US" sz="2800" dirty="0">
                <a:cs typeface="Arial" charset="0"/>
              </a:rPr>
              <a:t>accomplished in use of prior knowledge</a:t>
            </a:r>
          </a:p>
          <a:p>
            <a:pPr marL="342900" indent="-342900" eaLnBrk="1" hangingPunct="1">
              <a:spcAft>
                <a:spcPts val="600"/>
              </a:spcAft>
              <a:buFont typeface="Arial" charset="0"/>
              <a:buChar char="•"/>
            </a:pPr>
            <a:r>
              <a:rPr lang="en-US" sz="2800" dirty="0">
                <a:cs typeface="Arial" charset="0"/>
              </a:rPr>
              <a:t>utilize a wide variety of strategies for monitoring and comprehension (e.g., prediction, integration, self-questioning, reflecting)</a:t>
            </a:r>
          </a:p>
          <a:p>
            <a:pPr eaLnBrk="1" hangingPunct="1">
              <a:spcAft>
                <a:spcPts val="600"/>
              </a:spcAft>
            </a:pPr>
            <a:endParaRPr lang="en-US" sz="2800" dirty="0">
              <a:cs typeface="Arial" charset="0"/>
            </a:endParaRPr>
          </a:p>
          <a:p>
            <a:pPr eaLnBrk="1" hangingPunct="1">
              <a:spcAft>
                <a:spcPts val="600"/>
              </a:spcAft>
            </a:pPr>
            <a:r>
              <a:rPr lang="en-US" sz="2800" b="1" dirty="0">
                <a:cs typeface="Arial" charset="0"/>
              </a:rPr>
              <a:t>Novice Readers</a:t>
            </a:r>
            <a:r>
              <a:rPr lang="en-US" sz="2800" dirty="0">
                <a:cs typeface="Arial" charset="0"/>
              </a:rPr>
              <a:t>:</a:t>
            </a:r>
          </a:p>
          <a:p>
            <a:pPr marL="342900" indent="-342900" eaLnBrk="1" hangingPunct="1">
              <a:spcAft>
                <a:spcPts val="600"/>
              </a:spcAft>
              <a:buFont typeface="Arial" charset="0"/>
              <a:buChar char="•"/>
            </a:pPr>
            <a:r>
              <a:rPr lang="en-US" sz="2800" dirty="0">
                <a:cs typeface="Arial" charset="0"/>
              </a:rPr>
              <a:t>focus on decoding single words or phrases</a:t>
            </a:r>
          </a:p>
          <a:p>
            <a:pPr marL="342900" indent="-342900" eaLnBrk="1" hangingPunct="1">
              <a:spcAft>
                <a:spcPts val="600"/>
              </a:spcAft>
              <a:buFont typeface="Arial" charset="0"/>
              <a:buChar char="•"/>
            </a:pPr>
            <a:r>
              <a:rPr lang="en-US" sz="2800" dirty="0">
                <a:cs typeface="Arial" charset="0"/>
              </a:rPr>
              <a:t>fail to adjust for different texts or purposes</a:t>
            </a:r>
          </a:p>
          <a:p>
            <a:pPr marL="342900" indent="-342900" eaLnBrk="1" hangingPunct="1">
              <a:spcAft>
                <a:spcPts val="600"/>
              </a:spcAft>
              <a:buFont typeface="Arial" charset="0"/>
              <a:buChar char="•"/>
            </a:pPr>
            <a:r>
              <a:rPr lang="en-US" sz="2800" dirty="0">
                <a:cs typeface="Arial" charset="0"/>
              </a:rPr>
              <a:t>seldom use text-processing strategies</a:t>
            </a:r>
          </a:p>
        </p:txBody>
      </p:sp>
      <p:sp>
        <p:nvSpPr>
          <p:cNvPr id="116740" name="Rectangle 15"/>
          <p:cNvSpPr>
            <a:spLocks noChangeArrowheads="1"/>
          </p:cNvSpPr>
          <p:nvPr/>
        </p:nvSpPr>
        <p:spPr bwMode="auto">
          <a:xfrm>
            <a:off x="6299200" y="6437313"/>
            <a:ext cx="3135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FF"/>
                </a:solidFill>
                <a:cs typeface="Arial" charset="0"/>
              </a:rPr>
              <a:t>Paris et al. (1996)</a:t>
            </a:r>
          </a:p>
        </p:txBody>
      </p:sp>
    </p:spTree>
    <p:extLst>
      <p:ext uri="{BB962C8B-B14F-4D97-AF65-F5344CB8AC3E}">
        <p14:creationId xmlns:p14="http://schemas.microsoft.com/office/powerpoint/2010/main" val="581282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6" y="991929"/>
            <a:ext cx="8567514" cy="2421176"/>
          </a:xfrm>
          <a:prstGeom prst="rect">
            <a:avLst/>
          </a:prstGeom>
        </p:spPr>
        <p:txBody>
          <a:bodyPr wrap="square">
            <a:spAutoFit/>
          </a:bodyPr>
          <a:lstStyle/>
          <a:p>
            <a:pPr marL="457200" indent="-457200">
              <a:lnSpc>
                <a:spcPct val="110000"/>
              </a:lnSpc>
              <a:spcAft>
                <a:spcPts val="1200"/>
              </a:spcAft>
              <a:buFont typeface="Arial"/>
              <a:buChar char="•"/>
            </a:pPr>
            <a:r>
              <a:rPr lang="en-US" sz="4000" dirty="0" smtClean="0">
                <a:latin typeface="Arial"/>
                <a:cs typeface="Arial"/>
              </a:rPr>
              <a:t>Content goals</a:t>
            </a:r>
          </a:p>
          <a:p>
            <a:pPr marL="457200" indent="-457200">
              <a:lnSpc>
                <a:spcPct val="110000"/>
              </a:lnSpc>
              <a:spcAft>
                <a:spcPts val="1200"/>
              </a:spcAft>
              <a:buFont typeface="Arial"/>
              <a:buChar char="•"/>
            </a:pPr>
            <a:endParaRPr lang="en-US" sz="4000" dirty="0">
              <a:latin typeface="Arial"/>
              <a:cs typeface="Arial"/>
            </a:endParaRPr>
          </a:p>
          <a:p>
            <a:pPr>
              <a:lnSpc>
                <a:spcPct val="110000"/>
              </a:lnSpc>
              <a:spcAft>
                <a:spcPts val="1200"/>
              </a:spcAft>
            </a:pPr>
            <a:r>
              <a:rPr lang="en-US" sz="4000" b="1" u="sng" dirty="0" smtClean="0">
                <a:latin typeface="Arial"/>
                <a:cs typeface="Arial"/>
              </a:rPr>
              <a:t>Write one essential content goal</a:t>
            </a:r>
          </a:p>
        </p:txBody>
      </p:sp>
      <p:sp>
        <p:nvSpPr>
          <p:cNvPr id="2" name="TextBox 1"/>
          <p:cNvSpPr txBox="1"/>
          <p:nvPr/>
        </p:nvSpPr>
        <p:spPr>
          <a:xfrm>
            <a:off x="0" y="12700"/>
            <a:ext cx="9144000" cy="707886"/>
          </a:xfrm>
          <a:prstGeom prst="rect">
            <a:avLst/>
          </a:prstGeom>
          <a:noFill/>
        </p:spPr>
        <p:txBody>
          <a:bodyPr wrap="square" rtlCol="0">
            <a:spAutoFit/>
          </a:bodyPr>
          <a:lstStyle/>
          <a:p>
            <a:pPr algn="ctr"/>
            <a:r>
              <a:rPr lang="en-US" sz="4000" dirty="0" smtClean="0">
                <a:solidFill>
                  <a:srgbClr val="0000FF"/>
                </a:solidFill>
                <a:latin typeface="Arial"/>
                <a:cs typeface="Arial"/>
              </a:rPr>
              <a:t>Goals of [your name here]’s Class</a:t>
            </a:r>
            <a:endParaRPr lang="en-US" sz="4000" dirty="0">
              <a:solidFill>
                <a:srgbClr val="0000FF"/>
              </a:solidFill>
              <a:latin typeface="Arial"/>
              <a:cs typeface="Arial"/>
            </a:endParaRPr>
          </a:p>
        </p:txBody>
      </p:sp>
    </p:spTree>
    <p:extLst>
      <p:ext uri="{BB962C8B-B14F-4D97-AF65-F5344CB8AC3E}">
        <p14:creationId xmlns:p14="http://schemas.microsoft.com/office/powerpoint/2010/main" val="6656491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17763" name="Text Box 3"/>
          <p:cNvSpPr txBox="1">
            <a:spLocks noChangeArrowheads="1"/>
          </p:cNvSpPr>
          <p:nvPr/>
        </p:nvSpPr>
        <p:spPr bwMode="auto">
          <a:xfrm>
            <a:off x="0" y="127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0000FF"/>
                </a:solidFill>
              </a:rPr>
              <a:t>Reading Reflections</a:t>
            </a:r>
          </a:p>
        </p:txBody>
      </p:sp>
      <p:sp>
        <p:nvSpPr>
          <p:cNvPr id="117764" name="Rectangle 4"/>
          <p:cNvSpPr>
            <a:spLocks noChangeArrowheads="1"/>
          </p:cNvSpPr>
          <p:nvPr/>
        </p:nvSpPr>
        <p:spPr bwMode="auto">
          <a:xfrm>
            <a:off x="403225" y="987425"/>
            <a:ext cx="831056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20000"/>
              </a:lnSpc>
              <a:spcBef>
                <a:spcPct val="20000"/>
              </a:spcBef>
              <a:buFontTx/>
              <a:buChar char="•"/>
            </a:pPr>
            <a:r>
              <a:rPr lang="en-US" sz="3200">
                <a:latin typeface="Helvetica" charset="0"/>
              </a:rPr>
              <a:t>Completed after each reading assignment</a:t>
            </a:r>
          </a:p>
          <a:p>
            <a:pPr marL="342900" indent="-342900">
              <a:lnSpc>
                <a:spcPct val="120000"/>
              </a:lnSpc>
              <a:spcBef>
                <a:spcPct val="20000"/>
              </a:spcBef>
              <a:buFontTx/>
              <a:buChar char="•"/>
            </a:pPr>
            <a:r>
              <a:rPr lang="en-US" sz="3200">
                <a:latin typeface="Helvetica" charset="0"/>
              </a:rPr>
              <a:t>Short responses to three questions</a:t>
            </a:r>
          </a:p>
          <a:p>
            <a:pPr marL="342900" indent="-342900">
              <a:lnSpc>
                <a:spcPct val="120000"/>
              </a:lnSpc>
              <a:spcBef>
                <a:spcPct val="20000"/>
              </a:spcBef>
              <a:buFontTx/>
              <a:buChar char="•"/>
            </a:pPr>
            <a:endParaRPr lang="en-US" sz="3200">
              <a:latin typeface="Helvetica" charset="0"/>
            </a:endParaRPr>
          </a:p>
          <a:p>
            <a:pPr marL="342900" indent="-342900">
              <a:lnSpc>
                <a:spcPct val="120000"/>
              </a:lnSpc>
              <a:spcBef>
                <a:spcPct val="20000"/>
              </a:spcBef>
              <a:buFontTx/>
              <a:buChar char="•"/>
            </a:pPr>
            <a:endParaRPr lang="en-US" sz="3200">
              <a:latin typeface="Helvetica" charset="0"/>
            </a:endParaRPr>
          </a:p>
          <a:p>
            <a:pPr marL="342900" indent="-342900">
              <a:lnSpc>
                <a:spcPct val="120000"/>
              </a:lnSpc>
              <a:spcBef>
                <a:spcPct val="20000"/>
              </a:spcBef>
              <a:buFontTx/>
              <a:buChar char="•"/>
            </a:pPr>
            <a:endParaRPr lang="en-US" sz="3200">
              <a:latin typeface="Helvetica" charset="0"/>
            </a:endParaRPr>
          </a:p>
          <a:p>
            <a:pPr marL="342900" indent="-342900">
              <a:lnSpc>
                <a:spcPct val="120000"/>
              </a:lnSpc>
              <a:spcBef>
                <a:spcPct val="20000"/>
              </a:spcBef>
              <a:buFontTx/>
              <a:buChar char="•"/>
            </a:pPr>
            <a:r>
              <a:rPr lang="en-US" sz="3200">
                <a:latin typeface="Helvetica" charset="0"/>
              </a:rPr>
              <a:t>Submitted online before class</a:t>
            </a:r>
          </a:p>
          <a:p>
            <a:pPr marL="342900" indent="-342900">
              <a:lnSpc>
                <a:spcPct val="120000"/>
              </a:lnSpc>
              <a:spcBef>
                <a:spcPct val="20000"/>
              </a:spcBef>
              <a:buFontTx/>
              <a:buChar char="•"/>
            </a:pPr>
            <a:r>
              <a:rPr lang="en-US" sz="3200">
                <a:latin typeface="Helvetica" charset="0"/>
              </a:rPr>
              <a:t>Credit awarded for </a:t>
            </a:r>
            <a:r>
              <a:rPr lang="ja-JP" altLang="en-US" sz="3200">
                <a:latin typeface="Helvetica" charset="0"/>
              </a:rPr>
              <a:t>“</a:t>
            </a:r>
            <a:r>
              <a:rPr lang="en-US" sz="3200">
                <a:latin typeface="Helvetica" charset="0"/>
              </a:rPr>
              <a:t>reflective</a:t>
            </a:r>
            <a:r>
              <a:rPr lang="ja-JP" altLang="en-US" sz="3200">
                <a:latin typeface="Helvetica" charset="0"/>
              </a:rPr>
              <a:t>”</a:t>
            </a:r>
            <a:r>
              <a:rPr lang="en-US" sz="3200">
                <a:latin typeface="Helvetica" charset="0"/>
              </a:rPr>
              <a:t> submissions</a:t>
            </a:r>
          </a:p>
        </p:txBody>
      </p:sp>
      <p:sp>
        <p:nvSpPr>
          <p:cNvPr id="117765" name="Rectangle 7"/>
          <p:cNvSpPr>
            <a:spLocks noChangeArrowheads="1"/>
          </p:cNvSpPr>
          <p:nvPr/>
        </p:nvSpPr>
        <p:spPr bwMode="auto">
          <a:xfrm>
            <a:off x="796925" y="2589213"/>
            <a:ext cx="7451725" cy="1714500"/>
          </a:xfrm>
          <a:prstGeom prst="rect">
            <a:avLst/>
          </a:prstGeom>
          <a:solidFill>
            <a:srgbClr val="F1F1F1"/>
          </a:solidFill>
          <a:ln w="12700">
            <a:solidFill>
              <a:schemeClr val="tx1"/>
            </a:solidFill>
            <a:miter lim="800000"/>
            <a:headEnd/>
            <a:tailEnd/>
          </a:ln>
        </p:spPr>
        <p:txBody>
          <a:bodyPr wrap="none">
            <a:spAutoFit/>
          </a:bodyPr>
          <a:lstStyle/>
          <a:p>
            <a:pPr marL="342900" indent="-342900">
              <a:lnSpc>
                <a:spcPct val="110000"/>
              </a:lnSpc>
              <a:buFontTx/>
              <a:buChar char="•"/>
            </a:pPr>
            <a:r>
              <a:rPr lang="en-US" sz="3200">
                <a:solidFill>
                  <a:srgbClr val="000000"/>
                </a:solidFill>
              </a:rPr>
              <a:t>What is the main point of this reading?</a:t>
            </a:r>
          </a:p>
          <a:p>
            <a:pPr marL="342900" indent="-342900">
              <a:lnSpc>
                <a:spcPct val="110000"/>
              </a:lnSpc>
              <a:buFontTx/>
              <a:buChar char="•"/>
            </a:pPr>
            <a:r>
              <a:rPr lang="en-US" sz="3200">
                <a:solidFill>
                  <a:srgbClr val="000000"/>
                </a:solidFill>
              </a:rPr>
              <a:t>What did you find surprising?  Why?</a:t>
            </a:r>
          </a:p>
          <a:p>
            <a:pPr marL="342900" indent="-342900">
              <a:lnSpc>
                <a:spcPct val="110000"/>
              </a:lnSpc>
              <a:buFontTx/>
              <a:buChar char="•"/>
            </a:pPr>
            <a:r>
              <a:rPr lang="en-US" sz="3200">
                <a:solidFill>
                  <a:srgbClr val="000000"/>
                </a:solidFill>
              </a:rPr>
              <a:t>What did you find confusing?  Why?</a:t>
            </a:r>
          </a:p>
        </p:txBody>
      </p:sp>
    </p:spTree>
    <p:extLst>
      <p:ext uri="{BB962C8B-B14F-4D97-AF65-F5344CB8AC3E}">
        <p14:creationId xmlns:p14="http://schemas.microsoft.com/office/powerpoint/2010/main" val="38101049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22883" name="Picture 4" descr="MacalesterScat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736600"/>
            <a:ext cx="7953375" cy="59420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884" name="Text Box 3"/>
          <p:cNvSpPr txBox="1">
            <a:spLocks noChangeArrowheads="1"/>
          </p:cNvSpPr>
          <p:nvPr/>
        </p:nvSpPr>
        <p:spPr bwMode="auto">
          <a:xfrm>
            <a:off x="0" y="127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0000FF"/>
                </a:solidFill>
              </a:rPr>
              <a:t>Initial Observations</a:t>
            </a:r>
          </a:p>
        </p:txBody>
      </p:sp>
      <p:sp>
        <p:nvSpPr>
          <p:cNvPr id="122885" name="TextBox 6"/>
          <p:cNvSpPr txBox="1">
            <a:spLocks noChangeArrowheads="1"/>
          </p:cNvSpPr>
          <p:nvPr/>
        </p:nvSpPr>
        <p:spPr bwMode="auto">
          <a:xfrm>
            <a:off x="5715000" y="4965700"/>
            <a:ext cx="2514600" cy="830263"/>
          </a:xfrm>
          <a:prstGeom prst="rect">
            <a:avLst/>
          </a:prstGeom>
          <a:solidFill>
            <a:schemeClr val="bg1"/>
          </a:solidFill>
          <a:ln w="635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Pearson = 0.842</a:t>
            </a:r>
          </a:p>
          <a:p>
            <a:pPr eaLnBrk="1" hangingPunct="1"/>
            <a:r>
              <a:rPr lang="en-US"/>
              <a:t>p-value = &lt;0.001</a:t>
            </a:r>
          </a:p>
        </p:txBody>
      </p:sp>
    </p:spTree>
    <p:extLst>
      <p:ext uri="{BB962C8B-B14F-4D97-AF65-F5344CB8AC3E}">
        <p14:creationId xmlns:p14="http://schemas.microsoft.com/office/powerpoint/2010/main" val="27028320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PreReadStrateg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49213"/>
            <a:ext cx="89916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893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 descr="DEGC Gra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88900"/>
            <a:ext cx="8061325"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Box 2"/>
          <p:cNvSpPr txBox="1">
            <a:spLocks noChangeArrowheads="1"/>
          </p:cNvSpPr>
          <p:nvPr/>
        </p:nvSpPr>
        <p:spPr bwMode="auto">
          <a:xfrm>
            <a:off x="3232150" y="6261100"/>
            <a:ext cx="38290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Effect Size = 0.71 (Large)</a:t>
            </a:r>
          </a:p>
        </p:txBody>
      </p:sp>
    </p:spTree>
    <p:extLst>
      <p:ext uri="{BB962C8B-B14F-4D97-AF65-F5344CB8AC3E}">
        <p14:creationId xmlns:p14="http://schemas.microsoft.com/office/powerpoint/2010/main" val="34033540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 descr="SAT vs Gra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0"/>
            <a:ext cx="902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2752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 Exam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8755264" cy="6858000"/>
          </a:xfrm>
          <a:prstGeom prst="rect">
            <a:avLst/>
          </a:prstGeom>
        </p:spPr>
      </p:pic>
    </p:spTree>
    <p:extLst>
      <p:ext uri="{BB962C8B-B14F-4D97-AF65-F5344CB8AC3E}">
        <p14:creationId xmlns:p14="http://schemas.microsoft.com/office/powerpoint/2010/main" val="21124936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1433513"/>
            <a:ext cx="9144000" cy="159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1828800" algn="ctr"/>
                <a:tab pos="5486400" algn="ctr"/>
              </a:tabLst>
            </a:pPr>
            <a:r>
              <a:rPr lang="en-US" sz="3600" b="1" dirty="0" smtClean="0">
                <a:latin typeface="Arial"/>
                <a:cs typeface="Arial"/>
              </a:rPr>
              <a:t>Critical Thinking:</a:t>
            </a:r>
          </a:p>
          <a:p>
            <a:pPr algn="ctr">
              <a:lnSpc>
                <a:spcPct val="90000"/>
              </a:lnSpc>
              <a:tabLst>
                <a:tab pos="1828800" algn="ctr"/>
                <a:tab pos="5486400" algn="ctr"/>
              </a:tabLst>
            </a:pPr>
            <a:endParaRPr lang="en-US" sz="3600" b="1" dirty="0" smtClean="0">
              <a:latin typeface="Arial"/>
              <a:cs typeface="Arial"/>
            </a:endParaRPr>
          </a:p>
          <a:p>
            <a:pPr algn="ctr">
              <a:lnSpc>
                <a:spcPct val="90000"/>
              </a:lnSpc>
              <a:tabLst>
                <a:tab pos="1828800" algn="ctr"/>
                <a:tab pos="5486400" algn="ctr"/>
              </a:tabLst>
            </a:pPr>
            <a:r>
              <a:rPr lang="en-US" sz="3600" i="1" dirty="0" smtClean="0">
                <a:latin typeface="Arial"/>
                <a:cs typeface="Arial"/>
              </a:rPr>
              <a:t>Tools and Dispositions for Reflection</a:t>
            </a:r>
            <a:endParaRPr lang="en-US" sz="3600" i="1" dirty="0">
              <a:latin typeface="Arial"/>
              <a:cs typeface="Arial"/>
            </a:endParaRPr>
          </a:p>
        </p:txBody>
      </p:sp>
    </p:spTree>
    <p:extLst>
      <p:ext uri="{BB962C8B-B14F-4D97-AF65-F5344CB8AC3E}">
        <p14:creationId xmlns:p14="http://schemas.microsoft.com/office/powerpoint/2010/main" val="3008925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 Elements and Standards I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8746588" cy="6858000"/>
          </a:xfrm>
          <a:prstGeom prst="rect">
            <a:avLst/>
          </a:prstGeom>
        </p:spPr>
      </p:pic>
    </p:spTree>
    <p:extLst>
      <p:ext uri="{BB962C8B-B14F-4D97-AF65-F5344CB8AC3E}">
        <p14:creationId xmlns:p14="http://schemas.microsoft.com/office/powerpoint/2010/main" val="32982692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1688932"/>
            <a:ext cx="9144000" cy="209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1828800" algn="ctr"/>
                <a:tab pos="5486400" algn="ctr"/>
              </a:tabLst>
            </a:pPr>
            <a:r>
              <a:rPr lang="en-US" sz="3600" b="1" dirty="0" smtClean="0">
                <a:latin typeface="Arial"/>
                <a:cs typeface="Arial"/>
              </a:rPr>
              <a:t>Learning Reflections:</a:t>
            </a:r>
          </a:p>
          <a:p>
            <a:pPr algn="ctr">
              <a:lnSpc>
                <a:spcPct val="90000"/>
              </a:lnSpc>
              <a:tabLst>
                <a:tab pos="1828800" algn="ctr"/>
                <a:tab pos="5486400" algn="ctr"/>
              </a:tabLst>
            </a:pPr>
            <a:endParaRPr lang="en-US" sz="3600" b="1" dirty="0" smtClean="0">
              <a:latin typeface="Arial"/>
              <a:cs typeface="Arial"/>
            </a:endParaRPr>
          </a:p>
          <a:p>
            <a:pPr algn="ctr">
              <a:lnSpc>
                <a:spcPct val="90000"/>
              </a:lnSpc>
              <a:tabLst>
                <a:tab pos="1828800" algn="ctr"/>
                <a:tab pos="5486400" algn="ctr"/>
              </a:tabLst>
            </a:pPr>
            <a:r>
              <a:rPr lang="en-US" sz="3600" i="1" dirty="0" smtClean="0">
                <a:latin typeface="Arial"/>
                <a:cs typeface="Arial"/>
              </a:rPr>
              <a:t>Supporting Learning with</a:t>
            </a:r>
          </a:p>
          <a:p>
            <a:pPr algn="ctr">
              <a:lnSpc>
                <a:spcPct val="90000"/>
              </a:lnSpc>
              <a:tabLst>
                <a:tab pos="1828800" algn="ctr"/>
                <a:tab pos="5486400" algn="ctr"/>
              </a:tabLst>
            </a:pPr>
            <a:r>
              <a:rPr lang="en-US" sz="3600" i="1" dirty="0" smtClean="0">
                <a:latin typeface="Arial"/>
                <a:cs typeface="Arial"/>
              </a:rPr>
              <a:t>Reflection-on-Action</a:t>
            </a:r>
            <a:endParaRPr lang="en-US" sz="3600" i="1" dirty="0">
              <a:latin typeface="Arial"/>
              <a:cs typeface="Arial"/>
            </a:endParaRPr>
          </a:p>
        </p:txBody>
      </p:sp>
    </p:spTree>
    <p:extLst>
      <p:ext uri="{BB962C8B-B14F-4D97-AF65-F5344CB8AC3E}">
        <p14:creationId xmlns:p14="http://schemas.microsoft.com/office/powerpoint/2010/main" val="2113406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0"/>
          </a:p>
        </p:txBody>
      </p:sp>
      <p:sp>
        <p:nvSpPr>
          <p:cNvPr id="67587" name="Text Box 1027"/>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r>
              <a:rPr lang="en-US" sz="4000" dirty="0" smtClean="0">
                <a:solidFill>
                  <a:srgbClr val="0000FF"/>
                </a:solidFill>
                <a:latin typeface="Arial" charset="0"/>
              </a:rPr>
              <a:t>Reflecting on Learning</a:t>
            </a:r>
            <a:endParaRPr lang="en-US" sz="4000" dirty="0">
              <a:solidFill>
                <a:srgbClr val="0000FF"/>
              </a:solidFill>
              <a:latin typeface="Arial" charset="0"/>
            </a:endParaRPr>
          </a:p>
        </p:txBody>
      </p:sp>
      <p:sp>
        <p:nvSpPr>
          <p:cNvPr id="67588" name="Rectangle 1028"/>
          <p:cNvSpPr>
            <a:spLocks noChangeArrowheads="1"/>
          </p:cNvSpPr>
          <p:nvPr/>
        </p:nvSpPr>
        <p:spPr bwMode="auto">
          <a:xfrm>
            <a:off x="317500" y="856358"/>
            <a:ext cx="842009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Tx/>
              <a:buChar char="•"/>
            </a:pPr>
            <a:r>
              <a:rPr lang="en-US" sz="3200" b="0" dirty="0" smtClean="0">
                <a:latin typeface="Arial" charset="0"/>
              </a:rPr>
              <a:t>What are the three most important things you have learned?  Why?</a:t>
            </a:r>
          </a:p>
          <a:p>
            <a:pPr marL="342900" indent="-342900">
              <a:buFontTx/>
              <a:buChar char="•"/>
            </a:pPr>
            <a:endParaRPr lang="en-US" sz="3200" dirty="0">
              <a:latin typeface="Arial" charset="0"/>
            </a:endParaRPr>
          </a:p>
          <a:p>
            <a:pPr marL="342900" indent="-342900">
              <a:buFontTx/>
              <a:buChar char="•"/>
            </a:pPr>
            <a:r>
              <a:rPr lang="en-US" sz="3200" b="0" dirty="0" smtClean="0">
                <a:latin typeface="Arial" charset="0"/>
              </a:rPr>
              <a:t>Describe </a:t>
            </a:r>
            <a:r>
              <a:rPr lang="en-US" sz="3200" b="0" dirty="0">
                <a:latin typeface="Arial" charset="0"/>
              </a:rPr>
              <a:t>the learning</a:t>
            </a:r>
          </a:p>
          <a:p>
            <a:pPr marL="342900" indent="-342900"/>
            <a:r>
              <a:rPr lang="en-US" sz="3200" b="0" dirty="0">
                <a:latin typeface="Arial" charset="0"/>
              </a:rPr>
              <a:t>	strategies that you are using</a:t>
            </a:r>
            <a:r>
              <a:rPr lang="en-US" sz="3200" b="0" dirty="0" smtClean="0">
                <a:latin typeface="Arial" charset="0"/>
              </a:rPr>
              <a:t>.</a:t>
            </a:r>
          </a:p>
          <a:p>
            <a:pPr marL="342900" indent="-342900"/>
            <a:endParaRPr lang="en-US" sz="3200" b="0" dirty="0">
              <a:latin typeface="Arial" charset="0"/>
            </a:endParaRPr>
          </a:p>
          <a:p>
            <a:pPr marL="342900" indent="-342900">
              <a:buFontTx/>
              <a:buChar char="•"/>
            </a:pPr>
            <a:r>
              <a:rPr lang="en-US" sz="3200" b="0" dirty="0">
                <a:latin typeface="Arial" charset="0"/>
              </a:rPr>
              <a:t>How might they be adapted</a:t>
            </a:r>
          </a:p>
          <a:p>
            <a:pPr marL="342900" indent="-342900"/>
            <a:r>
              <a:rPr lang="en-US" sz="3200" b="0" dirty="0">
                <a:latin typeface="Arial" charset="0"/>
              </a:rPr>
              <a:t>	for more effective learning?</a:t>
            </a:r>
          </a:p>
          <a:p>
            <a:pPr marL="342900" indent="-342900">
              <a:buFontTx/>
              <a:buChar char="•"/>
            </a:pPr>
            <a:endParaRPr lang="en-US" sz="3200" b="0" dirty="0">
              <a:latin typeface="Arial" charset="0"/>
            </a:endParaRPr>
          </a:p>
          <a:p>
            <a:pPr marL="342900" indent="-342900">
              <a:buFontTx/>
              <a:buChar char="•"/>
            </a:pPr>
            <a:r>
              <a:rPr lang="en-US" sz="3200" b="0" dirty="0">
                <a:latin typeface="Arial" charset="0"/>
              </a:rPr>
              <a:t>How does learning in this course relate to other courses?</a:t>
            </a:r>
            <a:endParaRPr lang="en-US" sz="3200" b="0" dirty="0">
              <a:solidFill>
                <a:srgbClr val="000000"/>
              </a:solidFill>
              <a:latin typeface="Arial" charset="0"/>
            </a:endParaRPr>
          </a:p>
        </p:txBody>
      </p:sp>
      <p:pic>
        <p:nvPicPr>
          <p:cNvPr id="6" name="Picture 5" descr="WSU_27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251" y="2523067"/>
            <a:ext cx="2884551" cy="23071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997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6" y="991929"/>
            <a:ext cx="8567514" cy="1590179"/>
          </a:xfrm>
          <a:prstGeom prst="rect">
            <a:avLst/>
          </a:prstGeom>
        </p:spPr>
        <p:txBody>
          <a:bodyPr wrap="square">
            <a:spAutoFit/>
          </a:bodyPr>
          <a:lstStyle/>
          <a:p>
            <a:pPr marL="457200" indent="-457200">
              <a:lnSpc>
                <a:spcPct val="110000"/>
              </a:lnSpc>
              <a:spcAft>
                <a:spcPts val="1200"/>
              </a:spcAft>
              <a:buFont typeface="Arial"/>
              <a:buChar char="•"/>
            </a:pPr>
            <a:r>
              <a:rPr lang="en-US" sz="4000" dirty="0" smtClean="0">
                <a:latin typeface="Arial"/>
                <a:cs typeface="Arial"/>
              </a:rPr>
              <a:t>Content goals</a:t>
            </a:r>
          </a:p>
          <a:p>
            <a:pPr marL="457200" indent="-457200">
              <a:lnSpc>
                <a:spcPct val="110000"/>
              </a:lnSpc>
              <a:spcAft>
                <a:spcPts val="1200"/>
              </a:spcAft>
              <a:buFont typeface="Arial"/>
              <a:buChar char="•"/>
            </a:pPr>
            <a:r>
              <a:rPr lang="en-US" sz="4000" dirty="0" smtClean="0">
                <a:latin typeface="Arial"/>
                <a:cs typeface="Arial"/>
              </a:rPr>
              <a:t>“Professional” skills</a:t>
            </a:r>
          </a:p>
        </p:txBody>
      </p:sp>
      <p:sp>
        <p:nvSpPr>
          <p:cNvPr id="2" name="TextBox 1"/>
          <p:cNvSpPr txBox="1"/>
          <p:nvPr/>
        </p:nvSpPr>
        <p:spPr>
          <a:xfrm>
            <a:off x="0" y="12700"/>
            <a:ext cx="9144000" cy="707886"/>
          </a:xfrm>
          <a:prstGeom prst="rect">
            <a:avLst/>
          </a:prstGeom>
          <a:noFill/>
        </p:spPr>
        <p:txBody>
          <a:bodyPr wrap="square" rtlCol="0">
            <a:spAutoFit/>
          </a:bodyPr>
          <a:lstStyle/>
          <a:p>
            <a:pPr algn="ctr"/>
            <a:r>
              <a:rPr lang="en-US" sz="4000" dirty="0" smtClean="0">
                <a:solidFill>
                  <a:srgbClr val="0000FF"/>
                </a:solidFill>
                <a:latin typeface="Arial"/>
                <a:cs typeface="Arial"/>
              </a:rPr>
              <a:t>Goals of [your name here]’s Class</a:t>
            </a:r>
            <a:endParaRPr lang="en-US" sz="4000" dirty="0">
              <a:solidFill>
                <a:srgbClr val="0000FF"/>
              </a:solidFill>
              <a:latin typeface="Arial"/>
              <a:cs typeface="Arial"/>
            </a:endParaRPr>
          </a:p>
        </p:txBody>
      </p:sp>
    </p:spTree>
    <p:extLst>
      <p:ext uri="{BB962C8B-B14F-4D97-AF65-F5344CB8AC3E}">
        <p14:creationId xmlns:p14="http://schemas.microsoft.com/office/powerpoint/2010/main" val="34882051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1306513"/>
            <a:ext cx="9144000" cy="159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1828800" algn="ctr"/>
                <a:tab pos="5486400" algn="ctr"/>
              </a:tabLst>
            </a:pPr>
            <a:r>
              <a:rPr lang="en-US" sz="3600" b="1" dirty="0" smtClean="0">
                <a:latin typeface="Arial"/>
                <a:cs typeface="Arial"/>
              </a:rPr>
              <a:t>Wrappers:</a:t>
            </a:r>
          </a:p>
          <a:p>
            <a:pPr algn="ctr">
              <a:lnSpc>
                <a:spcPct val="90000"/>
              </a:lnSpc>
              <a:tabLst>
                <a:tab pos="1828800" algn="ctr"/>
                <a:tab pos="5486400" algn="ctr"/>
              </a:tabLst>
            </a:pPr>
            <a:endParaRPr lang="en-US" sz="3600" b="1" dirty="0" smtClean="0">
              <a:latin typeface="Arial"/>
              <a:cs typeface="Arial"/>
            </a:endParaRPr>
          </a:p>
          <a:p>
            <a:pPr algn="ctr">
              <a:lnSpc>
                <a:spcPct val="90000"/>
              </a:lnSpc>
              <a:tabLst>
                <a:tab pos="1828800" algn="ctr"/>
                <a:tab pos="5486400" algn="ctr"/>
              </a:tabLst>
            </a:pPr>
            <a:r>
              <a:rPr lang="en-US" sz="3600" i="1" dirty="0" smtClean="0">
                <a:latin typeface="Arial"/>
                <a:cs typeface="Arial"/>
              </a:rPr>
              <a:t>A Structured Reflection-for-Action</a:t>
            </a:r>
            <a:endParaRPr lang="en-US" sz="3600" i="1" dirty="0">
              <a:latin typeface="Arial"/>
              <a:cs typeface="Arial"/>
            </a:endParaRPr>
          </a:p>
        </p:txBody>
      </p:sp>
    </p:spTree>
    <p:extLst>
      <p:ext uri="{BB962C8B-B14F-4D97-AF65-F5344CB8AC3E}">
        <p14:creationId xmlns:p14="http://schemas.microsoft.com/office/powerpoint/2010/main" val="1705217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p>
        </p:txBody>
      </p:sp>
      <p:sp>
        <p:nvSpPr>
          <p:cNvPr id="153603" name="Text Box 3"/>
          <p:cNvSpPr txBox="1">
            <a:spLocks noChangeArrowheads="1"/>
          </p:cNvSpPr>
          <p:nvPr/>
        </p:nvSpPr>
        <p:spPr bwMode="auto">
          <a:xfrm>
            <a:off x="211138" y="0"/>
            <a:ext cx="31003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a:solidFill>
                  <a:srgbClr val="0000FF"/>
                </a:solidFill>
              </a:rPr>
              <a:t>Exam </a:t>
            </a:r>
            <a:r>
              <a:rPr lang="ja-JP" altLang="en-US" sz="4000">
                <a:solidFill>
                  <a:srgbClr val="0000FF"/>
                </a:solidFill>
              </a:rPr>
              <a:t>“</a:t>
            </a:r>
            <a:r>
              <a:rPr lang="en-US" sz="4000">
                <a:solidFill>
                  <a:srgbClr val="0000FF"/>
                </a:solidFill>
              </a:rPr>
              <a:t>Wrapper</a:t>
            </a:r>
            <a:r>
              <a:rPr lang="ja-JP" altLang="en-US" sz="4000">
                <a:solidFill>
                  <a:srgbClr val="0000FF"/>
                </a:solidFill>
              </a:rPr>
              <a:t>”</a:t>
            </a:r>
            <a:endParaRPr lang="en-US" sz="4400">
              <a:solidFill>
                <a:srgbClr val="0000FF"/>
              </a:solidFill>
            </a:endParaRPr>
          </a:p>
        </p:txBody>
      </p:sp>
      <p:sp>
        <p:nvSpPr>
          <p:cNvPr id="153604" name="Rectangle 15"/>
          <p:cNvSpPr>
            <a:spLocks noChangeArrowheads="1"/>
          </p:cNvSpPr>
          <p:nvPr/>
        </p:nvSpPr>
        <p:spPr bwMode="auto">
          <a:xfrm>
            <a:off x="508000" y="5888038"/>
            <a:ext cx="3038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i="1">
                <a:solidFill>
                  <a:srgbClr val="0000FF"/>
                </a:solidFill>
                <a:cs typeface="Arial" charset="0"/>
              </a:rPr>
              <a:t>Achacoso (2004)</a:t>
            </a:r>
          </a:p>
          <a:p>
            <a:pPr algn="r" eaLnBrk="0" hangingPunct="0"/>
            <a:r>
              <a:rPr lang="en-US" i="1">
                <a:solidFill>
                  <a:srgbClr val="0000FF"/>
                </a:solidFill>
                <a:cs typeface="Arial" charset="0"/>
              </a:rPr>
              <a:t>Lovett (2008)</a:t>
            </a:r>
          </a:p>
        </p:txBody>
      </p:sp>
      <p:sp>
        <p:nvSpPr>
          <p:cNvPr id="153605" name="Rectangle 7"/>
          <p:cNvSpPr>
            <a:spLocks noChangeArrowheads="1"/>
          </p:cNvSpPr>
          <p:nvPr/>
        </p:nvSpPr>
        <p:spPr bwMode="auto">
          <a:xfrm>
            <a:off x="188913" y="1874838"/>
            <a:ext cx="34448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28600" indent="-228600" eaLnBrk="0" hangingPunct="0">
              <a:lnSpc>
                <a:spcPct val="130000"/>
              </a:lnSpc>
              <a:buFontTx/>
              <a:buChar char="•"/>
            </a:pPr>
            <a:r>
              <a:rPr lang="en-US"/>
              <a:t>Self Evaluation</a:t>
            </a:r>
          </a:p>
          <a:p>
            <a:pPr marL="228600" indent="-228600" eaLnBrk="0" hangingPunct="0">
              <a:lnSpc>
                <a:spcPct val="130000"/>
              </a:lnSpc>
              <a:buFontTx/>
              <a:buChar char="•"/>
            </a:pPr>
            <a:r>
              <a:rPr lang="en-US"/>
              <a:t>Preparation Strategies</a:t>
            </a:r>
          </a:p>
          <a:p>
            <a:pPr marL="228600" indent="-228600" eaLnBrk="0" hangingPunct="0">
              <a:lnSpc>
                <a:spcPct val="130000"/>
              </a:lnSpc>
              <a:buFontTx/>
              <a:buChar char="•"/>
            </a:pPr>
            <a:r>
              <a:rPr lang="en-US"/>
              <a:t>Performance Analysis</a:t>
            </a:r>
          </a:p>
          <a:p>
            <a:pPr marL="228600" indent="-228600" eaLnBrk="0" hangingPunct="0">
              <a:lnSpc>
                <a:spcPct val="130000"/>
              </a:lnSpc>
              <a:buFontTx/>
              <a:buChar char="•"/>
            </a:pPr>
            <a:r>
              <a:rPr lang="en-US"/>
              <a:t>Planning</a:t>
            </a:r>
          </a:p>
        </p:txBody>
      </p:sp>
      <p:pic>
        <p:nvPicPr>
          <p:cNvPr id="153606" name="Picture 6" descr="Exam Wrapp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77800"/>
            <a:ext cx="5168900" cy="6502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365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52400" y="762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4000">
                <a:solidFill>
                  <a:srgbClr val="0000FF"/>
                </a:solidFill>
                <a:cs typeface="Arial" charset="0"/>
              </a:rPr>
              <a:t>Exam Preparation</a:t>
            </a:r>
          </a:p>
        </p:txBody>
      </p:sp>
      <p:pic>
        <p:nvPicPr>
          <p:cNvPr id="155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900" y="885825"/>
            <a:ext cx="74422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9865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873125" y="298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p>
        </p:txBody>
      </p:sp>
      <p:sp>
        <p:nvSpPr>
          <p:cNvPr id="157699" name="Text Box 3"/>
          <p:cNvSpPr txBox="1">
            <a:spLocks noChangeArrowheads="1"/>
          </p:cNvSpPr>
          <p:nvPr/>
        </p:nvSpPr>
        <p:spPr bwMode="auto">
          <a:xfrm>
            <a:off x="211138" y="0"/>
            <a:ext cx="8799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a:solidFill>
                  <a:srgbClr val="0000FF"/>
                </a:solidFill>
              </a:rPr>
              <a:t>Exam </a:t>
            </a:r>
            <a:r>
              <a:rPr lang="ja-JP" altLang="en-US" sz="4000">
                <a:solidFill>
                  <a:srgbClr val="0000FF"/>
                </a:solidFill>
              </a:rPr>
              <a:t>“</a:t>
            </a:r>
            <a:r>
              <a:rPr lang="en-US" sz="4000">
                <a:solidFill>
                  <a:srgbClr val="0000FF"/>
                </a:solidFill>
              </a:rPr>
              <a:t>Wrapper</a:t>
            </a:r>
            <a:r>
              <a:rPr lang="ja-JP" altLang="en-US" sz="4000">
                <a:solidFill>
                  <a:srgbClr val="0000FF"/>
                </a:solidFill>
              </a:rPr>
              <a:t>”</a:t>
            </a:r>
            <a:r>
              <a:rPr lang="en-US" sz="4000">
                <a:solidFill>
                  <a:srgbClr val="0000FF"/>
                </a:solidFill>
              </a:rPr>
              <a:t> Results</a:t>
            </a:r>
            <a:endParaRPr lang="en-US" sz="4400">
              <a:solidFill>
                <a:srgbClr val="0000FF"/>
              </a:solidFill>
            </a:endParaRPr>
          </a:p>
        </p:txBody>
      </p:sp>
      <p:pic>
        <p:nvPicPr>
          <p:cNvPr id="157700" name="Picture 5" descr="DEGC Study 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522413"/>
            <a:ext cx="4121150" cy="4113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7701" name="Picture 6" descr="DEGC Error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2544763"/>
            <a:ext cx="4140200" cy="4113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7702" name="Rectangle 7"/>
          <p:cNvSpPr>
            <a:spLocks noChangeArrowheads="1"/>
          </p:cNvSpPr>
          <p:nvPr/>
        </p:nvSpPr>
        <p:spPr bwMode="auto">
          <a:xfrm>
            <a:off x="320675" y="965200"/>
            <a:ext cx="407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800"/>
              <a:t>Study Strategies</a:t>
            </a:r>
          </a:p>
        </p:txBody>
      </p:sp>
      <p:sp>
        <p:nvSpPr>
          <p:cNvPr id="157703" name="Rectangle 8"/>
          <p:cNvSpPr>
            <a:spLocks noChangeArrowheads="1"/>
          </p:cNvSpPr>
          <p:nvPr/>
        </p:nvSpPr>
        <p:spPr bwMode="auto">
          <a:xfrm>
            <a:off x="4740275" y="2016125"/>
            <a:ext cx="407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800"/>
              <a:t>Analysis of Errors</a:t>
            </a:r>
          </a:p>
        </p:txBody>
      </p:sp>
    </p:spTree>
    <p:extLst>
      <p:ext uri="{BB962C8B-B14F-4D97-AF65-F5344CB8AC3E}">
        <p14:creationId xmlns:p14="http://schemas.microsoft.com/office/powerpoint/2010/main" val="24450828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873125" y="28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p>
        </p:txBody>
      </p:sp>
      <p:sp>
        <p:nvSpPr>
          <p:cNvPr id="159747" name="Text Box 3"/>
          <p:cNvSpPr txBox="1">
            <a:spLocks noChangeArrowheads="1"/>
          </p:cNvSpPr>
          <p:nvPr/>
        </p:nvSpPr>
        <p:spPr bwMode="auto">
          <a:xfrm>
            <a:off x="211138" y="0"/>
            <a:ext cx="8799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a:solidFill>
                  <a:srgbClr val="0000FF"/>
                </a:solidFill>
              </a:rPr>
              <a:t>Exam </a:t>
            </a:r>
            <a:r>
              <a:rPr lang="ja-JP" altLang="en-US" sz="4000">
                <a:solidFill>
                  <a:srgbClr val="0000FF"/>
                </a:solidFill>
              </a:rPr>
              <a:t>“</a:t>
            </a:r>
            <a:r>
              <a:rPr lang="en-US" sz="4000">
                <a:solidFill>
                  <a:srgbClr val="0000FF"/>
                </a:solidFill>
              </a:rPr>
              <a:t>Wrapper</a:t>
            </a:r>
            <a:r>
              <a:rPr lang="ja-JP" altLang="en-US" sz="4000">
                <a:solidFill>
                  <a:srgbClr val="0000FF"/>
                </a:solidFill>
              </a:rPr>
              <a:t>”</a:t>
            </a:r>
            <a:r>
              <a:rPr lang="en-US" sz="4000">
                <a:solidFill>
                  <a:srgbClr val="0000FF"/>
                </a:solidFill>
              </a:rPr>
              <a:t> Results</a:t>
            </a:r>
            <a:endParaRPr lang="en-US" sz="4400">
              <a:solidFill>
                <a:srgbClr val="0000FF"/>
              </a:solidFill>
            </a:endParaRPr>
          </a:p>
        </p:txBody>
      </p:sp>
      <p:pic>
        <p:nvPicPr>
          <p:cNvPr id="159748" name="Picture 8" descr="Perceived vs Meas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777875"/>
            <a:ext cx="7366000" cy="58261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039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Grp="1" noChangeAspect="1" noChangeArrowheads="1"/>
          </p:cNvPicPr>
          <p:nvPr>
            <p:ph/>
          </p:nvPr>
        </p:nvPicPr>
        <p:blipFill>
          <a:blip r:embed="rId3">
            <a:alphaModFix amt="54000"/>
            <a:extLst>
              <a:ext uri="{28A0092B-C50C-407E-A947-70E740481C1C}">
                <a14:useLocalDpi xmlns:a14="http://schemas.microsoft.com/office/drawing/2010/main" val="0"/>
              </a:ext>
            </a:extLst>
          </a:blip>
          <a:srcRect/>
          <a:stretch>
            <a:fillRect/>
          </a:stretch>
        </p:blipFill>
        <p:spPr>
          <a:xfrm>
            <a:off x="-460375" y="-55563"/>
            <a:ext cx="10394950" cy="6964363"/>
          </a:xfrm>
          <a:noFill/>
          <a:extLst>
            <a:ext uri="{909E8E84-426E-40dd-AFC4-6F175D3DCCD1}">
              <a14:hiddenFill xmlns:a14="http://schemas.microsoft.com/office/drawing/2010/main">
                <a:solidFill>
                  <a:srgbClr val="FFFFFF">
                    <a:alpha val="53999"/>
                  </a:srgbClr>
                </a:solidFill>
              </a14:hiddenFill>
            </a:ext>
          </a:extLst>
        </p:spPr>
      </p:pic>
      <p:sp>
        <p:nvSpPr>
          <p:cNvPr id="163843" name="Rectangle 3"/>
          <p:cNvSpPr>
            <a:spLocks noChangeArrowheads="1"/>
          </p:cNvSpPr>
          <p:nvPr/>
        </p:nvSpPr>
        <p:spPr bwMode="auto">
          <a:xfrm>
            <a:off x="4073525" y="73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 name="TextBox 3"/>
          <p:cNvSpPr txBox="1"/>
          <p:nvPr/>
        </p:nvSpPr>
        <p:spPr>
          <a:xfrm>
            <a:off x="1" y="6098512"/>
            <a:ext cx="9144000" cy="584776"/>
          </a:xfrm>
          <a:prstGeom prst="rect">
            <a:avLst/>
          </a:prstGeom>
          <a:noFill/>
          <a:effectLst>
            <a:glow rad="101600">
              <a:srgbClr val="FF6600">
                <a:alpha val="75000"/>
              </a:srgbClr>
            </a:glow>
            <a:outerShdw blurRad="38100" dist="38100" dir="2700000">
              <a:srgbClr val="000000">
                <a:alpha val="49000"/>
              </a:srgbClr>
            </a:outerShdw>
            <a:softEdge rad="342900"/>
          </a:effectLst>
        </p:spPr>
        <p:txBody>
          <a:bodyPr wrap="square" anchor="ctr">
            <a:spAutoFit/>
          </a:bodyPr>
          <a:lstStyle/>
          <a:p>
            <a:pPr algn="ctr">
              <a:defRPr/>
            </a:pPr>
            <a:r>
              <a:rPr lang="en-US" sz="3200" dirty="0" smtClean="0">
                <a:solidFill>
                  <a:schemeClr val="bg1"/>
                </a:solidFill>
                <a:latin typeface="Arial"/>
                <a:ea typeface="ＭＳ Ｐゴシック" charset="-128"/>
                <a:cs typeface="Arial"/>
              </a:rPr>
              <a:t>What will </a:t>
            </a:r>
            <a:r>
              <a:rPr lang="en-US" sz="3200" u="sng" dirty="0" smtClean="0">
                <a:solidFill>
                  <a:schemeClr val="bg1"/>
                </a:solidFill>
                <a:latin typeface="Arial"/>
                <a:ea typeface="ＭＳ Ｐゴシック" charset="-128"/>
                <a:cs typeface="Arial"/>
              </a:rPr>
              <a:t>YOU</a:t>
            </a:r>
            <a:r>
              <a:rPr lang="en-US" sz="3200" dirty="0" smtClean="0">
                <a:solidFill>
                  <a:schemeClr val="bg1"/>
                </a:solidFill>
                <a:latin typeface="Arial"/>
                <a:ea typeface="ＭＳ Ｐゴシック" charset="-128"/>
                <a:cs typeface="Arial"/>
              </a:rPr>
              <a:t> do to improve student learning?</a:t>
            </a:r>
            <a:endParaRPr lang="en-US" sz="3200" dirty="0">
              <a:solidFill>
                <a:schemeClr val="bg1"/>
              </a:solidFill>
              <a:latin typeface="Arial"/>
              <a:ea typeface="ＭＳ Ｐゴシック" charset="-128"/>
              <a:cs typeface="Arial"/>
            </a:endParaRPr>
          </a:p>
        </p:txBody>
      </p:sp>
    </p:spTree>
    <p:extLst>
      <p:ext uri="{BB962C8B-B14F-4D97-AF65-F5344CB8AC3E}">
        <p14:creationId xmlns:p14="http://schemas.microsoft.com/office/powerpoint/2010/main" val="410585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lum bright="8000" contrast="12000"/>
            <a:extLst>
              <a:ext uri="{28A0092B-C50C-407E-A947-70E740481C1C}">
                <a14:useLocalDpi xmlns:a14="http://schemas.microsoft.com/office/drawing/2010/main" val="0"/>
              </a:ext>
            </a:extLst>
          </a:blip>
          <a:srcRect/>
          <a:stretch>
            <a:fillRect/>
          </a:stretch>
        </p:blipFill>
        <p:spPr bwMode="auto">
          <a:xfrm>
            <a:off x="600259" y="4063999"/>
            <a:ext cx="3396008" cy="25484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WSU_27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565150"/>
            <a:ext cx="3886200" cy="310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147" y="657755"/>
            <a:ext cx="3006725" cy="214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Methods 2007_38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9134" y="3463926"/>
            <a:ext cx="4114800" cy="3292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96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6" y="991929"/>
            <a:ext cx="8567514" cy="2421176"/>
          </a:xfrm>
          <a:prstGeom prst="rect">
            <a:avLst/>
          </a:prstGeom>
        </p:spPr>
        <p:txBody>
          <a:bodyPr wrap="square">
            <a:spAutoFit/>
          </a:bodyPr>
          <a:lstStyle/>
          <a:p>
            <a:pPr marL="457200" indent="-457200">
              <a:lnSpc>
                <a:spcPct val="110000"/>
              </a:lnSpc>
              <a:spcAft>
                <a:spcPts val="1200"/>
              </a:spcAft>
              <a:buFont typeface="Arial"/>
              <a:buChar char="•"/>
            </a:pPr>
            <a:r>
              <a:rPr lang="en-US" sz="4000" dirty="0" smtClean="0">
                <a:latin typeface="Arial"/>
                <a:cs typeface="Arial"/>
              </a:rPr>
              <a:t>Content goals</a:t>
            </a:r>
          </a:p>
          <a:p>
            <a:pPr marL="457200" indent="-457200">
              <a:lnSpc>
                <a:spcPct val="110000"/>
              </a:lnSpc>
              <a:spcAft>
                <a:spcPts val="1200"/>
              </a:spcAft>
              <a:buFont typeface="Arial"/>
              <a:buChar char="•"/>
            </a:pPr>
            <a:r>
              <a:rPr lang="en-US" sz="4000" dirty="0" smtClean="0">
                <a:latin typeface="Arial"/>
                <a:cs typeface="Arial"/>
              </a:rPr>
              <a:t>“Professional” skills</a:t>
            </a:r>
          </a:p>
          <a:p>
            <a:pPr marL="457200" indent="-457200">
              <a:lnSpc>
                <a:spcPct val="110000"/>
              </a:lnSpc>
              <a:spcAft>
                <a:spcPts val="1200"/>
              </a:spcAft>
              <a:buFont typeface="Arial"/>
              <a:buChar char="•"/>
            </a:pPr>
            <a:r>
              <a:rPr lang="en-US" sz="4000" dirty="0" smtClean="0">
                <a:latin typeface="Arial"/>
                <a:cs typeface="Arial"/>
              </a:rPr>
              <a:t>Intellectual development</a:t>
            </a:r>
          </a:p>
        </p:txBody>
      </p:sp>
      <p:sp>
        <p:nvSpPr>
          <p:cNvPr id="2" name="TextBox 1"/>
          <p:cNvSpPr txBox="1"/>
          <p:nvPr/>
        </p:nvSpPr>
        <p:spPr>
          <a:xfrm>
            <a:off x="0" y="12700"/>
            <a:ext cx="9144000" cy="707886"/>
          </a:xfrm>
          <a:prstGeom prst="rect">
            <a:avLst/>
          </a:prstGeom>
          <a:noFill/>
        </p:spPr>
        <p:txBody>
          <a:bodyPr wrap="square" rtlCol="0">
            <a:spAutoFit/>
          </a:bodyPr>
          <a:lstStyle/>
          <a:p>
            <a:pPr algn="ctr"/>
            <a:r>
              <a:rPr lang="en-US" sz="4000" dirty="0" smtClean="0">
                <a:solidFill>
                  <a:srgbClr val="0000FF"/>
                </a:solidFill>
                <a:latin typeface="Arial"/>
                <a:cs typeface="Arial"/>
              </a:rPr>
              <a:t>Goals of [your name here]’s Class</a:t>
            </a:r>
            <a:endParaRPr lang="en-US" sz="4000" dirty="0">
              <a:solidFill>
                <a:srgbClr val="0000FF"/>
              </a:solidFill>
              <a:latin typeface="Arial"/>
              <a:cs typeface="Arial"/>
            </a:endParaRPr>
          </a:p>
        </p:txBody>
      </p:sp>
    </p:spTree>
    <p:extLst>
      <p:ext uri="{BB962C8B-B14F-4D97-AF65-F5344CB8AC3E}">
        <p14:creationId xmlns:p14="http://schemas.microsoft.com/office/powerpoint/2010/main" val="15807141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6" y="928429"/>
            <a:ext cx="8567514" cy="3060325"/>
          </a:xfrm>
          <a:prstGeom prst="rect">
            <a:avLst/>
          </a:prstGeom>
        </p:spPr>
        <p:txBody>
          <a:bodyPr wrap="square">
            <a:spAutoFit/>
          </a:bodyPr>
          <a:lstStyle/>
          <a:p>
            <a:pPr marL="457200" indent="-457200">
              <a:lnSpc>
                <a:spcPct val="110000"/>
              </a:lnSpc>
              <a:spcAft>
                <a:spcPts val="1200"/>
              </a:spcAft>
              <a:buFont typeface="Arial"/>
              <a:buChar char="•"/>
            </a:pPr>
            <a:r>
              <a:rPr lang="en-US" sz="4400" dirty="0" smtClean="0">
                <a:solidFill>
                  <a:srgbClr val="FF0000"/>
                </a:solidFill>
                <a:latin typeface="Arial"/>
                <a:cs typeface="Arial"/>
              </a:rPr>
              <a:t>What do you MOST wish your students knew and understood about their thinking and learning?</a:t>
            </a:r>
          </a:p>
        </p:txBody>
      </p:sp>
      <p:sp>
        <p:nvSpPr>
          <p:cNvPr id="2" name="TextBox 1"/>
          <p:cNvSpPr txBox="1"/>
          <p:nvPr/>
        </p:nvSpPr>
        <p:spPr>
          <a:xfrm>
            <a:off x="0" y="12700"/>
            <a:ext cx="9144000" cy="707886"/>
          </a:xfrm>
          <a:prstGeom prst="rect">
            <a:avLst/>
          </a:prstGeom>
          <a:noFill/>
        </p:spPr>
        <p:txBody>
          <a:bodyPr wrap="square" rtlCol="0">
            <a:spAutoFit/>
          </a:bodyPr>
          <a:lstStyle/>
          <a:p>
            <a:pPr algn="ctr"/>
            <a:r>
              <a:rPr lang="en-US" sz="4000" dirty="0" smtClean="0">
                <a:solidFill>
                  <a:srgbClr val="0000FF"/>
                </a:solidFill>
                <a:latin typeface="Arial"/>
                <a:cs typeface="Arial"/>
              </a:rPr>
              <a:t>Reflective Prompt</a:t>
            </a:r>
            <a:endParaRPr lang="en-US" sz="4000" dirty="0">
              <a:solidFill>
                <a:srgbClr val="0000FF"/>
              </a:solidFill>
              <a:latin typeface="Arial"/>
              <a:cs typeface="Arial"/>
            </a:endParaRPr>
          </a:p>
        </p:txBody>
      </p:sp>
      <p:pic>
        <p:nvPicPr>
          <p:cNvPr id="5" name="Picture 4" descr="Learn to Lea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733" y="3434927"/>
            <a:ext cx="4106334" cy="3285066"/>
          </a:xfrm>
          <a:prstGeom prst="rect">
            <a:avLst/>
          </a:prstGeom>
          <a:ln>
            <a:solidFill>
              <a:schemeClr val="tx1"/>
            </a:solidFill>
          </a:ln>
        </p:spPr>
      </p:pic>
    </p:spTree>
    <p:extLst>
      <p:ext uri="{BB962C8B-B14F-4D97-AF65-F5344CB8AC3E}">
        <p14:creationId xmlns:p14="http://schemas.microsoft.com/office/powerpoint/2010/main" val="2534797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6" y="991929"/>
            <a:ext cx="8567514" cy="2315506"/>
          </a:xfrm>
          <a:prstGeom prst="rect">
            <a:avLst/>
          </a:prstGeom>
        </p:spPr>
        <p:txBody>
          <a:bodyPr wrap="square">
            <a:spAutoFit/>
          </a:bodyPr>
          <a:lstStyle/>
          <a:p>
            <a:pPr marL="457200" indent="-457200">
              <a:lnSpc>
                <a:spcPct val="110000"/>
              </a:lnSpc>
              <a:spcAft>
                <a:spcPts val="1200"/>
              </a:spcAft>
              <a:buFont typeface="Arial"/>
              <a:buChar char="•"/>
            </a:pPr>
            <a:r>
              <a:rPr lang="en-US" sz="4400" dirty="0">
                <a:solidFill>
                  <a:srgbClr val="FF0000"/>
                </a:solidFill>
                <a:latin typeface="Arial"/>
                <a:cs typeface="Arial"/>
              </a:rPr>
              <a:t>What thinking and learning skills/habits do you want </a:t>
            </a:r>
            <a:r>
              <a:rPr lang="en-US" sz="4400" dirty="0" smtClean="0">
                <a:solidFill>
                  <a:srgbClr val="FF0000"/>
                </a:solidFill>
                <a:latin typeface="Arial"/>
                <a:cs typeface="Arial"/>
              </a:rPr>
              <a:t>your </a:t>
            </a:r>
            <a:r>
              <a:rPr lang="en-US" sz="4400" dirty="0">
                <a:solidFill>
                  <a:srgbClr val="FF0000"/>
                </a:solidFill>
                <a:latin typeface="Arial"/>
                <a:cs typeface="Arial"/>
              </a:rPr>
              <a:t>students to </a:t>
            </a:r>
            <a:r>
              <a:rPr lang="en-US" sz="4400" dirty="0" smtClean="0">
                <a:solidFill>
                  <a:srgbClr val="FF0000"/>
                </a:solidFill>
                <a:latin typeface="Arial"/>
                <a:cs typeface="Arial"/>
              </a:rPr>
              <a:t>develop?</a:t>
            </a:r>
            <a:endParaRPr lang="en-US" sz="4400" dirty="0">
              <a:solidFill>
                <a:srgbClr val="FF0000"/>
              </a:solidFill>
              <a:latin typeface="Arial"/>
              <a:cs typeface="Arial"/>
            </a:endParaRPr>
          </a:p>
        </p:txBody>
      </p:sp>
      <p:sp>
        <p:nvSpPr>
          <p:cNvPr id="2" name="TextBox 1"/>
          <p:cNvSpPr txBox="1"/>
          <p:nvPr/>
        </p:nvSpPr>
        <p:spPr>
          <a:xfrm>
            <a:off x="0" y="12700"/>
            <a:ext cx="9144000" cy="707886"/>
          </a:xfrm>
          <a:prstGeom prst="rect">
            <a:avLst/>
          </a:prstGeom>
          <a:noFill/>
        </p:spPr>
        <p:txBody>
          <a:bodyPr wrap="square" rtlCol="0">
            <a:spAutoFit/>
          </a:bodyPr>
          <a:lstStyle/>
          <a:p>
            <a:pPr algn="ctr"/>
            <a:r>
              <a:rPr lang="en-US" sz="4000" dirty="0" smtClean="0">
                <a:solidFill>
                  <a:srgbClr val="0000FF"/>
                </a:solidFill>
                <a:latin typeface="Arial"/>
                <a:cs typeface="Arial"/>
              </a:rPr>
              <a:t>Reflective Prompt</a:t>
            </a:r>
            <a:endParaRPr lang="en-US" sz="4000" dirty="0">
              <a:solidFill>
                <a:srgbClr val="0000FF"/>
              </a:solidFill>
              <a:latin typeface="Arial"/>
              <a:cs typeface="Arial"/>
            </a:endParaRPr>
          </a:p>
        </p:txBody>
      </p:sp>
      <p:sp>
        <p:nvSpPr>
          <p:cNvPr id="3" name="TextBox 2"/>
          <p:cNvSpPr txBox="1"/>
          <p:nvPr/>
        </p:nvSpPr>
        <p:spPr>
          <a:xfrm>
            <a:off x="-1524000" y="3471333"/>
            <a:ext cx="184666" cy="369332"/>
          </a:xfrm>
          <a:prstGeom prst="rect">
            <a:avLst/>
          </a:prstGeom>
          <a:noFill/>
        </p:spPr>
        <p:txBody>
          <a:bodyPr wrap="none" rtlCol="0">
            <a:spAutoFit/>
          </a:bodyPr>
          <a:lstStyle/>
          <a:p>
            <a:r>
              <a:rPr lang="en-US" dirty="0" smtClean="0"/>
              <a:t> </a:t>
            </a:r>
            <a:endParaRPr lang="en-US" dirty="0"/>
          </a:p>
        </p:txBody>
      </p:sp>
      <p:pic>
        <p:nvPicPr>
          <p:cNvPr id="5" name="Picture 6" descr="Methods 2007_3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134" y="3463926"/>
            <a:ext cx="4114800" cy="3292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757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5"/>
          <p:cNvSpPr>
            <a:spLocks noChangeArrowheads="1"/>
          </p:cNvSpPr>
          <p:nvPr/>
        </p:nvSpPr>
        <p:spPr bwMode="auto">
          <a:xfrm>
            <a:off x="200025" y="6235700"/>
            <a:ext cx="2855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dirty="0" err="1">
                <a:solidFill>
                  <a:srgbClr val="0000FF"/>
                </a:solidFill>
                <a:latin typeface="Arial"/>
                <a:cs typeface="Arial"/>
              </a:rPr>
              <a:t>Schoenfeld</a:t>
            </a:r>
            <a:r>
              <a:rPr lang="en-US" sz="2400" i="1" dirty="0">
                <a:solidFill>
                  <a:srgbClr val="0000FF"/>
                </a:solidFill>
                <a:latin typeface="Arial"/>
                <a:cs typeface="Arial"/>
              </a:rPr>
              <a:t> (1987)</a:t>
            </a:r>
          </a:p>
        </p:txBody>
      </p:sp>
      <p:sp>
        <p:nvSpPr>
          <p:cNvPr id="172034" name="Text Box 3"/>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0000FF"/>
                </a:solidFill>
                <a:latin typeface="Arial"/>
                <a:cs typeface="Arial"/>
              </a:rPr>
              <a:t>Solving a Problem</a:t>
            </a:r>
          </a:p>
        </p:txBody>
      </p:sp>
      <p:graphicFrame>
        <p:nvGraphicFramePr>
          <p:cNvPr id="62839" name="Group 1399"/>
          <p:cNvGraphicFramePr>
            <a:graphicFrameLocks noGrp="1"/>
          </p:cNvGraphicFramePr>
          <p:nvPr>
            <p:extLst>
              <p:ext uri="{D42A27DB-BD31-4B8C-83A1-F6EECF244321}">
                <p14:modId xmlns:p14="http://schemas.microsoft.com/office/powerpoint/2010/main" val="1693681949"/>
              </p:ext>
            </p:extLst>
          </p:nvPr>
        </p:nvGraphicFramePr>
        <p:xfrm>
          <a:off x="152400" y="812800"/>
          <a:ext cx="4708525" cy="2905124"/>
        </p:xfrm>
        <a:graphic>
          <a:graphicData uri="http://schemas.openxmlformats.org/drawingml/2006/table">
            <a:tbl>
              <a:tblPr/>
              <a:tblGrid>
                <a:gridCol w="925105"/>
                <a:gridCol w="370907"/>
                <a:gridCol w="369177"/>
                <a:gridCol w="373500"/>
                <a:gridCol w="383011"/>
                <a:gridCol w="387334"/>
                <a:gridCol w="405490"/>
                <a:gridCol w="383011"/>
                <a:gridCol w="377823"/>
                <a:gridCol w="363990"/>
                <a:gridCol w="369177"/>
              </a:tblGrid>
              <a:tr h="4919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Elapsed Time (mins)</a:t>
                      </a:r>
                    </a:p>
                  </a:txBody>
                  <a:tcPr marL="49800" marR="49800" marT="49802" marB="49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0</a:t>
                      </a:r>
                    </a:p>
                  </a:txBody>
                  <a:tcPr marL="24900" marR="24900" marT="49802" marB="49802"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2</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4</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6</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8</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10</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12</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14</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16</a:t>
                      </a:r>
                    </a:p>
                  </a:txBody>
                  <a:tcPr marL="24900" marR="249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18</a:t>
                      </a:r>
                    </a:p>
                  </a:txBody>
                  <a:tcPr marL="24900" marR="24900" marT="49802" marB="49802"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907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rPr>
                        <a:t>Read</a:t>
                      </a:r>
                    </a:p>
                  </a:txBody>
                  <a:tcPr marL="49800" marR="49800" marT="49802" marB="49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3908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rPr>
                        <a:t>Analyze</a:t>
                      </a:r>
                    </a:p>
                  </a:txBody>
                  <a:tcPr marL="49800" marR="49800" marT="49802" marB="49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3908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Explore</a:t>
                      </a:r>
                    </a:p>
                  </a:txBody>
                  <a:tcPr marL="49800" marR="49800" marT="49802" marB="49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r>
              <a:tr h="3899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Plan</a:t>
                      </a:r>
                    </a:p>
                  </a:txBody>
                  <a:tcPr marL="49800" marR="49800" marT="49802" marB="49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3899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Implement</a:t>
                      </a:r>
                    </a:p>
                  </a:txBody>
                  <a:tcPr marL="49800" marR="49800" marT="49802" marB="49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4625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Verify</a:t>
                      </a:r>
                    </a:p>
                  </a:txBody>
                  <a:tcPr marL="49800" marR="49800" marT="49802" marB="49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49800" marR="49800" marT="49802" marB="49802"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2138" name="Text Box 3"/>
          <p:cNvSpPr txBox="1">
            <a:spLocks noChangeArrowheads="1"/>
          </p:cNvSpPr>
          <p:nvPr/>
        </p:nvSpPr>
        <p:spPr bwMode="auto">
          <a:xfrm>
            <a:off x="152400" y="4749800"/>
            <a:ext cx="401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4000">
                <a:latin typeface="Arial"/>
                <a:cs typeface="Arial"/>
              </a:rPr>
              <a:t>Experts</a:t>
            </a:r>
          </a:p>
        </p:txBody>
      </p:sp>
      <p:graphicFrame>
        <p:nvGraphicFramePr>
          <p:cNvPr id="6" name="Group 225"/>
          <p:cNvGraphicFramePr>
            <a:graphicFrameLocks noGrp="1"/>
          </p:cNvGraphicFramePr>
          <p:nvPr>
            <p:extLst>
              <p:ext uri="{D42A27DB-BD31-4B8C-83A1-F6EECF244321}">
                <p14:modId xmlns:p14="http://schemas.microsoft.com/office/powerpoint/2010/main" val="2161573215"/>
              </p:ext>
            </p:extLst>
          </p:nvPr>
        </p:nvGraphicFramePr>
        <p:xfrm>
          <a:off x="4297363" y="3798888"/>
          <a:ext cx="4706934" cy="2932111"/>
        </p:xfrm>
        <a:graphic>
          <a:graphicData uri="http://schemas.openxmlformats.org/drawingml/2006/table">
            <a:tbl>
              <a:tblPr/>
              <a:tblGrid>
                <a:gridCol w="733509"/>
                <a:gridCol w="193757"/>
                <a:gridCol w="175592"/>
                <a:gridCol w="184242"/>
                <a:gridCol w="198946"/>
                <a:gridCol w="193489"/>
                <a:gridCol w="177796"/>
                <a:gridCol w="213128"/>
                <a:gridCol w="199812"/>
                <a:gridCol w="203271"/>
                <a:gridCol w="208462"/>
                <a:gridCol w="199812"/>
                <a:gridCol w="194621"/>
                <a:gridCol w="198082"/>
                <a:gridCol w="208462"/>
                <a:gridCol w="199812"/>
                <a:gridCol w="198946"/>
                <a:gridCol w="198946"/>
                <a:gridCol w="194621"/>
                <a:gridCol w="213652"/>
                <a:gridCol w="217976"/>
              </a:tblGrid>
              <a:tr h="5874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rPr>
                        <a:t>Elapsed Time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rPr>
                        <a:t>(</a:t>
                      </a:r>
                      <a:r>
                        <a:rPr kumimoji="0" lang="en-US" sz="1000" b="1" i="0" u="none" strike="noStrike" cap="none" normalizeH="0" baseline="0" dirty="0" err="1">
                          <a:ln>
                            <a:noFill/>
                          </a:ln>
                          <a:solidFill>
                            <a:schemeClr val="tx1"/>
                          </a:solidFill>
                          <a:effectLst/>
                          <a:latin typeface="Arial" charset="0"/>
                          <a:ea typeface="ＭＳ Ｐゴシック" charset="-128"/>
                          <a:cs typeface="ＭＳ Ｐゴシック" charset="-128"/>
                        </a:rPr>
                        <a:t>mins</a:t>
                      </a:r>
                      <a:r>
                        <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rPr>
                        <a:t>)</a:t>
                      </a:r>
                    </a:p>
                  </a:txBody>
                  <a:tcPr marL="49824" marR="49824" marT="49835" marB="498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0</a:t>
                      </a:r>
                    </a:p>
                  </a:txBody>
                  <a:tcPr marL="24911" marR="24911" marT="49835" marB="4983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2</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4</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5</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8</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9</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10</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11</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12</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13</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14</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15</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16</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17</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18</a:t>
                      </a:r>
                    </a:p>
                  </a:txBody>
                  <a:tcPr marL="24911" marR="24911"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128"/>
                          <a:cs typeface="ＭＳ Ｐゴシック" charset="-128"/>
                        </a:rPr>
                        <a:t>19</a:t>
                      </a:r>
                    </a:p>
                  </a:txBody>
                  <a:tcPr marL="24911" marR="24911" marT="49835" marB="49835"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28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rPr>
                        <a:t>Read</a:t>
                      </a:r>
                    </a:p>
                  </a:txBody>
                  <a:tcPr marL="49824" marR="49824" marT="49835" marB="498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3815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Analyze</a:t>
                      </a:r>
                    </a:p>
                  </a:txBody>
                  <a:tcPr marL="49824" marR="49824" marT="49835" marB="498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3824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Explore</a:t>
                      </a:r>
                    </a:p>
                  </a:txBody>
                  <a:tcPr marL="49824" marR="49824" marT="49835" marB="498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3599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Plan</a:t>
                      </a:r>
                    </a:p>
                  </a:txBody>
                  <a:tcPr marL="49824" marR="49824" marT="49835" marB="498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4049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Implement</a:t>
                      </a:r>
                    </a:p>
                  </a:txBody>
                  <a:tcPr marL="49824" marR="49824" marT="49835" marB="498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noFill/>
                  </a:tcPr>
                </a:tc>
              </a:tr>
              <a:tr h="442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128"/>
                          <a:cs typeface="ＭＳ Ｐゴシック" charset="-128"/>
                        </a:rPr>
                        <a:t>Verify</a:t>
                      </a:r>
                    </a:p>
                  </a:txBody>
                  <a:tcPr marL="49824" marR="49824" marT="49835" marB="498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49824" marR="49824" marT="49835" marB="49835" anchor="ctr" horzOverflow="overflow">
                    <a:lnL w="635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2322" name="Text Box 3"/>
          <p:cNvSpPr txBox="1">
            <a:spLocks noChangeArrowheads="1"/>
          </p:cNvSpPr>
          <p:nvPr/>
        </p:nvSpPr>
        <p:spPr bwMode="auto">
          <a:xfrm>
            <a:off x="4940300" y="1308100"/>
            <a:ext cx="401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solidFill>
                  <a:srgbClr val="000000"/>
                </a:solidFill>
                <a:latin typeface="Arial"/>
                <a:cs typeface="Arial"/>
              </a:rPr>
              <a:t>Novices</a:t>
            </a:r>
          </a:p>
        </p:txBody>
      </p:sp>
    </p:spTree>
    <p:extLst>
      <p:ext uri="{BB962C8B-B14F-4D97-AF65-F5344CB8AC3E}">
        <p14:creationId xmlns:p14="http://schemas.microsoft.com/office/powerpoint/2010/main" val="3853567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Grp="1" noChangeAspect="1" noChangeArrowheads="1"/>
          </p:cNvPicPr>
          <p:nvPr>
            <p:ph/>
          </p:nvPr>
        </p:nvPicPr>
        <p:blipFill>
          <a:blip r:embed="rId3">
            <a:alphaModFix amt="54000"/>
            <a:extLst>
              <a:ext uri="{28A0092B-C50C-407E-A947-70E740481C1C}">
                <a14:useLocalDpi xmlns:a14="http://schemas.microsoft.com/office/drawing/2010/main" val="0"/>
              </a:ext>
            </a:extLst>
          </a:blip>
          <a:srcRect/>
          <a:stretch>
            <a:fillRect/>
          </a:stretch>
        </p:blipFill>
        <p:spPr>
          <a:xfrm>
            <a:off x="-460375" y="-55563"/>
            <a:ext cx="10394950" cy="6964363"/>
          </a:xfrm>
          <a:noFill/>
          <a:extLst>
            <a:ext uri="{909E8E84-426E-40dd-AFC4-6F175D3DCCD1}">
              <a14:hiddenFill xmlns:a14="http://schemas.microsoft.com/office/drawing/2010/main">
                <a:solidFill>
                  <a:srgbClr val="FFFFFF">
                    <a:alpha val="53999"/>
                  </a:srgbClr>
                </a:solidFill>
              </a14:hiddenFill>
            </a:ext>
          </a:extLst>
        </p:spPr>
      </p:pic>
      <p:sp>
        <p:nvSpPr>
          <p:cNvPr id="163843" name="Rectangle 3"/>
          <p:cNvSpPr>
            <a:spLocks noChangeArrowheads="1"/>
          </p:cNvSpPr>
          <p:nvPr/>
        </p:nvSpPr>
        <p:spPr bwMode="auto">
          <a:xfrm>
            <a:off x="4073525" y="73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 name="TextBox 4"/>
          <p:cNvSpPr txBox="1"/>
          <p:nvPr/>
        </p:nvSpPr>
        <p:spPr>
          <a:xfrm>
            <a:off x="0" y="5884333"/>
            <a:ext cx="9144000" cy="707886"/>
          </a:xfrm>
          <a:prstGeom prst="rect">
            <a:avLst/>
          </a:prstGeom>
          <a:noFill/>
        </p:spPr>
        <p:txBody>
          <a:bodyPr wrap="square" rtlCol="0">
            <a:spAutoFit/>
          </a:bodyPr>
          <a:lstStyle/>
          <a:p>
            <a:pPr algn="ctr"/>
            <a:r>
              <a:rPr lang="en-US" sz="4000" dirty="0" smtClean="0">
                <a:solidFill>
                  <a:schemeClr val="bg1"/>
                </a:solidFill>
                <a:latin typeface="Arial"/>
                <a:cs typeface="Arial"/>
              </a:rPr>
              <a:t>How can we make this happen?</a:t>
            </a:r>
            <a:endParaRPr lang="en-US" sz="4000" dirty="0">
              <a:solidFill>
                <a:schemeClr val="bg1"/>
              </a:solidFill>
              <a:latin typeface="Arial"/>
              <a:cs typeface="Arial"/>
            </a:endParaRPr>
          </a:p>
        </p:txBody>
      </p:sp>
    </p:spTree>
    <p:extLst>
      <p:ext uri="{BB962C8B-B14F-4D97-AF65-F5344CB8AC3E}">
        <p14:creationId xmlns:p14="http://schemas.microsoft.com/office/powerpoint/2010/main" val="20030083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ChangeArrowheads="1"/>
          </p:cNvSpPr>
          <p:nvPr/>
        </p:nvSpPr>
        <p:spPr bwMode="auto">
          <a:xfrm>
            <a:off x="0" y="-2540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30000"/>
              </a:lnSpc>
            </a:pPr>
            <a:r>
              <a:rPr lang="en-US" sz="4000">
                <a:solidFill>
                  <a:srgbClr val="0000FF"/>
                </a:solidFill>
              </a:rPr>
              <a:t>Three Principles of Learning</a:t>
            </a:r>
            <a:endParaRPr lang="en-US" sz="4000">
              <a:solidFill>
                <a:srgbClr val="FF0000"/>
              </a:solidFill>
            </a:endParaRPr>
          </a:p>
        </p:txBody>
      </p:sp>
      <p:pic>
        <p:nvPicPr>
          <p:cNvPr id="29699" name="Picture 1027" descr="HowPeopleLe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1984288"/>
            <a:ext cx="3314700" cy="4797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1029"/>
          <p:cNvSpPr>
            <a:spLocks noChangeArrowheads="1"/>
          </p:cNvSpPr>
          <p:nvPr/>
        </p:nvSpPr>
        <p:spPr bwMode="auto">
          <a:xfrm>
            <a:off x="342900" y="1028700"/>
            <a:ext cx="84709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70000"/>
              </a:lnSpc>
            </a:pPr>
            <a:r>
              <a:rPr lang="en-US" sz="2800" dirty="0"/>
              <a:t>1</a:t>
            </a:r>
            <a:r>
              <a:rPr lang="en-US" sz="2800" dirty="0" smtClean="0"/>
              <a:t>.	Recognize/Address Preconceptions</a:t>
            </a:r>
            <a:endParaRPr lang="en-US" sz="2800" dirty="0"/>
          </a:p>
          <a:p>
            <a:pPr marL="514350" indent="-514350">
              <a:lnSpc>
                <a:spcPct val="170000"/>
              </a:lnSpc>
            </a:pPr>
            <a:r>
              <a:rPr lang="en-US" sz="2800" dirty="0"/>
              <a:t>2</a:t>
            </a:r>
            <a:r>
              <a:rPr lang="en-US" sz="2800" dirty="0" smtClean="0"/>
              <a:t>.	Expert </a:t>
            </a:r>
            <a:r>
              <a:rPr lang="en-US" sz="2800" dirty="0"/>
              <a:t>Knowledge</a:t>
            </a:r>
          </a:p>
          <a:p>
            <a:pPr marL="800100" lvl="1" indent="-457200">
              <a:lnSpc>
                <a:spcPct val="170000"/>
              </a:lnSpc>
              <a:buFont typeface="Times" charset="0"/>
              <a:buChar char="•"/>
            </a:pPr>
            <a:r>
              <a:rPr lang="en-US" sz="2800" dirty="0"/>
              <a:t>Deep foundation</a:t>
            </a:r>
          </a:p>
          <a:p>
            <a:pPr marL="800100" lvl="1" indent="-457200">
              <a:lnSpc>
                <a:spcPct val="170000"/>
              </a:lnSpc>
              <a:buFont typeface="Times" charset="0"/>
              <a:buChar char="•"/>
            </a:pPr>
            <a:r>
              <a:rPr lang="en-US" sz="2800" dirty="0"/>
              <a:t>Contextual framework</a:t>
            </a:r>
          </a:p>
          <a:p>
            <a:pPr marL="800100" lvl="1" indent="-457200">
              <a:lnSpc>
                <a:spcPct val="170000"/>
              </a:lnSpc>
              <a:buFont typeface="Times" charset="0"/>
              <a:buChar char="•"/>
            </a:pPr>
            <a:r>
              <a:rPr lang="en-US" sz="2800" dirty="0"/>
              <a:t>Organizational structure</a:t>
            </a:r>
          </a:p>
          <a:p>
            <a:pPr marL="514350" indent="-514350">
              <a:lnSpc>
                <a:spcPct val="170000"/>
              </a:lnSpc>
            </a:pPr>
            <a:r>
              <a:rPr lang="en-US" sz="2800" dirty="0"/>
              <a:t>3</a:t>
            </a:r>
            <a:r>
              <a:rPr lang="en-US" sz="2800" dirty="0" smtClean="0"/>
              <a:t>.	Metacognition is Important</a:t>
            </a:r>
            <a:endParaRPr lang="en-US" sz="2800" dirty="0"/>
          </a:p>
        </p:txBody>
      </p:sp>
      <p:sp>
        <p:nvSpPr>
          <p:cNvPr id="29701" name="Rectangle 1030"/>
          <p:cNvSpPr>
            <a:spLocks noChangeArrowheads="1"/>
          </p:cNvSpPr>
          <p:nvPr/>
        </p:nvSpPr>
        <p:spPr bwMode="auto">
          <a:xfrm>
            <a:off x="466725" y="6235700"/>
            <a:ext cx="3059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i="1" dirty="0">
                <a:solidFill>
                  <a:srgbClr val="0000FF"/>
                </a:solidFill>
              </a:rPr>
              <a:t>Bransford et al. (2000)</a:t>
            </a:r>
          </a:p>
        </p:txBody>
      </p:sp>
    </p:spTree>
    <p:extLst>
      <p:ext uri="{BB962C8B-B14F-4D97-AF65-F5344CB8AC3E}">
        <p14:creationId xmlns:p14="http://schemas.microsoft.com/office/powerpoint/2010/main" val="234801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1074</TotalTime>
  <Words>1298</Words>
  <Application>Microsoft Macintosh PowerPoint</Application>
  <PresentationFormat>On-screen Show (4:3)</PresentationFormat>
  <Paragraphs>348</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Macalester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Wirth</dc:creator>
  <cp:lastModifiedBy>Karl Wirth</cp:lastModifiedBy>
  <cp:revision>141</cp:revision>
  <cp:lastPrinted>2011-08-07T20:04:15Z</cp:lastPrinted>
  <dcterms:created xsi:type="dcterms:W3CDTF">2010-12-26T19:54:02Z</dcterms:created>
  <dcterms:modified xsi:type="dcterms:W3CDTF">2011-08-07T20:36:10Z</dcterms:modified>
</cp:coreProperties>
</file>