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Default Extension="tiff" ContentType="image/tiff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Default Extension="wmf" ContentType="image/x-wmf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4234" r:id="rId1"/>
  </p:sldMasterIdLst>
  <p:notesMasterIdLst>
    <p:notesMasterId r:id="rId16"/>
  </p:notesMasterIdLst>
  <p:sldIdLst>
    <p:sldId id="256" r:id="rId2"/>
    <p:sldId id="257" r:id="rId3"/>
    <p:sldId id="270" r:id="rId4"/>
    <p:sldId id="259" r:id="rId5"/>
    <p:sldId id="260" r:id="rId6"/>
    <p:sldId id="271" r:id="rId7"/>
    <p:sldId id="261" r:id="rId8"/>
    <p:sldId id="272" r:id="rId9"/>
    <p:sldId id="265" r:id="rId10"/>
    <p:sldId id="274" r:id="rId11"/>
    <p:sldId id="267" r:id="rId12"/>
    <p:sldId id="268" r:id="rId13"/>
    <p:sldId id="269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11" autoAdjust="0"/>
    <p:restoredTop sz="94718" autoAdjust="0"/>
  </p:normalViewPr>
  <p:slideViewPr>
    <p:cSldViewPr snapToGrid="0" snapToObjects="1">
      <p:cViewPr varScale="1">
        <p:scale>
          <a:sx n="96" d="100"/>
          <a:sy n="96" d="100"/>
        </p:scale>
        <p:origin x="-2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17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14BA2-A6FB-C245-ADE8-ECCD7DC9DAAD}" type="datetimeFigureOut">
              <a:rPr lang="en-US" smtClean="0"/>
              <a:pPr/>
              <a:t>8/9/11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5BBC2-E180-9D43-8231-F1F862D5F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62333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Separate into 2 pages with images of students using</a:t>
            </a:r>
            <a:r>
              <a:rPr lang="en-US" baseline="0" dirty="0" smtClean="0"/>
              <a:t> SEM, or example images to talk from  or give examples of exercises that show how students would learn these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5BBC2-E180-9D43-8231-F1F862D5FE2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58220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5BBC2-E180-9D43-8231-F1F862D5FE2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5BBC2-E180-9D43-8231-F1F862D5FE2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40340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Spell out – explain – show corresponding</a:t>
            </a:r>
            <a:r>
              <a:rPr lang="en-US" baseline="0" dirty="0" smtClean="0"/>
              <a:t> images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5BBC2-E180-9D43-8231-F1F862D5FE2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35617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Spell out – explain – show corresponding</a:t>
            </a:r>
            <a:r>
              <a:rPr lang="en-US" baseline="0" dirty="0" smtClean="0"/>
              <a:t> images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5BBC2-E180-9D43-8231-F1F862D5FE2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35617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</a:t>
            </a:r>
            <a:r>
              <a:rPr lang="en-US" baseline="0" dirty="0" smtClean="0"/>
              <a:t> images, explain for what class sizes, set ups or goals these might be most useful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5BBC2-E180-9D43-8231-F1F862D5FE2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68455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a-DK" sz="1200" dirty="0" smtClean="0"/>
              <a:t>The </a:t>
            </a:r>
            <a:r>
              <a:rPr lang="da-DK" sz="1200" dirty="0" err="1" smtClean="0"/>
              <a:t>electron</a:t>
            </a:r>
            <a:r>
              <a:rPr lang="da-DK" sz="1200" dirty="0" smtClean="0"/>
              <a:t> </a:t>
            </a:r>
            <a:r>
              <a:rPr lang="da-DK" sz="1200" dirty="0" err="1" smtClean="0"/>
              <a:t>beam</a:t>
            </a:r>
            <a:r>
              <a:rPr lang="da-DK" sz="1200" dirty="0" smtClean="0"/>
              <a:t> strikes the </a:t>
            </a:r>
            <a:r>
              <a:rPr lang="da-DK" sz="1200" dirty="0" err="1" smtClean="0"/>
              <a:t>specimen</a:t>
            </a:r>
            <a:endParaRPr lang="da-DK" sz="1200" dirty="0" smtClean="0"/>
          </a:p>
          <a:p>
            <a:pPr>
              <a:lnSpc>
                <a:spcPct val="90000"/>
              </a:lnSpc>
            </a:pPr>
            <a:r>
              <a:rPr lang="da-DK" sz="1200" dirty="0" err="1" smtClean="0"/>
              <a:t>Scattering</a:t>
            </a:r>
            <a:r>
              <a:rPr lang="da-DK" sz="1200" dirty="0" smtClean="0"/>
              <a:t> </a:t>
            </a:r>
            <a:r>
              <a:rPr lang="da-DK" sz="1200" dirty="0" err="1" smtClean="0"/>
              <a:t>produces</a:t>
            </a:r>
            <a:r>
              <a:rPr lang="da-DK" sz="1200" dirty="0" smtClean="0"/>
              <a:t> </a:t>
            </a:r>
            <a:r>
              <a:rPr lang="da-DK" sz="1200" dirty="0" err="1" smtClean="0"/>
              <a:t>backscatter</a:t>
            </a:r>
            <a:r>
              <a:rPr lang="da-DK" sz="1200" dirty="0" smtClean="0"/>
              <a:t> </a:t>
            </a:r>
            <a:r>
              <a:rPr lang="da-DK" sz="1200" dirty="0" err="1" smtClean="0"/>
              <a:t>electrons</a:t>
            </a:r>
            <a:r>
              <a:rPr lang="da-DK" sz="1200" dirty="0" smtClean="0"/>
              <a:t> in all </a:t>
            </a:r>
            <a:r>
              <a:rPr lang="da-DK" sz="1200" dirty="0" err="1" smtClean="0"/>
              <a:t>directions</a:t>
            </a:r>
            <a:r>
              <a:rPr lang="da-DK" sz="1200" dirty="0" smtClean="0"/>
              <a:t>, most </a:t>
            </a:r>
            <a:r>
              <a:rPr lang="da-DK" sz="1200" dirty="0" err="1" smtClean="0"/>
              <a:t>intensely</a:t>
            </a:r>
            <a:r>
              <a:rPr lang="da-DK" sz="1200" dirty="0" smtClean="0"/>
              <a:t> </a:t>
            </a:r>
            <a:r>
              <a:rPr lang="da-DK" sz="1200" dirty="0" err="1" smtClean="0"/>
              <a:t>downward</a:t>
            </a:r>
            <a:r>
              <a:rPr lang="da-DK" sz="1200" dirty="0" smtClean="0"/>
              <a:t> &amp; </a:t>
            </a:r>
            <a:r>
              <a:rPr lang="da-DK" sz="1200" dirty="0" err="1" smtClean="0"/>
              <a:t>outward</a:t>
            </a:r>
            <a:endParaRPr lang="da-DK" sz="1200" dirty="0" smtClean="0"/>
          </a:p>
          <a:p>
            <a:pPr>
              <a:lnSpc>
                <a:spcPct val="90000"/>
              </a:lnSpc>
            </a:pPr>
            <a:r>
              <a:rPr lang="da-DK" sz="1200" dirty="0" err="1" smtClean="0"/>
              <a:t>Electrons</a:t>
            </a:r>
            <a:r>
              <a:rPr lang="da-DK" sz="1200" dirty="0" smtClean="0"/>
              <a:t> </a:t>
            </a:r>
            <a:r>
              <a:rPr lang="da-DK" sz="1200" dirty="0" err="1" smtClean="0"/>
              <a:t>that</a:t>
            </a:r>
            <a:r>
              <a:rPr lang="da-DK" sz="1200" dirty="0" smtClean="0"/>
              <a:t> </a:t>
            </a:r>
            <a:r>
              <a:rPr lang="da-DK" sz="1200" dirty="0" err="1" smtClean="0"/>
              <a:t>travel</a:t>
            </a:r>
            <a:r>
              <a:rPr lang="da-DK" sz="1200" dirty="0" smtClean="0"/>
              <a:t> </a:t>
            </a:r>
            <a:r>
              <a:rPr lang="da-DK" sz="1200" dirty="0" err="1" smtClean="0"/>
              <a:t>along</a:t>
            </a:r>
            <a:r>
              <a:rPr lang="da-DK" sz="1200" dirty="0" smtClean="0"/>
              <a:t> a </a:t>
            </a:r>
            <a:r>
              <a:rPr lang="da-DK" sz="1200" dirty="0" err="1" smtClean="0"/>
              <a:t>crystallographic</a:t>
            </a:r>
            <a:r>
              <a:rPr lang="da-DK" sz="1200" dirty="0" smtClean="0"/>
              <a:t> plane trace generate </a:t>
            </a:r>
            <a:r>
              <a:rPr lang="da-DK" sz="1200" dirty="0" err="1" smtClean="0">
                <a:solidFill>
                  <a:srgbClr val="FF0000"/>
                </a:solidFill>
              </a:rPr>
              <a:t>Kikuchi</a:t>
            </a:r>
            <a:r>
              <a:rPr lang="da-DK" sz="1200" dirty="0" smtClean="0">
                <a:solidFill>
                  <a:srgbClr val="FF0000"/>
                </a:solidFill>
              </a:rPr>
              <a:t> bands </a:t>
            </a:r>
            <a:r>
              <a:rPr lang="da-DK" sz="1200" dirty="0" err="1" smtClean="0"/>
              <a:t>whose</a:t>
            </a:r>
            <a:r>
              <a:rPr lang="da-DK" sz="1200" dirty="0" smtClean="0"/>
              <a:t> </a:t>
            </a:r>
            <a:r>
              <a:rPr lang="da-DK" sz="1200" dirty="0" err="1" smtClean="0"/>
              <a:t>widths</a:t>
            </a:r>
            <a:r>
              <a:rPr lang="da-DK" sz="1200" dirty="0" smtClean="0"/>
              <a:t> </a:t>
            </a:r>
            <a:r>
              <a:rPr lang="da-DK" sz="1200" dirty="0" err="1" smtClean="0"/>
              <a:t>are</a:t>
            </a:r>
            <a:r>
              <a:rPr lang="da-DK" sz="1200" dirty="0" smtClean="0"/>
              <a:t> </a:t>
            </a:r>
            <a:r>
              <a:rPr lang="da-DK" sz="1200" dirty="0" err="1" smtClean="0"/>
              <a:t>dictated</a:t>
            </a:r>
            <a:r>
              <a:rPr lang="da-DK" sz="1200" dirty="0" smtClean="0"/>
              <a:t> by the </a:t>
            </a:r>
            <a:r>
              <a:rPr lang="da-DK" sz="1200" dirty="0" err="1" smtClean="0"/>
              <a:t>Bragg</a:t>
            </a:r>
            <a:r>
              <a:rPr lang="da-DK" sz="1200" dirty="0" smtClean="0"/>
              <a:t> Law and </a:t>
            </a:r>
            <a:r>
              <a:rPr lang="da-DK" sz="1200" dirty="0" err="1" smtClean="0"/>
              <a:t>specimen</a:t>
            </a:r>
            <a:r>
              <a:rPr lang="da-DK" sz="1200" dirty="0" smtClean="0"/>
              <a:t>-to-</a:t>
            </a:r>
            <a:r>
              <a:rPr lang="da-DK" sz="1200" dirty="0" err="1" smtClean="0"/>
              <a:t>phosphor</a:t>
            </a:r>
            <a:r>
              <a:rPr lang="da-DK" sz="1200" dirty="0" smtClean="0"/>
              <a:t> screen distance.</a:t>
            </a:r>
            <a:endParaRPr lang="da-DK" sz="120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1200" dirty="0" smtClean="0"/>
              <a:t>The </a:t>
            </a:r>
            <a:r>
              <a:rPr lang="da-DK" sz="1200" dirty="0" err="1" smtClean="0"/>
              <a:t>electrons</a:t>
            </a:r>
            <a:r>
              <a:rPr lang="da-DK" sz="1200" dirty="0" smtClean="0"/>
              <a:t> hit the </a:t>
            </a:r>
            <a:r>
              <a:rPr lang="da-DK" sz="1200" dirty="0" err="1" smtClean="0"/>
              <a:t>imaging</a:t>
            </a:r>
            <a:r>
              <a:rPr lang="da-DK" sz="1200" dirty="0" smtClean="0"/>
              <a:t> </a:t>
            </a:r>
            <a:r>
              <a:rPr lang="da-DK" sz="1200" dirty="0" err="1" smtClean="0"/>
              <a:t>phosphor</a:t>
            </a:r>
            <a:r>
              <a:rPr lang="da-DK" sz="1200" dirty="0" smtClean="0"/>
              <a:t> and </a:t>
            </a:r>
            <a:r>
              <a:rPr lang="da-DK" sz="1200" dirty="0" err="1" smtClean="0"/>
              <a:t>produce</a:t>
            </a:r>
            <a:r>
              <a:rPr lang="da-DK" sz="1200" dirty="0" smtClean="0"/>
              <a:t> light</a:t>
            </a:r>
            <a:endParaRPr lang="da-DK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5BBC2-E180-9D43-8231-F1F862D5FE2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25429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a-DK" sz="1200" dirty="0" smtClean="0"/>
              <a:t>The </a:t>
            </a:r>
            <a:r>
              <a:rPr lang="da-DK" sz="1200" dirty="0" err="1" smtClean="0"/>
              <a:t>electron</a:t>
            </a:r>
            <a:r>
              <a:rPr lang="da-DK" sz="1200" dirty="0" smtClean="0"/>
              <a:t> </a:t>
            </a:r>
            <a:r>
              <a:rPr lang="da-DK" sz="1200" dirty="0" err="1" smtClean="0"/>
              <a:t>beam</a:t>
            </a:r>
            <a:r>
              <a:rPr lang="da-DK" sz="1200" dirty="0" smtClean="0"/>
              <a:t> strikes the </a:t>
            </a:r>
            <a:r>
              <a:rPr lang="da-DK" sz="1200" dirty="0" err="1" smtClean="0"/>
              <a:t>specimen</a:t>
            </a:r>
            <a:endParaRPr lang="da-DK" sz="1200" dirty="0" smtClean="0"/>
          </a:p>
          <a:p>
            <a:pPr>
              <a:lnSpc>
                <a:spcPct val="90000"/>
              </a:lnSpc>
            </a:pPr>
            <a:r>
              <a:rPr lang="da-DK" sz="1200" dirty="0" err="1" smtClean="0"/>
              <a:t>Scattering</a:t>
            </a:r>
            <a:r>
              <a:rPr lang="da-DK" sz="1200" dirty="0" smtClean="0"/>
              <a:t> </a:t>
            </a:r>
            <a:r>
              <a:rPr lang="da-DK" sz="1200" dirty="0" err="1" smtClean="0"/>
              <a:t>produces</a:t>
            </a:r>
            <a:r>
              <a:rPr lang="da-DK" sz="1200" dirty="0" smtClean="0"/>
              <a:t> </a:t>
            </a:r>
            <a:r>
              <a:rPr lang="da-DK" sz="1200" dirty="0" err="1" smtClean="0"/>
              <a:t>backscatter</a:t>
            </a:r>
            <a:r>
              <a:rPr lang="da-DK" sz="1200" dirty="0" smtClean="0"/>
              <a:t> </a:t>
            </a:r>
            <a:r>
              <a:rPr lang="da-DK" sz="1200" dirty="0" err="1" smtClean="0"/>
              <a:t>electrons</a:t>
            </a:r>
            <a:r>
              <a:rPr lang="da-DK" sz="1200" dirty="0" smtClean="0"/>
              <a:t> in all </a:t>
            </a:r>
            <a:r>
              <a:rPr lang="da-DK" sz="1200" dirty="0" err="1" smtClean="0"/>
              <a:t>directions</a:t>
            </a:r>
            <a:r>
              <a:rPr lang="da-DK" sz="1200" dirty="0" smtClean="0"/>
              <a:t>, most </a:t>
            </a:r>
            <a:r>
              <a:rPr lang="da-DK" sz="1200" dirty="0" err="1" smtClean="0"/>
              <a:t>intensely</a:t>
            </a:r>
            <a:r>
              <a:rPr lang="da-DK" sz="1200" dirty="0" smtClean="0"/>
              <a:t> </a:t>
            </a:r>
            <a:r>
              <a:rPr lang="da-DK" sz="1200" dirty="0" err="1" smtClean="0"/>
              <a:t>downward</a:t>
            </a:r>
            <a:r>
              <a:rPr lang="da-DK" sz="1200" dirty="0" smtClean="0"/>
              <a:t> &amp; </a:t>
            </a:r>
            <a:r>
              <a:rPr lang="da-DK" sz="1200" dirty="0" err="1" smtClean="0"/>
              <a:t>outward</a:t>
            </a:r>
            <a:endParaRPr lang="da-DK" sz="1200" dirty="0" smtClean="0"/>
          </a:p>
          <a:p>
            <a:pPr>
              <a:lnSpc>
                <a:spcPct val="90000"/>
              </a:lnSpc>
            </a:pPr>
            <a:r>
              <a:rPr lang="da-DK" sz="1200" dirty="0" err="1" smtClean="0"/>
              <a:t>Electrons</a:t>
            </a:r>
            <a:r>
              <a:rPr lang="da-DK" sz="1200" dirty="0" smtClean="0"/>
              <a:t> </a:t>
            </a:r>
            <a:r>
              <a:rPr lang="da-DK" sz="1200" dirty="0" err="1" smtClean="0"/>
              <a:t>that</a:t>
            </a:r>
            <a:r>
              <a:rPr lang="da-DK" sz="1200" dirty="0" smtClean="0"/>
              <a:t> </a:t>
            </a:r>
            <a:r>
              <a:rPr lang="da-DK" sz="1200" dirty="0" err="1" smtClean="0"/>
              <a:t>travel</a:t>
            </a:r>
            <a:r>
              <a:rPr lang="da-DK" sz="1200" dirty="0" smtClean="0"/>
              <a:t> </a:t>
            </a:r>
            <a:r>
              <a:rPr lang="da-DK" sz="1200" dirty="0" err="1" smtClean="0"/>
              <a:t>along</a:t>
            </a:r>
            <a:r>
              <a:rPr lang="da-DK" sz="1200" dirty="0" smtClean="0"/>
              <a:t> a </a:t>
            </a:r>
            <a:r>
              <a:rPr lang="da-DK" sz="1200" dirty="0" err="1" smtClean="0"/>
              <a:t>crystallographic</a:t>
            </a:r>
            <a:r>
              <a:rPr lang="da-DK" sz="1200" dirty="0" smtClean="0"/>
              <a:t> plane trace generate </a:t>
            </a:r>
            <a:r>
              <a:rPr lang="da-DK" sz="1200" dirty="0" err="1" smtClean="0">
                <a:solidFill>
                  <a:srgbClr val="FF0000"/>
                </a:solidFill>
              </a:rPr>
              <a:t>Kikuchi</a:t>
            </a:r>
            <a:r>
              <a:rPr lang="da-DK" sz="1200" dirty="0" smtClean="0">
                <a:solidFill>
                  <a:srgbClr val="FF0000"/>
                </a:solidFill>
              </a:rPr>
              <a:t> bands </a:t>
            </a:r>
            <a:r>
              <a:rPr lang="da-DK" sz="1200" dirty="0" err="1" smtClean="0"/>
              <a:t>whose</a:t>
            </a:r>
            <a:r>
              <a:rPr lang="da-DK" sz="1200" dirty="0" smtClean="0"/>
              <a:t> </a:t>
            </a:r>
            <a:r>
              <a:rPr lang="da-DK" sz="1200" dirty="0" err="1" smtClean="0"/>
              <a:t>widths</a:t>
            </a:r>
            <a:r>
              <a:rPr lang="da-DK" sz="1200" dirty="0" smtClean="0"/>
              <a:t> </a:t>
            </a:r>
            <a:r>
              <a:rPr lang="da-DK" sz="1200" dirty="0" err="1" smtClean="0"/>
              <a:t>are</a:t>
            </a:r>
            <a:r>
              <a:rPr lang="da-DK" sz="1200" dirty="0" smtClean="0"/>
              <a:t> </a:t>
            </a:r>
            <a:r>
              <a:rPr lang="da-DK" sz="1200" dirty="0" err="1" smtClean="0"/>
              <a:t>dictated</a:t>
            </a:r>
            <a:r>
              <a:rPr lang="da-DK" sz="1200" dirty="0" smtClean="0"/>
              <a:t> by the </a:t>
            </a:r>
            <a:r>
              <a:rPr lang="da-DK" sz="1200" dirty="0" err="1" smtClean="0"/>
              <a:t>Bragg</a:t>
            </a:r>
            <a:r>
              <a:rPr lang="da-DK" sz="1200" dirty="0" smtClean="0"/>
              <a:t> Law and </a:t>
            </a:r>
            <a:r>
              <a:rPr lang="da-DK" sz="1200" dirty="0" err="1" smtClean="0"/>
              <a:t>specimen</a:t>
            </a:r>
            <a:r>
              <a:rPr lang="da-DK" sz="1200" dirty="0" smtClean="0"/>
              <a:t>-to-</a:t>
            </a:r>
            <a:r>
              <a:rPr lang="da-DK" sz="1200" dirty="0" err="1" smtClean="0"/>
              <a:t>phosphor</a:t>
            </a:r>
            <a:r>
              <a:rPr lang="da-DK" sz="1200" dirty="0" smtClean="0"/>
              <a:t> screen distance.</a:t>
            </a:r>
            <a:endParaRPr lang="da-DK" sz="120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1200" dirty="0" smtClean="0"/>
              <a:t>The </a:t>
            </a:r>
            <a:r>
              <a:rPr lang="da-DK" sz="1200" dirty="0" err="1" smtClean="0"/>
              <a:t>electrons</a:t>
            </a:r>
            <a:r>
              <a:rPr lang="da-DK" sz="1200" dirty="0" smtClean="0"/>
              <a:t> hit the </a:t>
            </a:r>
            <a:r>
              <a:rPr lang="da-DK" sz="1200" dirty="0" err="1" smtClean="0"/>
              <a:t>imaging</a:t>
            </a:r>
            <a:r>
              <a:rPr lang="da-DK" sz="1200" dirty="0" smtClean="0"/>
              <a:t> </a:t>
            </a:r>
            <a:r>
              <a:rPr lang="da-DK" sz="1200" dirty="0" err="1" smtClean="0"/>
              <a:t>phosphor</a:t>
            </a:r>
            <a:r>
              <a:rPr lang="da-DK" sz="1200" dirty="0" smtClean="0"/>
              <a:t> and </a:t>
            </a:r>
            <a:r>
              <a:rPr lang="da-DK" sz="1200" dirty="0" err="1" smtClean="0"/>
              <a:t>produce</a:t>
            </a:r>
            <a:r>
              <a:rPr lang="da-DK" sz="1200" dirty="0" smtClean="0"/>
              <a:t> light</a:t>
            </a:r>
            <a:endParaRPr lang="da-DK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5BBC2-E180-9D43-8231-F1F862D5FE2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25429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a-DK" sz="1200" dirty="0" smtClean="0"/>
              <a:t>The </a:t>
            </a:r>
            <a:r>
              <a:rPr lang="da-DK" sz="1200" dirty="0" err="1" smtClean="0"/>
              <a:t>electron</a:t>
            </a:r>
            <a:r>
              <a:rPr lang="da-DK" sz="1200" dirty="0" smtClean="0"/>
              <a:t> </a:t>
            </a:r>
            <a:r>
              <a:rPr lang="da-DK" sz="1200" dirty="0" err="1" smtClean="0"/>
              <a:t>beam</a:t>
            </a:r>
            <a:r>
              <a:rPr lang="da-DK" sz="1200" dirty="0" smtClean="0"/>
              <a:t> strikes the </a:t>
            </a:r>
            <a:r>
              <a:rPr lang="da-DK" sz="1200" dirty="0" err="1" smtClean="0"/>
              <a:t>specimen</a:t>
            </a:r>
            <a:endParaRPr lang="da-DK" sz="1200" dirty="0" smtClean="0"/>
          </a:p>
          <a:p>
            <a:pPr>
              <a:lnSpc>
                <a:spcPct val="90000"/>
              </a:lnSpc>
            </a:pPr>
            <a:r>
              <a:rPr lang="da-DK" sz="1200" dirty="0" err="1" smtClean="0"/>
              <a:t>Scattering</a:t>
            </a:r>
            <a:r>
              <a:rPr lang="da-DK" sz="1200" dirty="0" smtClean="0"/>
              <a:t> </a:t>
            </a:r>
            <a:r>
              <a:rPr lang="da-DK" sz="1200" dirty="0" err="1" smtClean="0"/>
              <a:t>produces</a:t>
            </a:r>
            <a:r>
              <a:rPr lang="da-DK" sz="1200" dirty="0" smtClean="0"/>
              <a:t> </a:t>
            </a:r>
            <a:r>
              <a:rPr lang="da-DK" sz="1200" dirty="0" err="1" smtClean="0"/>
              <a:t>backscatter</a:t>
            </a:r>
            <a:r>
              <a:rPr lang="da-DK" sz="1200" dirty="0" smtClean="0"/>
              <a:t> </a:t>
            </a:r>
            <a:r>
              <a:rPr lang="da-DK" sz="1200" dirty="0" err="1" smtClean="0"/>
              <a:t>electrons</a:t>
            </a:r>
            <a:r>
              <a:rPr lang="da-DK" sz="1200" dirty="0" smtClean="0"/>
              <a:t> in all </a:t>
            </a:r>
            <a:r>
              <a:rPr lang="da-DK" sz="1200" dirty="0" err="1" smtClean="0"/>
              <a:t>directions</a:t>
            </a:r>
            <a:r>
              <a:rPr lang="da-DK" sz="1200" dirty="0" smtClean="0"/>
              <a:t>, most </a:t>
            </a:r>
            <a:r>
              <a:rPr lang="da-DK" sz="1200" dirty="0" err="1" smtClean="0"/>
              <a:t>intensely</a:t>
            </a:r>
            <a:r>
              <a:rPr lang="da-DK" sz="1200" dirty="0" smtClean="0"/>
              <a:t> </a:t>
            </a:r>
            <a:r>
              <a:rPr lang="da-DK" sz="1200" dirty="0" err="1" smtClean="0"/>
              <a:t>downward</a:t>
            </a:r>
            <a:r>
              <a:rPr lang="da-DK" sz="1200" dirty="0" smtClean="0"/>
              <a:t> &amp; </a:t>
            </a:r>
            <a:r>
              <a:rPr lang="da-DK" sz="1200" dirty="0" err="1" smtClean="0"/>
              <a:t>outward</a:t>
            </a:r>
            <a:endParaRPr lang="da-DK" sz="1200" dirty="0" smtClean="0"/>
          </a:p>
          <a:p>
            <a:pPr>
              <a:lnSpc>
                <a:spcPct val="90000"/>
              </a:lnSpc>
            </a:pPr>
            <a:r>
              <a:rPr lang="da-DK" sz="1200" dirty="0" err="1" smtClean="0"/>
              <a:t>Electrons</a:t>
            </a:r>
            <a:r>
              <a:rPr lang="da-DK" sz="1200" dirty="0" smtClean="0"/>
              <a:t> </a:t>
            </a:r>
            <a:r>
              <a:rPr lang="da-DK" sz="1200" dirty="0" err="1" smtClean="0"/>
              <a:t>that</a:t>
            </a:r>
            <a:r>
              <a:rPr lang="da-DK" sz="1200" dirty="0" smtClean="0"/>
              <a:t> </a:t>
            </a:r>
            <a:r>
              <a:rPr lang="da-DK" sz="1200" dirty="0" err="1" smtClean="0"/>
              <a:t>travel</a:t>
            </a:r>
            <a:r>
              <a:rPr lang="da-DK" sz="1200" dirty="0" smtClean="0"/>
              <a:t> </a:t>
            </a:r>
            <a:r>
              <a:rPr lang="da-DK" sz="1200" dirty="0" err="1" smtClean="0"/>
              <a:t>along</a:t>
            </a:r>
            <a:r>
              <a:rPr lang="da-DK" sz="1200" dirty="0" smtClean="0"/>
              <a:t> a </a:t>
            </a:r>
            <a:r>
              <a:rPr lang="da-DK" sz="1200" dirty="0" err="1" smtClean="0"/>
              <a:t>crystallographic</a:t>
            </a:r>
            <a:r>
              <a:rPr lang="da-DK" sz="1200" dirty="0" smtClean="0"/>
              <a:t> plane trace generate </a:t>
            </a:r>
            <a:r>
              <a:rPr lang="da-DK" sz="1200" dirty="0" err="1" smtClean="0">
                <a:solidFill>
                  <a:srgbClr val="FF0000"/>
                </a:solidFill>
              </a:rPr>
              <a:t>Kikuchi</a:t>
            </a:r>
            <a:r>
              <a:rPr lang="da-DK" sz="1200" dirty="0" smtClean="0">
                <a:solidFill>
                  <a:srgbClr val="FF0000"/>
                </a:solidFill>
              </a:rPr>
              <a:t> bands </a:t>
            </a:r>
            <a:r>
              <a:rPr lang="da-DK" sz="1200" dirty="0" err="1" smtClean="0"/>
              <a:t>whose</a:t>
            </a:r>
            <a:r>
              <a:rPr lang="da-DK" sz="1200" dirty="0" smtClean="0"/>
              <a:t> </a:t>
            </a:r>
            <a:r>
              <a:rPr lang="da-DK" sz="1200" dirty="0" err="1" smtClean="0"/>
              <a:t>widths</a:t>
            </a:r>
            <a:r>
              <a:rPr lang="da-DK" sz="1200" dirty="0" smtClean="0"/>
              <a:t> </a:t>
            </a:r>
            <a:r>
              <a:rPr lang="da-DK" sz="1200" dirty="0" err="1" smtClean="0"/>
              <a:t>are</a:t>
            </a:r>
            <a:r>
              <a:rPr lang="da-DK" sz="1200" dirty="0" smtClean="0"/>
              <a:t> </a:t>
            </a:r>
            <a:r>
              <a:rPr lang="da-DK" sz="1200" dirty="0" err="1" smtClean="0"/>
              <a:t>dictated</a:t>
            </a:r>
            <a:r>
              <a:rPr lang="da-DK" sz="1200" dirty="0" smtClean="0"/>
              <a:t> by the </a:t>
            </a:r>
            <a:r>
              <a:rPr lang="da-DK" sz="1200" dirty="0" err="1" smtClean="0"/>
              <a:t>Bragg</a:t>
            </a:r>
            <a:r>
              <a:rPr lang="da-DK" sz="1200" dirty="0" smtClean="0"/>
              <a:t> Law and </a:t>
            </a:r>
            <a:r>
              <a:rPr lang="da-DK" sz="1200" dirty="0" err="1" smtClean="0"/>
              <a:t>specimen</a:t>
            </a:r>
            <a:r>
              <a:rPr lang="da-DK" sz="1200" dirty="0" smtClean="0"/>
              <a:t>-to-</a:t>
            </a:r>
            <a:r>
              <a:rPr lang="da-DK" sz="1200" dirty="0" err="1" smtClean="0"/>
              <a:t>phosphor</a:t>
            </a:r>
            <a:r>
              <a:rPr lang="da-DK" sz="1200" dirty="0" smtClean="0"/>
              <a:t> screen distance.</a:t>
            </a:r>
            <a:endParaRPr lang="da-DK" sz="120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1200" dirty="0" smtClean="0"/>
              <a:t>The </a:t>
            </a:r>
            <a:r>
              <a:rPr lang="da-DK" sz="1200" dirty="0" err="1" smtClean="0"/>
              <a:t>electrons</a:t>
            </a:r>
            <a:r>
              <a:rPr lang="da-DK" sz="1200" dirty="0" smtClean="0"/>
              <a:t> hit the </a:t>
            </a:r>
            <a:r>
              <a:rPr lang="da-DK" sz="1200" dirty="0" err="1" smtClean="0"/>
              <a:t>imaging</a:t>
            </a:r>
            <a:r>
              <a:rPr lang="da-DK" sz="1200" dirty="0" smtClean="0"/>
              <a:t> </a:t>
            </a:r>
            <a:r>
              <a:rPr lang="da-DK" sz="1200" dirty="0" err="1" smtClean="0"/>
              <a:t>phosphor</a:t>
            </a:r>
            <a:r>
              <a:rPr lang="da-DK" sz="1200" dirty="0" smtClean="0"/>
              <a:t> and </a:t>
            </a:r>
            <a:r>
              <a:rPr lang="da-DK" sz="1200" dirty="0" err="1" smtClean="0"/>
              <a:t>produce</a:t>
            </a:r>
            <a:r>
              <a:rPr lang="da-DK" sz="1200" dirty="0" smtClean="0"/>
              <a:t> light</a:t>
            </a:r>
            <a:endParaRPr lang="da-DK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5BBC2-E180-9D43-8231-F1F862D5FE2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25429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Ideas from the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5BBC2-E180-9D43-8231-F1F862D5FE2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17782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Ideas from the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5BBC2-E180-9D43-8231-F1F862D5FE2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17782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Discussions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5BBC2-E180-9D43-8231-F1F862D5FE2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49402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9AC8-E97C-5748-8F71-1FBE6217DC3D}" type="datetimeFigureOut">
              <a:rPr lang="en-US" smtClean="0"/>
              <a:pPr/>
              <a:t>8/9/11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9AC8-E97C-5748-8F71-1FBE6217DC3D}" type="datetimeFigureOut">
              <a:rPr lang="en-US" smtClean="0"/>
              <a:pPr/>
              <a:t>8/9/11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BE77-546A-114B-A00B-4A05EFF67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9AC8-E97C-5748-8F71-1FBE6217DC3D}" type="datetimeFigureOut">
              <a:rPr lang="en-US" smtClean="0"/>
              <a:pPr/>
              <a:t>8/9/11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BE77-546A-114B-A00B-4A05EFF67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9AC8-E97C-5748-8F71-1FBE6217DC3D}" type="datetimeFigureOut">
              <a:rPr lang="en-US" smtClean="0"/>
              <a:pPr/>
              <a:t>8/9/11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BE77-546A-114B-A00B-4A05EFF67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9AC8-E97C-5748-8F71-1FBE6217DC3D}" type="datetimeFigureOut">
              <a:rPr lang="en-US" smtClean="0"/>
              <a:pPr/>
              <a:t>8/9/11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BE77-546A-114B-A00B-4A05EFF677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9AC8-E97C-5748-8F71-1FBE6217DC3D}" type="datetimeFigureOut">
              <a:rPr lang="en-US" smtClean="0"/>
              <a:pPr/>
              <a:t>8/9/11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BE77-546A-114B-A00B-4A05EFF67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9AC8-E97C-5748-8F71-1FBE6217DC3D}" type="datetimeFigureOut">
              <a:rPr lang="en-US" smtClean="0"/>
              <a:pPr/>
              <a:t>8/9/11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BE77-546A-114B-A00B-4A05EFF67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9AC8-E97C-5748-8F71-1FBE6217DC3D}" type="datetimeFigureOut">
              <a:rPr lang="en-US" smtClean="0"/>
              <a:pPr/>
              <a:t>8/9/11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BE77-546A-114B-A00B-4A05EFF67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9AC8-E97C-5748-8F71-1FBE6217DC3D}" type="datetimeFigureOut">
              <a:rPr lang="en-US" smtClean="0"/>
              <a:pPr/>
              <a:t>8/9/11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BE77-546A-114B-A00B-4A05EFF67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9AC8-E97C-5748-8F71-1FBE6217DC3D}" type="datetimeFigureOut">
              <a:rPr lang="en-US" smtClean="0"/>
              <a:pPr/>
              <a:t>8/9/11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9AC8-E97C-5748-8F71-1FBE6217DC3D}" type="datetimeFigureOut">
              <a:rPr lang="en-US" smtClean="0"/>
              <a:pPr/>
              <a:t>8/9/11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2BE77-546A-114B-A00B-4A05EFF677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78F9AC8-E97C-5748-8F71-1FBE6217DC3D}" type="datetimeFigureOut">
              <a:rPr lang="en-US" smtClean="0"/>
              <a:pPr/>
              <a:t>8/9/11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8C2BE77-546A-114B-A00B-4A05EFF677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5" r:id="rId1"/>
    <p:sldLayoutId id="2147484236" r:id="rId2"/>
    <p:sldLayoutId id="2147484237" r:id="rId3"/>
    <p:sldLayoutId id="2147484238" r:id="rId4"/>
    <p:sldLayoutId id="2147484239" r:id="rId5"/>
    <p:sldLayoutId id="2147484240" r:id="rId6"/>
    <p:sldLayoutId id="2147484241" r:id="rId7"/>
    <p:sldLayoutId id="2147484242" r:id="rId8"/>
    <p:sldLayoutId id="2147484243" r:id="rId9"/>
    <p:sldLayoutId id="2147484244" r:id="rId10"/>
    <p:sldLayoutId id="21474842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gt.org/files/nagt/jge/abstracts/Argast_v52n3p213.pdf" TargetMode="External"/><Relationship Id="rId4" Type="http://schemas.openxmlformats.org/officeDocument/2006/relationships/hyperlink" Target="http://www.nagt.org/files/nagt/jge/abstracts/Moecher_v52n1p5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4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620411"/>
            <a:ext cx="6542926" cy="58093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dirty="0" smtClean="0"/>
              <a:t>Rachel Beane, Bowdoin College</a:t>
            </a:r>
          </a:p>
          <a:p>
            <a:pPr algn="l"/>
            <a:r>
              <a:rPr lang="en-US" dirty="0" smtClean="0"/>
              <a:t>John Goodge, University of Minnesota Duluth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6102" y="3161333"/>
            <a:ext cx="6894228" cy="133077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Using the SEM to Enhance Learning</a:t>
            </a:r>
            <a:endParaRPr lang="en-US" sz="4000" dirty="0"/>
          </a:p>
        </p:txBody>
      </p:sp>
      <p:pic>
        <p:nvPicPr>
          <p:cNvPr id="4" name="Picture 3" descr="C:\Users\rbeane\Desktop\synneusis2010a\VH3-4A\VH3-4A quartz.jpg"/>
          <p:cNvPicPr>
            <a:picLocks noChangeAspect="1" noChangeArrowheads="1"/>
          </p:cNvPicPr>
          <p:nvPr/>
        </p:nvPicPr>
        <p:blipFill>
          <a:blip r:embed="rId2"/>
          <a:srcRect l="10922" t="13513" b="8784"/>
          <a:stretch>
            <a:fillRect/>
          </a:stretch>
        </p:blipFill>
        <p:spPr bwMode="auto">
          <a:xfrm>
            <a:off x="7641342" y="4552862"/>
            <a:ext cx="1043547" cy="980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www.d.umn.edu/SEM/images/large/garne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1342" y="3733515"/>
            <a:ext cx="1043547" cy="819347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38916" t="16017" r="3551" b="23640"/>
          <a:stretch/>
        </p:blipFill>
        <p:spPr>
          <a:xfrm>
            <a:off x="7641342" y="2850607"/>
            <a:ext cx="1043547" cy="882908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4442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256" y="408372"/>
            <a:ext cx="8539354" cy="1039427"/>
          </a:xfrm>
        </p:spPr>
        <p:txBody>
          <a:bodyPr>
            <a:normAutofit/>
          </a:bodyPr>
          <a:lstStyle/>
          <a:p>
            <a:r>
              <a:rPr lang="en-US" dirty="0" smtClean="0"/>
              <a:t>Examples of projects:</a:t>
            </a:r>
            <a:br>
              <a:rPr lang="en-US" dirty="0" smtClean="0"/>
            </a:br>
            <a:r>
              <a:rPr lang="en-US" sz="2200" i="1" dirty="0" smtClean="0"/>
              <a:t>How have </a:t>
            </a:r>
            <a:r>
              <a:rPr lang="en-US" sz="2200" b="1" i="1" dirty="0" smtClean="0">
                <a:solidFill>
                  <a:schemeClr val="tx1"/>
                </a:solidFill>
              </a:rPr>
              <a:t>you </a:t>
            </a:r>
            <a:r>
              <a:rPr lang="en-US" sz="2200" i="1" dirty="0" smtClean="0"/>
              <a:t>used the SEM to enhance learning?</a:t>
            </a:r>
            <a:endParaRPr lang="en-US" sz="22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15900" y="1918322"/>
            <a:ext cx="814857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Petrology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dirty="0" smtClean="0"/>
              <a:t>Volcanic texture analysis (welded to </a:t>
            </a:r>
            <a:r>
              <a:rPr lang="en-US" dirty="0" err="1" smtClean="0"/>
              <a:t>unwelded</a:t>
            </a:r>
            <a:r>
              <a:rPr lang="en-US" dirty="0" smtClean="0"/>
              <a:t> tuffs); pre-</a:t>
            </a:r>
            <a:r>
              <a:rPr lang="en-US" dirty="0" smtClean="0"/>
              <a:t>optical</a:t>
            </a:r>
          </a:p>
          <a:p>
            <a:endParaRPr lang="en-US" dirty="0" smtClean="0"/>
          </a:p>
          <a:p>
            <a:r>
              <a:rPr lang="en-US" dirty="0" smtClean="0"/>
              <a:t>Study </a:t>
            </a:r>
            <a:r>
              <a:rPr lang="en-US" dirty="0" smtClean="0"/>
              <a:t>sample suite:  mineral assemblages, compositions, etc</a:t>
            </a:r>
            <a:r>
              <a:rPr lang="en-US" dirty="0" smtClean="0"/>
              <a:t>., </a:t>
            </a:r>
            <a:r>
              <a:rPr lang="en-US" dirty="0" smtClean="0"/>
              <a:t>for a </a:t>
            </a:r>
            <a:r>
              <a:rPr lang="en-US" dirty="0" smtClean="0"/>
              <a:t>semester-long </a:t>
            </a:r>
            <a:r>
              <a:rPr lang="en-US" dirty="0" smtClean="0"/>
              <a:t>project; compare</a:t>
            </a:r>
            <a:r>
              <a:rPr lang="en-US" dirty="0" smtClean="0"/>
              <a:t> compositions to AFM projection; complementary </a:t>
            </a:r>
            <a:r>
              <a:rPr lang="en-US" dirty="0" smtClean="0"/>
              <a:t>to </a:t>
            </a:r>
            <a:r>
              <a:rPr lang="en-US" dirty="0" smtClean="0"/>
              <a:t>optics (e.g</a:t>
            </a:r>
            <a:r>
              <a:rPr lang="en-US" dirty="0" smtClean="0"/>
              <a:t>., Duchess </a:t>
            </a:r>
            <a:r>
              <a:rPr lang="en-US" dirty="0" err="1" smtClean="0"/>
              <a:t>Cty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Fictitious sample suite of rocks; thin section to </a:t>
            </a:r>
            <a:r>
              <a:rPr lang="en-US" dirty="0" err="1" smtClean="0"/>
              <a:t>e</a:t>
            </a:r>
            <a:r>
              <a:rPr lang="en-US" dirty="0" smtClean="0"/>
              <a:t>-beam analyses (BSE, EDS spot and traverses, element maps, etc.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Part of a sequence of mineral analyses from hand sample to grain-mount and polished section methods</a:t>
            </a:r>
          </a:p>
          <a:p>
            <a:endParaRPr lang="en-US" dirty="0" smtClean="0"/>
          </a:p>
          <a:p>
            <a:r>
              <a:rPr lang="en-US" dirty="0" smtClean="0"/>
              <a:t>Remote use as classroom demonstration tool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0552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Varied learning goals for different projects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Individual or group?</a:t>
            </a:r>
          </a:p>
          <a:p>
            <a:r>
              <a:rPr lang="en-US" dirty="0" smtClean="0"/>
              <a:t>Short labs or longer projects?</a:t>
            </a:r>
          </a:p>
          <a:p>
            <a:r>
              <a:rPr lang="en-US" dirty="0" smtClean="0"/>
              <a:t>How do logistics influence choices?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Machine access (in-house or remote)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Room size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Class size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Availability of technician or TA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Practical limits to training (ramp-up for turning on, tuning up, loading, software GUI, data acquisition, data archiving, etc.)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2854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 more information and ideas: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</a:t>
            </a:r>
            <a:r>
              <a:rPr lang="en-US" dirty="0" smtClean="0"/>
              <a:t>nformation </a:t>
            </a:r>
            <a:r>
              <a:rPr lang="en-US" dirty="0"/>
              <a:t>about </a:t>
            </a:r>
            <a:r>
              <a:rPr lang="en-US" dirty="0" smtClean="0"/>
              <a:t>SEM instrumentation, detectors, and techniques:</a:t>
            </a:r>
          </a:p>
          <a:p>
            <a:pPr marL="571500" lvl="2" indent="0">
              <a:buNone/>
            </a:pP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smtClean="0">
                <a:solidFill>
                  <a:srgbClr val="0000FF"/>
                </a:solidFill>
              </a:rPr>
              <a:t>  </a:t>
            </a:r>
            <a:r>
              <a:rPr lang="en-US" sz="2400" dirty="0" smtClean="0">
                <a:solidFill>
                  <a:srgbClr val="0000FF"/>
                </a:solidFill>
              </a:rPr>
              <a:t>http://serc.carleton.edu/18411</a:t>
            </a:r>
          </a:p>
          <a:p>
            <a:r>
              <a:rPr lang="en-US" dirty="0" smtClean="0"/>
              <a:t>Teaching Activities using SEM:</a:t>
            </a:r>
          </a:p>
          <a:p>
            <a:pPr marL="674370" lvl="2" indent="0">
              <a:buNone/>
            </a:pPr>
            <a:r>
              <a:rPr lang="en-US" sz="2400" dirty="0">
                <a:solidFill>
                  <a:srgbClr val="0000FF"/>
                </a:solidFill>
              </a:rPr>
              <a:t>http://serc.carleton.edu/NAGTWorkshops/</a:t>
            </a:r>
            <a:r>
              <a:rPr lang="en-US" sz="2400" dirty="0" err="1" smtClean="0">
                <a:solidFill>
                  <a:srgbClr val="0000FF"/>
                </a:solidFill>
              </a:rPr>
              <a:t>search.html?search_text</a:t>
            </a:r>
            <a:r>
              <a:rPr lang="en-US" sz="2400" dirty="0">
                <a:solidFill>
                  <a:srgbClr val="0000FF"/>
                </a:solidFill>
              </a:rPr>
              <a:t>=SEM&amp;q1=sercvocabs__13%</a:t>
            </a:r>
            <a:r>
              <a:rPr lang="en-US" sz="2400" dirty="0" smtClean="0">
                <a:solidFill>
                  <a:srgbClr val="0000FF"/>
                </a:solidFill>
              </a:rPr>
              <a:t>3A1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 descr="ab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-185" t="18570" r="50254" b="8869"/>
          <a:stretch/>
        </p:blipFill>
        <p:spPr bwMode="auto">
          <a:xfrm>
            <a:off x="4630101" y="4633579"/>
            <a:ext cx="1882509" cy="2102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031672" y="4948440"/>
            <a:ext cx="1905000" cy="1450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7317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 more information and ideas: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1198"/>
            <a:ext cx="8229600" cy="509326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Some published references for student learning using the SEM:</a:t>
            </a:r>
          </a:p>
          <a:p>
            <a:r>
              <a:rPr lang="en-US" dirty="0">
                <a:solidFill>
                  <a:schemeClr val="tx1"/>
                </a:solidFill>
              </a:rPr>
              <a:t>Argast, Anne and Tennis, Clarence F., III, 2004</a:t>
            </a:r>
            <a:r>
              <a:rPr lang="en-US" b="1" dirty="0">
                <a:solidFill>
                  <a:schemeClr val="tx1"/>
                </a:solidFill>
              </a:rPr>
              <a:t>, A web resource for the study of alkali feldspars and perthitic textures using light microscopy, scanning electron microscopy and energy dispersive X-ray spectroscopy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Journal of Geoscience Education </a:t>
            </a:r>
            <a:r>
              <a:rPr lang="en-US" dirty="0" smtClean="0">
                <a:solidFill>
                  <a:schemeClr val="tx1"/>
                </a:solidFill>
              </a:rPr>
              <a:t>v. 52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</a:rPr>
              <a:t>p</a:t>
            </a:r>
            <a:r>
              <a:rPr lang="en-US" dirty="0">
                <a:solidFill>
                  <a:schemeClr val="tx1"/>
                </a:solidFill>
              </a:rPr>
              <a:t>. 213-217.</a:t>
            </a:r>
            <a:endParaRPr lang="en-US" dirty="0">
              <a:solidFill>
                <a:schemeClr val="tx1"/>
              </a:solidFill>
              <a:hlinkClick r:id="rId3"/>
            </a:endParaRPr>
          </a:p>
          <a:p>
            <a:r>
              <a:rPr lang="en-US" dirty="0">
                <a:solidFill>
                  <a:schemeClr val="tx1"/>
                </a:solidFill>
              </a:rPr>
              <a:t>Beane, Rachel, 2004, </a:t>
            </a:r>
            <a:r>
              <a:rPr lang="en-US" b="1" dirty="0">
                <a:solidFill>
                  <a:schemeClr val="tx1"/>
                </a:solidFill>
              </a:rPr>
              <a:t>Using the Scanning Electron Microscope for Discovery Based Learning in Undergraduate Courses, </a:t>
            </a:r>
            <a:r>
              <a:rPr lang="en-US" i="1" dirty="0">
                <a:solidFill>
                  <a:schemeClr val="tx1"/>
                </a:solidFill>
              </a:rPr>
              <a:t>Journal of Geoscience Education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</a:rPr>
              <a:t>v. 52, </a:t>
            </a:r>
            <a:r>
              <a:rPr lang="en-US" dirty="0">
                <a:solidFill>
                  <a:schemeClr val="tx1"/>
                </a:solidFill>
              </a:rPr>
              <a:t>p. 250-</a:t>
            </a:r>
            <a:r>
              <a:rPr lang="en-US" dirty="0" smtClean="0">
                <a:solidFill>
                  <a:schemeClr val="tx1"/>
                </a:solidFill>
              </a:rPr>
              <a:t>253.</a:t>
            </a:r>
          </a:p>
          <a:p>
            <a:r>
              <a:rPr lang="en-US" dirty="0">
                <a:solidFill>
                  <a:schemeClr val="tx1"/>
                </a:solidFill>
              </a:rPr>
              <a:t>Cheney, J. T. and Crowley, P. T., 1997, </a:t>
            </a:r>
            <a:r>
              <a:rPr lang="en-US" b="1" dirty="0">
                <a:solidFill>
                  <a:schemeClr val="tx1"/>
                </a:solidFill>
              </a:rPr>
              <a:t>Introduction to the SEM/EDS or “Every composition tells a story”</a:t>
            </a:r>
            <a:r>
              <a:rPr lang="en-US" dirty="0">
                <a:solidFill>
                  <a:schemeClr val="tx1"/>
                </a:solidFill>
              </a:rPr>
              <a:t>: in </a:t>
            </a:r>
            <a:r>
              <a:rPr lang="en-US" u="sng" dirty="0">
                <a:solidFill>
                  <a:schemeClr val="tx1"/>
                </a:solidFill>
              </a:rPr>
              <a:t>Teaching Mineralogy,</a:t>
            </a:r>
            <a:r>
              <a:rPr lang="en-US" dirty="0">
                <a:solidFill>
                  <a:schemeClr val="tx1"/>
                </a:solidFill>
              </a:rPr>
              <a:t> eds. Brady J. B, </a:t>
            </a:r>
            <a:r>
              <a:rPr lang="en-US" dirty="0" err="1">
                <a:solidFill>
                  <a:schemeClr val="tx1"/>
                </a:solidFill>
              </a:rPr>
              <a:t>Mogk</a:t>
            </a:r>
            <a:r>
              <a:rPr lang="en-US" dirty="0">
                <a:solidFill>
                  <a:schemeClr val="tx1"/>
                </a:solidFill>
              </a:rPr>
              <a:t>, D. W., and Perkins, Dexter III, Washington, D. C., Mineralogical Society of America, </a:t>
            </a:r>
            <a:r>
              <a:rPr lang="en-US" dirty="0" smtClean="0">
                <a:solidFill>
                  <a:schemeClr val="tx1"/>
                </a:solidFill>
              </a:rPr>
              <a:t>406pp.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Moecher</a:t>
            </a:r>
            <a:r>
              <a:rPr lang="en-US" dirty="0">
                <a:solidFill>
                  <a:schemeClr val="tx1"/>
                </a:solidFill>
              </a:rPr>
              <a:t>, David, 2004, </a:t>
            </a:r>
            <a:r>
              <a:rPr lang="en-US" b="1" dirty="0">
                <a:solidFill>
                  <a:schemeClr val="tx1"/>
                </a:solidFill>
              </a:rPr>
              <a:t>Characterization and Identification of Mineral Unknowns: A Mineralogy Term Project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smtClean="0">
                <a:solidFill>
                  <a:schemeClr val="tx1"/>
                </a:solidFill>
              </a:rPr>
              <a:t>Journal of </a:t>
            </a:r>
            <a:r>
              <a:rPr lang="en-US" i="1" dirty="0">
                <a:solidFill>
                  <a:schemeClr val="tx1"/>
                </a:solidFill>
              </a:rPr>
              <a:t>Geoscience Education</a:t>
            </a:r>
            <a:r>
              <a:rPr lang="en-US" dirty="0">
                <a:solidFill>
                  <a:schemeClr val="tx1"/>
                </a:solidFill>
              </a:rPr>
              <a:t>, v </a:t>
            </a:r>
            <a:r>
              <a:rPr lang="en-US" dirty="0" smtClean="0">
                <a:solidFill>
                  <a:schemeClr val="tx1"/>
                </a:solidFill>
              </a:rPr>
              <a:t>52, p</a:t>
            </a:r>
            <a:r>
              <a:rPr lang="en-US" dirty="0">
                <a:solidFill>
                  <a:schemeClr val="tx1"/>
                </a:solidFill>
              </a:rPr>
              <a:t>. 5-9.</a:t>
            </a:r>
            <a:endParaRPr lang="en-US" dirty="0">
              <a:solidFill>
                <a:schemeClr val="tx1"/>
              </a:solidFill>
              <a:hlinkClick r:id="rId4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6013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Variety of analytical options: </a:t>
            </a:r>
            <a:r>
              <a:rPr lang="en-US" b="1" i="1" dirty="0" smtClean="0"/>
              <a:t>QUESTIONS???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2457" y="1879142"/>
            <a:ext cx="6931469" cy="4373563"/>
          </a:xfrm>
        </p:spPr>
        <p:txBody>
          <a:bodyPr/>
          <a:lstStyle/>
          <a:p>
            <a:r>
              <a:rPr lang="en-US" dirty="0" smtClean="0"/>
              <a:t>Secondary electron imaging (SEI)</a:t>
            </a:r>
          </a:p>
          <a:p>
            <a:endParaRPr lang="en-US" dirty="0" smtClean="0"/>
          </a:p>
          <a:p>
            <a:r>
              <a:rPr lang="en-US" dirty="0" smtClean="0"/>
              <a:t>Back-scattered electron imaging (BSE)</a:t>
            </a:r>
          </a:p>
          <a:p>
            <a:endParaRPr lang="en-US" dirty="0" smtClean="0"/>
          </a:p>
          <a:p>
            <a:r>
              <a:rPr lang="en-US" dirty="0" smtClean="0"/>
              <a:t>Energy-dispersive spectroscopy (EDS)</a:t>
            </a:r>
          </a:p>
          <a:p>
            <a:endParaRPr lang="en-US" dirty="0" smtClean="0"/>
          </a:p>
          <a:p>
            <a:r>
              <a:rPr lang="en-US" dirty="0" smtClean="0"/>
              <a:t>Electron back-scattered diffraction (EBSD)</a:t>
            </a:r>
          </a:p>
          <a:p>
            <a:endParaRPr lang="en-US" dirty="0" smtClean="0"/>
          </a:p>
          <a:p>
            <a:r>
              <a:rPr lang="en-US" dirty="0" smtClean="0"/>
              <a:t>Cathodoluminescence (CL)</a:t>
            </a:r>
            <a:endParaRPr lang="en-US" dirty="0"/>
          </a:p>
        </p:txBody>
      </p:sp>
      <p:pic>
        <p:nvPicPr>
          <p:cNvPr id="4" name="Picture 3" descr="C:\Users\rbeane\Desktop\synneusis2010a\VH3-4A\VH3-4A quartz.jpg"/>
          <p:cNvPicPr>
            <a:picLocks noChangeAspect="1" noChangeArrowheads="1"/>
          </p:cNvPicPr>
          <p:nvPr/>
        </p:nvPicPr>
        <p:blipFill>
          <a:blip r:embed="rId3"/>
          <a:srcRect l="10922" t="13513" b="8784"/>
          <a:stretch>
            <a:fillRect/>
          </a:stretch>
        </p:blipFill>
        <p:spPr bwMode="auto">
          <a:xfrm>
            <a:off x="426128" y="5276252"/>
            <a:ext cx="1043547" cy="980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 l="11789" t="6274"/>
          <a:stretch>
            <a:fillRect/>
          </a:stretch>
        </p:blipFill>
        <p:spPr bwMode="auto">
          <a:xfrm>
            <a:off x="426128" y="4363720"/>
            <a:ext cx="1056770" cy="912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38916" t="16017" r="3551" b="23640"/>
          <a:stretch/>
        </p:blipFill>
        <p:spPr>
          <a:xfrm>
            <a:off x="426128" y="2661465"/>
            <a:ext cx="1043547" cy="8829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44142" t="32085" r="29092" b="36800"/>
          <a:stretch/>
        </p:blipFill>
        <p:spPr>
          <a:xfrm>
            <a:off x="426128" y="1752599"/>
            <a:ext cx="1043547" cy="9088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930400" y="-1447800"/>
            <a:ext cx="1219200" cy="914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1809" y="2661465"/>
            <a:ext cx="1051089" cy="107309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1809" y="1752598"/>
            <a:ext cx="1051560" cy="908865"/>
          </a:xfrm>
          <a:prstGeom prst="rect">
            <a:avLst/>
          </a:prstGeom>
        </p:spPr>
      </p:pic>
      <p:pic>
        <p:nvPicPr>
          <p:cNvPr id="6" name="Picture 2" descr="http://www.d.umn.edu/SEM/images/large/garnet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6128" y="3544373"/>
            <a:ext cx="1043547" cy="8193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8944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How does the SEM complement other learning modes?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Variety of inquiry options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Examples of projects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Varied learning goals for different projects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933" y="4539529"/>
            <a:ext cx="2310880" cy="1750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269756" y="6319989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Bowdoin undergraduate using SEM for mineralogy</a:t>
            </a:r>
          </a:p>
          <a:p>
            <a:r>
              <a:rPr lang="en-US" sz="900" dirty="0" smtClean="0"/>
              <a:t> project, photo by R. Beane</a:t>
            </a:r>
            <a:endParaRPr lang="en-US" sz="9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9976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9008"/>
            <a:ext cx="8229600" cy="86463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How does the SEM complement other learning modes?</a:t>
            </a:r>
            <a:br>
              <a:rPr lang="en-US" dirty="0" smtClean="0"/>
            </a:b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1727"/>
            <a:ext cx="8229600" cy="490412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sz="3000" i="1" dirty="0"/>
              <a:t>Alongside light optics, </a:t>
            </a:r>
            <a:r>
              <a:rPr lang="en-US" sz="3000" i="1" dirty="0" smtClean="0"/>
              <a:t>with SEM </a:t>
            </a:r>
            <a:r>
              <a:rPr lang="en-US" sz="3000" i="1" dirty="0"/>
              <a:t>analysis </a:t>
            </a:r>
            <a:r>
              <a:rPr lang="en-US" sz="3000" i="1" dirty="0" smtClean="0"/>
              <a:t>students can</a:t>
            </a:r>
          </a:p>
          <a:p>
            <a:pPr marL="114300" indent="0">
              <a:buNone/>
            </a:pPr>
            <a:endParaRPr lang="en-US" sz="1100" i="1" dirty="0" smtClean="0"/>
          </a:p>
          <a:p>
            <a:r>
              <a:rPr lang="en-US" sz="2800" dirty="0" smtClean="0">
                <a:solidFill>
                  <a:srgbClr val="000000"/>
                </a:solidFill>
              </a:rPr>
              <a:t>Add another way of looking (e.g., BSE)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Add spatial resolution &amp; depth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Reinforce mineral composition &amp; texture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Quantitatively evaluate texture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Reveal temporal history (mineral growth sequence, mineral zonation, </a:t>
            </a:r>
            <a:r>
              <a:rPr lang="en-US" sz="2800" dirty="0" err="1" smtClean="0">
                <a:solidFill>
                  <a:srgbClr val="000000"/>
                </a:solidFill>
              </a:rPr>
              <a:t>x</a:t>
            </a:r>
            <a:r>
              <a:rPr lang="en-US" sz="2800" dirty="0" smtClean="0">
                <a:solidFill>
                  <a:srgbClr val="000000"/>
                </a:solidFill>
              </a:rPr>
              <a:t>-cutting relations, etc.)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Question, test hypotheses, solve problems…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0559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Variety of analytical options: </a:t>
            </a:r>
            <a:r>
              <a:rPr lang="en-US" b="1" i="1" dirty="0" smtClean="0"/>
              <a:t>Detectors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2457" y="1879142"/>
            <a:ext cx="6931469" cy="4373563"/>
          </a:xfrm>
        </p:spPr>
        <p:txBody>
          <a:bodyPr/>
          <a:lstStyle/>
          <a:p>
            <a:r>
              <a:rPr lang="en-US" dirty="0" smtClean="0"/>
              <a:t>Secondary electron imaging (SEI)</a:t>
            </a:r>
          </a:p>
          <a:p>
            <a:endParaRPr lang="en-US" dirty="0" smtClean="0"/>
          </a:p>
          <a:p>
            <a:r>
              <a:rPr lang="en-US" dirty="0" smtClean="0"/>
              <a:t>Back-scattered electron imaging (BSE)</a:t>
            </a:r>
          </a:p>
          <a:p>
            <a:endParaRPr lang="en-US" dirty="0" smtClean="0"/>
          </a:p>
          <a:p>
            <a:r>
              <a:rPr lang="en-US" dirty="0" smtClean="0"/>
              <a:t>Energy-dispersive spectroscopy (EDS)</a:t>
            </a:r>
          </a:p>
          <a:p>
            <a:endParaRPr lang="en-US" dirty="0" smtClean="0"/>
          </a:p>
          <a:p>
            <a:r>
              <a:rPr lang="en-US" dirty="0" smtClean="0"/>
              <a:t>Electron back-scattered diffraction (EBSD)</a:t>
            </a:r>
          </a:p>
          <a:p>
            <a:endParaRPr lang="en-US" dirty="0" smtClean="0"/>
          </a:p>
          <a:p>
            <a:r>
              <a:rPr lang="en-US" dirty="0" smtClean="0"/>
              <a:t>Cathodoluminescence (CL)</a:t>
            </a:r>
            <a:endParaRPr lang="en-US" dirty="0"/>
          </a:p>
        </p:txBody>
      </p:sp>
      <p:pic>
        <p:nvPicPr>
          <p:cNvPr id="4" name="Picture 3" descr="C:\Users\rbeane\Desktop\synneusis2010a\VH3-4A\VH3-4A quartz.jpg"/>
          <p:cNvPicPr>
            <a:picLocks noChangeAspect="1" noChangeArrowheads="1"/>
          </p:cNvPicPr>
          <p:nvPr/>
        </p:nvPicPr>
        <p:blipFill>
          <a:blip r:embed="rId3"/>
          <a:srcRect l="10922" t="13513" b="8784"/>
          <a:stretch>
            <a:fillRect/>
          </a:stretch>
        </p:blipFill>
        <p:spPr bwMode="auto">
          <a:xfrm>
            <a:off x="426128" y="5276252"/>
            <a:ext cx="1043547" cy="980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 l="11789" t="6274"/>
          <a:stretch>
            <a:fillRect/>
          </a:stretch>
        </p:blipFill>
        <p:spPr bwMode="auto">
          <a:xfrm>
            <a:off x="426128" y="4363720"/>
            <a:ext cx="1056770" cy="912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38916" t="16017" r="3551" b="23640"/>
          <a:stretch/>
        </p:blipFill>
        <p:spPr>
          <a:xfrm>
            <a:off x="426128" y="2661465"/>
            <a:ext cx="1043547" cy="8829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44142" t="32085" r="29092" b="36800"/>
          <a:stretch/>
        </p:blipFill>
        <p:spPr>
          <a:xfrm>
            <a:off x="426128" y="1752599"/>
            <a:ext cx="1043547" cy="9088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930400" y="-1447800"/>
            <a:ext cx="1219200" cy="914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1809" y="2661465"/>
            <a:ext cx="1051089" cy="107309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1809" y="1752598"/>
            <a:ext cx="1051560" cy="908865"/>
          </a:xfrm>
          <a:prstGeom prst="rect">
            <a:avLst/>
          </a:prstGeom>
        </p:spPr>
      </p:pic>
      <p:pic>
        <p:nvPicPr>
          <p:cNvPr id="6" name="Picture 2" descr="http://www.d.umn.edu/SEM/images/large/garnet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6128" y="3544373"/>
            <a:ext cx="1043547" cy="8193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8944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Variety of accessibility options: </a:t>
            </a:r>
            <a:r>
              <a:rPr lang="en-US" b="1" i="1" dirty="0" smtClean="0"/>
              <a:t>operating SEM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In-person operation</a:t>
            </a:r>
          </a:p>
          <a:p>
            <a:r>
              <a:rPr lang="en-US" sz="2800" dirty="0" smtClean="0"/>
              <a:t>Remote operation</a:t>
            </a:r>
          </a:p>
          <a:p>
            <a:r>
              <a:rPr lang="en-US" sz="2800" dirty="0" smtClean="0"/>
              <a:t>Virtual operation</a:t>
            </a:r>
            <a:endParaRPr lang="en-US" sz="28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r="10909"/>
          <a:stretch>
            <a:fillRect/>
          </a:stretch>
        </p:blipFill>
        <p:spPr bwMode="auto">
          <a:xfrm>
            <a:off x="5269475" y="2445304"/>
            <a:ext cx="3093046" cy="23355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0058" y="3964476"/>
            <a:ext cx="3175000" cy="238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269475" y="4906894"/>
            <a:ext cx="31945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Bowdoin undergraduate using SEM, photo by C. Field.</a:t>
            </a:r>
            <a:endParaRPr lang="en-US" sz="900" dirty="0"/>
          </a:p>
        </p:txBody>
      </p:sp>
      <p:sp>
        <p:nvSpPr>
          <p:cNvPr id="7" name="TextBox 6"/>
          <p:cNvSpPr txBox="1"/>
          <p:nvPr/>
        </p:nvSpPr>
        <p:spPr>
          <a:xfrm>
            <a:off x="1673871" y="6427352"/>
            <a:ext cx="3859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Montana State University students using SEM, photo from D. </a:t>
            </a:r>
            <a:r>
              <a:rPr lang="en-US" sz="900" dirty="0" err="1" smtClean="0"/>
              <a:t>Mogk</a:t>
            </a:r>
            <a:r>
              <a:rPr lang="en-US" sz="900" dirty="0" smtClean="0"/>
              <a:t>.</a:t>
            </a:r>
            <a:endParaRPr lang="en-US" sz="9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0565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550797"/>
            <a:ext cx="9021874" cy="5212696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Learning goals</a:t>
            </a:r>
          </a:p>
          <a:p>
            <a:pPr lvl="1"/>
            <a:r>
              <a:rPr lang="en-US" dirty="0" smtClean="0"/>
              <a:t>Learn physics of electron interactions &amp; comparison with light optics</a:t>
            </a:r>
          </a:p>
          <a:p>
            <a:pPr lvl="1"/>
            <a:r>
              <a:rPr lang="en-US" dirty="0" smtClean="0"/>
              <a:t>Use SEM to acquire BSE (phase) images</a:t>
            </a:r>
          </a:p>
          <a:p>
            <a:pPr lvl="1"/>
            <a:r>
              <a:rPr lang="en-US" dirty="0" smtClean="0"/>
              <a:t>Use mineral textures &amp; compositions (EDS) to ID phases present</a:t>
            </a:r>
          </a:p>
          <a:p>
            <a:pPr lvl="1"/>
            <a:r>
              <a:rPr lang="en-US" dirty="0" smtClean="0"/>
              <a:t>Review mineral compositions &amp; consider effects of solid solution</a:t>
            </a:r>
          </a:p>
          <a:p>
            <a:pPr lvl="1"/>
            <a:r>
              <a:rPr lang="en-US" dirty="0" smtClean="0"/>
              <a:t>Acquire quantitative data (EDS or WDS) for mineral </a:t>
            </a:r>
            <a:r>
              <a:rPr lang="en-US" dirty="0" err="1" smtClean="0"/>
              <a:t>recalc’s</a:t>
            </a:r>
            <a:r>
              <a:rPr lang="en-US" dirty="0" smtClean="0"/>
              <a:t> and apply with </a:t>
            </a:r>
            <a:r>
              <a:rPr lang="en-US" dirty="0" err="1" smtClean="0"/>
              <a:t>geothermobarometers</a:t>
            </a:r>
            <a:r>
              <a:rPr lang="en-US" dirty="0" smtClean="0"/>
              <a:t> to solve metamorphic problems</a:t>
            </a:r>
          </a:p>
          <a:p>
            <a:r>
              <a:rPr lang="en-US" b="1" dirty="0" smtClean="0"/>
              <a:t>Execution of exercise </a:t>
            </a:r>
          </a:p>
          <a:p>
            <a:pPr lvl="1"/>
            <a:r>
              <a:rPr lang="en-US" dirty="0" smtClean="0"/>
              <a:t>Describe SEM </a:t>
            </a:r>
            <a:r>
              <a:rPr lang="en-US" dirty="0"/>
              <a:t>basics &amp;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dirty="0" smtClean="0"/>
              <a:t>-beam applications</a:t>
            </a:r>
          </a:p>
          <a:p>
            <a:pPr lvl="1"/>
            <a:r>
              <a:rPr lang="en-US" dirty="0" smtClean="0"/>
              <a:t>Prepared thin section of </a:t>
            </a:r>
            <a:r>
              <a:rPr lang="en-US" dirty="0" err="1" smtClean="0"/>
              <a:t>metapelite</a:t>
            </a:r>
            <a:r>
              <a:rPr lang="en-US" dirty="0" smtClean="0"/>
              <a:t> with </a:t>
            </a:r>
            <a:br>
              <a:rPr lang="en-US" dirty="0" smtClean="0"/>
            </a:br>
            <a:r>
              <a:rPr lang="en-US" dirty="0" smtClean="0"/>
              <a:t>Qtz, Pl, Grt, Ms, Bt, </a:t>
            </a:r>
            <a:r>
              <a:rPr lang="en-US" dirty="0" err="1" smtClean="0"/>
              <a:t>Ky</a:t>
            </a:r>
            <a:r>
              <a:rPr lang="en-US" dirty="0" smtClean="0"/>
              <a:t>, St</a:t>
            </a:r>
          </a:p>
          <a:p>
            <a:pPr lvl="1"/>
            <a:r>
              <a:rPr lang="en-US" dirty="0" smtClean="0"/>
              <a:t>Start with BSE (# of phases), then EDS</a:t>
            </a:r>
          </a:p>
          <a:p>
            <a:pPr lvl="1"/>
            <a:r>
              <a:rPr lang="en-US" dirty="0" smtClean="0"/>
              <a:t>I do this in one 2-hr lab period! </a:t>
            </a:r>
            <a:r>
              <a:rPr lang="en-US" dirty="0" err="1" smtClean="0">
                <a:sym typeface="Wingdings"/>
              </a:rPr>
              <a:t></a:t>
            </a:r>
            <a:endParaRPr lang="en-US" dirty="0" smtClean="0"/>
          </a:p>
          <a:p>
            <a:pPr marL="411480" lvl="1" indent="0">
              <a:buNone/>
            </a:pPr>
            <a:r>
              <a:rPr lang="en-US" sz="1500" dirty="0">
                <a:solidFill>
                  <a:srgbClr val="564B3C"/>
                </a:solidFill>
              </a:rPr>
              <a:t> </a:t>
            </a:r>
            <a:r>
              <a:rPr lang="en-US" sz="1500" dirty="0" smtClean="0">
                <a:solidFill>
                  <a:srgbClr val="564B3C"/>
                </a:solidFill>
              </a:rPr>
              <a:t>   (follow-up lab to </a:t>
            </a:r>
            <a:r>
              <a:rPr lang="en-US" sz="1500" dirty="0" err="1" smtClean="0">
                <a:solidFill>
                  <a:srgbClr val="564B3C"/>
                </a:solidFill>
              </a:rPr>
              <a:t>recalc</a:t>
            </a:r>
            <a:r>
              <a:rPr lang="en-US" sz="1500" dirty="0" smtClean="0">
                <a:solidFill>
                  <a:srgbClr val="564B3C"/>
                </a:solidFill>
              </a:rPr>
              <a:t> mineral formulae in Excel)</a:t>
            </a:r>
            <a:endParaRPr lang="en-US" dirty="0" smtClean="0"/>
          </a:p>
          <a:p>
            <a:r>
              <a:rPr lang="en-US" b="1" dirty="0" smtClean="0"/>
              <a:t>Assessment of learning</a:t>
            </a:r>
          </a:p>
          <a:p>
            <a:pPr lvl="1"/>
            <a:r>
              <a:rPr lang="en-US" dirty="0" smtClean="0"/>
              <a:t>Student interactions</a:t>
            </a:r>
          </a:p>
          <a:p>
            <a:pPr lvl="1"/>
            <a:r>
              <a:rPr lang="en-US" dirty="0" smtClean="0"/>
              <a:t>Follow-up application in</a:t>
            </a:r>
            <a:br>
              <a:rPr lang="en-US" dirty="0" smtClean="0"/>
            </a:br>
            <a:r>
              <a:rPr lang="en-US" dirty="0" smtClean="0"/>
              <a:t>study of rock suite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of projects: </a:t>
            </a:r>
            <a:br>
              <a:rPr lang="en-US" dirty="0" smtClean="0"/>
            </a:br>
            <a:r>
              <a:rPr lang="en-US" sz="3111" dirty="0" smtClean="0"/>
              <a:t>EXTENDING MINERALOGY WITH BSE &amp; EDS</a:t>
            </a:r>
            <a:endParaRPr lang="en-US" sz="3111" dirty="0"/>
          </a:p>
        </p:txBody>
      </p:sp>
      <p:pic>
        <p:nvPicPr>
          <p:cNvPr id="7" name="Picture 6" descr="Map1a_BSE_color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8306" y="3904612"/>
            <a:ext cx="2743200" cy="2743200"/>
          </a:xfrm>
          <a:prstGeom prst="rect">
            <a:avLst/>
          </a:prstGeom>
        </p:spPr>
      </p:pic>
      <p:pic>
        <p:nvPicPr>
          <p:cNvPr id="9" name="Picture 8" descr="EDS_garnet1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4263" y="5733412"/>
            <a:ext cx="2310618" cy="914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74859" y="3673780"/>
            <a:ext cx="26566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Images from UMTC Electron Microprobe lab.</a:t>
            </a:r>
            <a:endParaRPr lang="en-US" sz="9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2223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of projects: </a:t>
            </a:r>
            <a:br>
              <a:rPr lang="en-US" dirty="0" smtClean="0"/>
            </a:br>
            <a:r>
              <a:rPr lang="en-US" dirty="0" smtClean="0"/>
              <a:t>EBSD and crystallography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550797"/>
            <a:ext cx="9021874" cy="5212696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Learning goals</a:t>
            </a:r>
          </a:p>
          <a:p>
            <a:pPr lvl="1"/>
            <a:r>
              <a:rPr lang="en-US" dirty="0" smtClean="0"/>
              <a:t>Operate SEM to acquire and analyze EBSD patterns</a:t>
            </a:r>
          </a:p>
          <a:p>
            <a:pPr lvl="1"/>
            <a:r>
              <a:rPr lang="en-US" dirty="0" smtClean="0"/>
              <a:t>Describe how SEM works and applications of EBSD</a:t>
            </a:r>
          </a:p>
          <a:p>
            <a:pPr lvl="1"/>
            <a:r>
              <a:rPr lang="en-US" dirty="0" smtClean="0"/>
              <a:t>Observe mineral symmetry through Kikuchi bands </a:t>
            </a:r>
            <a:r>
              <a:rPr lang="en-US" sz="1700" dirty="0" smtClean="0"/>
              <a:t>(acquired &amp; simulated)</a:t>
            </a:r>
          </a:p>
          <a:p>
            <a:pPr lvl="1"/>
            <a:r>
              <a:rPr lang="en-US" dirty="0" smtClean="0"/>
              <a:t>Predict minerals/crystal systems based on BSE images &amp; EBSPs</a:t>
            </a:r>
          </a:p>
          <a:p>
            <a:pPr lvl="1"/>
            <a:r>
              <a:rPr lang="en-US" dirty="0" smtClean="0"/>
              <a:t>Make connections between EBSPs, </a:t>
            </a:r>
            <a:r>
              <a:rPr lang="en-US" dirty="0" err="1" smtClean="0"/>
              <a:t>stereonets</a:t>
            </a:r>
            <a:r>
              <a:rPr lang="en-US" dirty="0" smtClean="0"/>
              <a:t>, Miller indices…</a:t>
            </a:r>
          </a:p>
          <a:p>
            <a:r>
              <a:rPr lang="en-US" b="1" dirty="0" smtClean="0"/>
              <a:t>Execution of exercise </a:t>
            </a:r>
          </a:p>
          <a:p>
            <a:pPr lvl="1"/>
            <a:r>
              <a:rPr lang="en-US" dirty="0"/>
              <a:t>Describe SEM basics &amp; how I use EBSD in my </a:t>
            </a:r>
            <a:r>
              <a:rPr lang="en-US" dirty="0" smtClean="0"/>
              <a:t>research</a:t>
            </a:r>
          </a:p>
          <a:p>
            <a:pPr lvl="1"/>
            <a:r>
              <a:rPr lang="en-US" dirty="0" smtClean="0"/>
              <a:t>Prepared grain mount with quartz, tourmaline, topaz,                         zircon, galena, garnet, </a:t>
            </a:r>
            <a:r>
              <a:rPr lang="en-US" dirty="0" err="1" smtClean="0"/>
              <a:t>kyanite</a:t>
            </a:r>
            <a:endParaRPr lang="en-US" dirty="0" smtClean="0"/>
          </a:p>
          <a:p>
            <a:pPr lvl="1"/>
            <a:r>
              <a:rPr lang="en-US" dirty="0" smtClean="0"/>
              <a:t>Groups of 4 students rotate through SEM lab</a:t>
            </a:r>
          </a:p>
          <a:p>
            <a:pPr marL="411480" lvl="1" indent="0">
              <a:buNone/>
            </a:pPr>
            <a:r>
              <a:rPr lang="en-US" sz="1500" dirty="0">
                <a:solidFill>
                  <a:srgbClr val="564B3C"/>
                </a:solidFill>
              </a:rPr>
              <a:t> </a:t>
            </a:r>
            <a:r>
              <a:rPr lang="en-US" sz="1500" dirty="0" smtClean="0">
                <a:solidFill>
                  <a:srgbClr val="564B3C"/>
                </a:solidFill>
              </a:rPr>
              <a:t>   (</a:t>
            </a:r>
            <a:r>
              <a:rPr lang="en-US" sz="1500" dirty="0">
                <a:solidFill>
                  <a:srgbClr val="564B3C"/>
                </a:solidFill>
              </a:rPr>
              <a:t>other students </a:t>
            </a:r>
            <a:r>
              <a:rPr lang="en-US" sz="1500" dirty="0" smtClean="0">
                <a:solidFill>
                  <a:srgbClr val="564B3C"/>
                </a:solidFill>
              </a:rPr>
              <a:t>complete </a:t>
            </a:r>
            <a:r>
              <a:rPr lang="en-US" sz="1500" dirty="0">
                <a:solidFill>
                  <a:srgbClr val="564B3C"/>
                </a:solidFill>
              </a:rPr>
              <a:t>crystallography problems in min lab)</a:t>
            </a:r>
            <a:endParaRPr lang="en-US" dirty="0" smtClean="0"/>
          </a:p>
          <a:p>
            <a:r>
              <a:rPr lang="en-US" b="1" dirty="0" smtClean="0"/>
              <a:t>Assessment of learning</a:t>
            </a:r>
          </a:p>
          <a:p>
            <a:pPr lvl="1"/>
            <a:r>
              <a:rPr lang="en-US" dirty="0" smtClean="0"/>
              <a:t>Student observation</a:t>
            </a:r>
          </a:p>
          <a:p>
            <a:pPr lvl="1"/>
            <a:r>
              <a:rPr lang="en-US" dirty="0" smtClean="0"/>
              <a:t>Demonstrated performance in subsequent </a:t>
            </a:r>
          </a:p>
          <a:p>
            <a:pPr marL="411480" lvl="1" indent="0">
              <a:buNone/>
            </a:pPr>
            <a:r>
              <a:rPr lang="en-US" dirty="0"/>
              <a:t> </a:t>
            </a:r>
            <a:r>
              <a:rPr lang="en-US" dirty="0" smtClean="0"/>
              <a:t> projects and quizzes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22312"/>
          <a:stretch/>
        </p:blipFill>
        <p:spPr bwMode="auto">
          <a:xfrm>
            <a:off x="6296419" y="4334903"/>
            <a:ext cx="2390381" cy="2282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4" descr="H4-chias1-Ocross-orien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9255" t="5784" b="37380"/>
          <a:stretch/>
        </p:blipFill>
        <p:spPr bwMode="auto">
          <a:xfrm>
            <a:off x="7572400" y="5165252"/>
            <a:ext cx="1449475" cy="157499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85726" y="6618137"/>
            <a:ext cx="13866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Figure from S. </a:t>
            </a:r>
            <a:r>
              <a:rPr lang="en-US" sz="900" dirty="0" err="1" smtClean="0"/>
              <a:t>Sitzman</a:t>
            </a:r>
            <a:endParaRPr lang="en-US" sz="9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2223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544" y="1447799"/>
            <a:ext cx="6803858" cy="5176330"/>
          </a:xfrm>
        </p:spPr>
        <p:txBody>
          <a:bodyPr>
            <a:normAutofit/>
          </a:bodyPr>
          <a:lstStyle/>
          <a:p>
            <a:r>
              <a:rPr lang="en-US" b="1" dirty="0" smtClean="0"/>
              <a:t>Learning goals</a:t>
            </a:r>
          </a:p>
          <a:p>
            <a:pPr lvl="1"/>
            <a:r>
              <a:rPr lang="en-US" dirty="0" smtClean="0"/>
              <a:t>Use SEM methods in combination with multiple samples from suite over period of time</a:t>
            </a:r>
          </a:p>
          <a:p>
            <a:pPr lvl="1"/>
            <a:r>
              <a:rPr lang="en-US" dirty="0" smtClean="0"/>
              <a:t>Progressively introduce various methods to address series of ?’</a:t>
            </a:r>
            <a:r>
              <a:rPr lang="en-US" dirty="0" err="1" smtClean="0"/>
              <a:t>s</a:t>
            </a:r>
            <a:endParaRPr lang="en-US" dirty="0" smtClean="0"/>
          </a:p>
          <a:p>
            <a:pPr lvl="1"/>
            <a:r>
              <a:rPr lang="en-US" dirty="0" smtClean="0"/>
              <a:t>Repeat use &amp; experience builds comprehension</a:t>
            </a:r>
          </a:p>
          <a:p>
            <a:r>
              <a:rPr lang="en-US" b="1" dirty="0" smtClean="0"/>
              <a:t>Execution of exercise </a:t>
            </a:r>
          </a:p>
          <a:p>
            <a:pPr lvl="1"/>
            <a:r>
              <a:rPr lang="en-US" dirty="0" smtClean="0"/>
              <a:t>Introduce SEM/detectors &amp; give basic training</a:t>
            </a:r>
          </a:p>
          <a:p>
            <a:pPr lvl="1"/>
            <a:r>
              <a:rPr lang="en-US" dirty="0" smtClean="0"/>
              <a:t>Integrate hand samples, thin sections &amp; SEM analysis</a:t>
            </a:r>
          </a:p>
          <a:p>
            <a:pPr lvl="1"/>
            <a:r>
              <a:rPr lang="en-US" dirty="0" smtClean="0"/>
              <a:t>Study textures, mineral comps, </a:t>
            </a:r>
            <a:r>
              <a:rPr lang="en-US" dirty="0" err="1" smtClean="0"/>
              <a:t>microfabrics</a:t>
            </a:r>
            <a:r>
              <a:rPr lang="en-US" dirty="0" smtClean="0"/>
              <a:t>, mineral zoning, </a:t>
            </a:r>
            <a:r>
              <a:rPr lang="en-US" dirty="0" err="1" smtClean="0"/>
              <a:t>intersample</a:t>
            </a:r>
            <a:r>
              <a:rPr lang="en-US" dirty="0" smtClean="0"/>
              <a:t> comparison, etc.</a:t>
            </a:r>
          </a:p>
          <a:p>
            <a:r>
              <a:rPr lang="en-US" b="1" dirty="0" smtClean="0"/>
              <a:t>Assessment of learning</a:t>
            </a:r>
          </a:p>
          <a:p>
            <a:pPr lvl="1"/>
            <a:r>
              <a:rPr lang="en-US" dirty="0" smtClean="0"/>
              <a:t>Development of understanding over time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of projects: </a:t>
            </a:r>
            <a:br>
              <a:rPr lang="en-US" dirty="0" smtClean="0"/>
            </a:br>
            <a:r>
              <a:rPr lang="en-US" sz="3111" dirty="0" smtClean="0"/>
              <a:t>SEM STUDY OF SAMPLE SUITE</a:t>
            </a:r>
            <a:endParaRPr lang="en-US" sz="3111" dirty="0"/>
          </a:p>
        </p:txBody>
      </p:sp>
      <p:pic>
        <p:nvPicPr>
          <p:cNvPr id="10" name="Picture 9" descr="TNQ zircon BSE cro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284212" y="4768855"/>
            <a:ext cx="1357826" cy="1828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91384" y="4635010"/>
            <a:ext cx="1952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Al element map (image from UMTC Electron Microprobe lab).</a:t>
            </a:r>
            <a:endParaRPr lang="en-US" sz="900" dirty="0"/>
          </a:p>
        </p:txBody>
      </p:sp>
      <p:sp>
        <p:nvSpPr>
          <p:cNvPr id="12" name="TextBox 11"/>
          <p:cNvSpPr txBox="1"/>
          <p:nvPr/>
        </p:nvSpPr>
        <p:spPr>
          <a:xfrm>
            <a:off x="6778734" y="6362168"/>
            <a:ext cx="2231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Zircon in BSE (image from UMD Scanning Electron Microscope lab).</a:t>
            </a:r>
            <a:endParaRPr lang="en-US" sz="900" dirty="0"/>
          </a:p>
        </p:txBody>
      </p:sp>
      <p:pic>
        <p:nvPicPr>
          <p:cNvPr id="13" name="Picture 12" descr="89G-33A CP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725" y="1447799"/>
            <a:ext cx="1828800" cy="1371600"/>
          </a:xfrm>
          <a:prstGeom prst="rect">
            <a:avLst/>
          </a:prstGeom>
        </p:spPr>
      </p:pic>
      <p:pic>
        <p:nvPicPr>
          <p:cNvPr id="14" name="Picture 13" descr="Map1c_Al_fire.jpg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052719" y="3263410"/>
            <a:ext cx="1824806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929402" y="2819399"/>
            <a:ext cx="201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Thin section of Grt </a:t>
            </a:r>
            <a:r>
              <a:rPr lang="en-US" sz="900" dirty="0" err="1" smtClean="0"/>
              <a:t>pelite</a:t>
            </a:r>
            <a:r>
              <a:rPr lang="en-US" sz="900" dirty="0" smtClean="0"/>
              <a:t> (image from UMD </a:t>
            </a:r>
            <a:r>
              <a:rPr lang="en-US" sz="900" dirty="0" err="1" smtClean="0"/>
              <a:t>Petrotectonics</a:t>
            </a:r>
            <a:r>
              <a:rPr lang="en-US" sz="900" dirty="0" smtClean="0"/>
              <a:t> lab).</a:t>
            </a:r>
            <a:endParaRPr lang="en-US" sz="9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2223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256" y="408372"/>
            <a:ext cx="8539354" cy="1039427"/>
          </a:xfrm>
        </p:spPr>
        <p:txBody>
          <a:bodyPr>
            <a:normAutofit/>
          </a:bodyPr>
          <a:lstStyle/>
          <a:p>
            <a:r>
              <a:rPr lang="en-US" dirty="0" smtClean="0"/>
              <a:t>Examples of projects:</a:t>
            </a:r>
            <a:br>
              <a:rPr lang="en-US" dirty="0" smtClean="0"/>
            </a:br>
            <a:r>
              <a:rPr lang="en-US" sz="2200" i="1" dirty="0" smtClean="0"/>
              <a:t>How have </a:t>
            </a:r>
            <a:r>
              <a:rPr lang="en-US" sz="2200" b="1" i="1" dirty="0" smtClean="0">
                <a:solidFill>
                  <a:schemeClr val="tx1"/>
                </a:solidFill>
              </a:rPr>
              <a:t>you </a:t>
            </a:r>
            <a:r>
              <a:rPr lang="en-US" sz="2200" i="1" dirty="0" smtClean="0"/>
              <a:t>used the SEM to enhance learning?</a:t>
            </a:r>
            <a:endParaRPr lang="en-US" sz="22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29128" y="1660616"/>
            <a:ext cx="8148578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Mineralogy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dirty="0" smtClean="0"/>
              <a:t>Analyze </a:t>
            </a:r>
            <a:r>
              <a:rPr lang="en-US" dirty="0" err="1" smtClean="0"/>
              <a:t>exsolution</a:t>
            </a:r>
            <a:r>
              <a:rPr lang="en-US" dirty="0" smtClean="0"/>
              <a:t> texture and </a:t>
            </a:r>
            <a:r>
              <a:rPr lang="en-US" dirty="0" err="1" smtClean="0"/>
              <a:t>rehomogenize</a:t>
            </a:r>
            <a:r>
              <a:rPr lang="en-US" dirty="0" smtClean="0"/>
              <a:t> original phase</a:t>
            </a:r>
          </a:p>
          <a:p>
            <a:endParaRPr lang="en-US" dirty="0" smtClean="0"/>
          </a:p>
          <a:p>
            <a:r>
              <a:rPr lang="en-US" dirty="0" smtClean="0"/>
              <a:t>Compare optical observation of complex mineral </a:t>
            </a:r>
            <a:r>
              <a:rPr lang="en-US" dirty="0" smtClean="0"/>
              <a:t>(.</a:t>
            </a:r>
            <a:r>
              <a:rPr lang="en-US" dirty="0" err="1" smtClean="0"/>
              <a:t>ie</a:t>
            </a:r>
            <a:r>
              <a:rPr lang="en-US" dirty="0" smtClean="0"/>
              <a:t>., plagioclase) with internal chemical zoning to track changing P-T conditions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Halite-</a:t>
            </a:r>
            <a:r>
              <a:rPr lang="en-US" dirty="0" err="1" smtClean="0"/>
              <a:t>sylvite-quartz-opal-labradorite</a:t>
            </a:r>
            <a:r>
              <a:rPr lang="en-US" dirty="0" smtClean="0"/>
              <a:t> assemblage for comparison of diffraction patterns &amp; </a:t>
            </a:r>
            <a:r>
              <a:rPr lang="en-US" dirty="0" err="1" smtClean="0"/>
              <a:t>microtechniques</a:t>
            </a:r>
            <a:r>
              <a:rPr lang="en-US" dirty="0" smtClean="0"/>
              <a:t> for different capabilities and choices of method</a:t>
            </a:r>
          </a:p>
          <a:p>
            <a:endParaRPr lang="en-US" dirty="0" smtClean="0"/>
          </a:p>
          <a:p>
            <a:r>
              <a:rPr lang="en-US" dirty="0" smtClean="0"/>
              <a:t>Olivine-garnet assemblage to measure lattice constants for compositions; then compare to EDS analysis</a:t>
            </a:r>
          </a:p>
          <a:p>
            <a:endParaRPr lang="en-US" dirty="0" smtClean="0"/>
          </a:p>
          <a:p>
            <a:r>
              <a:rPr lang="en-US" dirty="0" smtClean="0"/>
              <a:t>Mineralogical estimates of composition:  specific gravity; </a:t>
            </a:r>
            <a:r>
              <a:rPr lang="en-US" dirty="0" err="1" smtClean="0"/>
              <a:t>pXRD</a:t>
            </a:r>
            <a:r>
              <a:rPr lang="en-US" dirty="0" smtClean="0"/>
              <a:t>; refractive indices, then compare to EDS ± EBSD</a:t>
            </a:r>
          </a:p>
          <a:p>
            <a:endParaRPr lang="en-US" dirty="0" smtClean="0"/>
          </a:p>
          <a:p>
            <a:r>
              <a:rPr lang="en-US" dirty="0" smtClean="0"/>
              <a:t>Differentiating minerals in reflected-light by BSE &amp; EDS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0552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3903</TotalTime>
  <Words>1467</Words>
  <Application>Microsoft Macintosh PowerPoint</Application>
  <PresentationFormat>On-screen Show (4:3)</PresentationFormat>
  <Paragraphs>171</Paragraphs>
  <Slides>14</Slides>
  <Notes>12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Apothecary</vt:lpstr>
      <vt:lpstr>Using the SEM to Enhance Learning</vt:lpstr>
      <vt:lpstr>Outline</vt:lpstr>
      <vt:lpstr>How does the SEM complement other learning modes? </vt:lpstr>
      <vt:lpstr>Variety of analytical options: Detectors</vt:lpstr>
      <vt:lpstr>Variety of accessibility options: operating SEM</vt:lpstr>
      <vt:lpstr>Examples of projects:  EXTENDING MINERALOGY WITH BSE &amp; EDS</vt:lpstr>
      <vt:lpstr>Examples of projects:  EBSD and crystallography</vt:lpstr>
      <vt:lpstr>Examples of projects:  SEM STUDY OF SAMPLE SUITE</vt:lpstr>
      <vt:lpstr>Examples of projects: How have you used the SEM to enhance learning?</vt:lpstr>
      <vt:lpstr>Examples of projects: How have you used the SEM to enhance learning?</vt:lpstr>
      <vt:lpstr>Varied learning goals for different projects</vt:lpstr>
      <vt:lpstr>For more information and ideas:</vt:lpstr>
      <vt:lpstr>For more information and ideas:</vt:lpstr>
      <vt:lpstr>Variety of analytical options: QUESTIONS???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Beane</dc:creator>
  <cp:lastModifiedBy>John Goodge</cp:lastModifiedBy>
  <cp:revision>64</cp:revision>
  <dcterms:created xsi:type="dcterms:W3CDTF">2011-08-09T19:12:27Z</dcterms:created>
  <dcterms:modified xsi:type="dcterms:W3CDTF">2011-08-09T21:46:11Z</dcterms:modified>
</cp:coreProperties>
</file>