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60" r:id="rId6"/>
  </p:sldIdLst>
  <p:sldSz cx="12179300" cy="9134475" type="ledger"/>
  <p:notesSz cx="6858000" cy="9144000"/>
  <p:defaultTextStyle>
    <a:defPPr>
      <a:defRPr lang="en-US"/>
    </a:defPPr>
    <a:lvl1pPr marL="0" algn="l" defTabSz="121788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8945" algn="l" defTabSz="121788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7889" algn="l" defTabSz="121788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6834" algn="l" defTabSz="121788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5779" algn="l" defTabSz="121788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4723" algn="l" defTabSz="121788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3668" algn="l" defTabSz="121788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2613" algn="l" defTabSz="121788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1557" algn="l" defTabSz="1217889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7" d="100"/>
          <a:sy n="37" d="100"/>
        </p:scale>
        <p:origin x="-1301" y="-101"/>
      </p:cViewPr>
      <p:guideLst>
        <p:guide orient="horz" pos="2877"/>
        <p:guide pos="38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3448" y="2837608"/>
            <a:ext cx="10352405" cy="195799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6895" y="5176202"/>
            <a:ext cx="8525510" cy="233436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8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68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57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47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3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26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1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EC26-64C3-40C9-813E-C1C5E055DEA9}" type="datetimeFigureOut">
              <a:rPr lang="en-US" smtClean="0"/>
              <a:t>8/8/2011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1D505-5CFF-4EFD-91A4-3AF7C7F832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979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EC26-64C3-40C9-813E-C1C5E055DEA9}" type="datetimeFigureOut">
              <a:rPr lang="en-US" smtClean="0"/>
              <a:t>8/8/2011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1D505-5CFF-4EFD-91A4-3AF7C7F832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823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9992" y="365803"/>
            <a:ext cx="2740343" cy="779390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965" y="365803"/>
            <a:ext cx="8018039" cy="779390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EC26-64C3-40C9-813E-C1C5E055DEA9}" type="datetimeFigureOut">
              <a:rPr lang="en-US" smtClean="0"/>
              <a:t>8/8/2011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1D505-5CFF-4EFD-91A4-3AF7C7F832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5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EC26-64C3-40C9-813E-C1C5E055DEA9}" type="datetimeFigureOut">
              <a:rPr lang="en-US" smtClean="0"/>
              <a:t>8/8/2011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1D505-5CFF-4EFD-91A4-3AF7C7F832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745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81" y="5869747"/>
            <a:ext cx="10352405" cy="1814208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081" y="3871581"/>
            <a:ext cx="10352405" cy="1998166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894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788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683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577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472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366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261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155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EC26-64C3-40C9-813E-C1C5E055DEA9}" type="datetimeFigureOut">
              <a:rPr lang="en-US" smtClean="0"/>
              <a:t>8/8/2011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1D505-5CFF-4EFD-91A4-3AF7C7F832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068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965" y="2131378"/>
            <a:ext cx="5379191" cy="602833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144" y="2131378"/>
            <a:ext cx="5379191" cy="602833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EC26-64C3-40C9-813E-C1C5E055DEA9}" type="datetimeFigureOut">
              <a:rPr lang="en-US" smtClean="0"/>
              <a:t>8/8/2011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1D505-5CFF-4EFD-91A4-3AF7C7F832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609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965" y="2044685"/>
            <a:ext cx="5381306" cy="85212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945" indent="0">
              <a:buNone/>
              <a:defRPr sz="2700" b="1"/>
            </a:lvl2pPr>
            <a:lvl3pPr marL="1217889" indent="0">
              <a:buNone/>
              <a:defRPr sz="2400" b="1"/>
            </a:lvl3pPr>
            <a:lvl4pPr marL="1826834" indent="0">
              <a:buNone/>
              <a:defRPr sz="2100" b="1"/>
            </a:lvl4pPr>
            <a:lvl5pPr marL="2435779" indent="0">
              <a:buNone/>
              <a:defRPr sz="2100" b="1"/>
            </a:lvl5pPr>
            <a:lvl6pPr marL="3044723" indent="0">
              <a:buNone/>
              <a:defRPr sz="2100" b="1"/>
            </a:lvl6pPr>
            <a:lvl7pPr marL="3653668" indent="0">
              <a:buNone/>
              <a:defRPr sz="2100" b="1"/>
            </a:lvl7pPr>
            <a:lvl8pPr marL="4262613" indent="0">
              <a:buNone/>
              <a:defRPr sz="2100" b="1"/>
            </a:lvl8pPr>
            <a:lvl9pPr marL="487155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965" y="2896813"/>
            <a:ext cx="5381306" cy="5262896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6916" y="2044685"/>
            <a:ext cx="5383420" cy="85212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945" indent="0">
              <a:buNone/>
              <a:defRPr sz="2700" b="1"/>
            </a:lvl2pPr>
            <a:lvl3pPr marL="1217889" indent="0">
              <a:buNone/>
              <a:defRPr sz="2400" b="1"/>
            </a:lvl3pPr>
            <a:lvl4pPr marL="1826834" indent="0">
              <a:buNone/>
              <a:defRPr sz="2100" b="1"/>
            </a:lvl4pPr>
            <a:lvl5pPr marL="2435779" indent="0">
              <a:buNone/>
              <a:defRPr sz="2100" b="1"/>
            </a:lvl5pPr>
            <a:lvl6pPr marL="3044723" indent="0">
              <a:buNone/>
              <a:defRPr sz="2100" b="1"/>
            </a:lvl6pPr>
            <a:lvl7pPr marL="3653668" indent="0">
              <a:buNone/>
              <a:defRPr sz="2100" b="1"/>
            </a:lvl7pPr>
            <a:lvl8pPr marL="4262613" indent="0">
              <a:buNone/>
              <a:defRPr sz="2100" b="1"/>
            </a:lvl8pPr>
            <a:lvl9pPr marL="487155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6916" y="2896813"/>
            <a:ext cx="5383420" cy="5262896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EC26-64C3-40C9-813E-C1C5E055DEA9}" type="datetimeFigureOut">
              <a:rPr lang="en-US" smtClean="0"/>
              <a:t>8/8/2011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1D505-5CFF-4EFD-91A4-3AF7C7F832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79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EC26-64C3-40C9-813E-C1C5E055DEA9}" type="datetimeFigureOut">
              <a:rPr lang="en-US" smtClean="0"/>
              <a:t>8/8/2011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1D505-5CFF-4EFD-91A4-3AF7C7F832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497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EC26-64C3-40C9-813E-C1C5E055DEA9}" type="datetimeFigureOut">
              <a:rPr lang="en-US" smtClean="0"/>
              <a:t>8/8/2011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1D505-5CFF-4EFD-91A4-3AF7C7F832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448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66" y="363687"/>
            <a:ext cx="4006906" cy="1547786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68" y="363688"/>
            <a:ext cx="6808567" cy="7796021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66" y="1911474"/>
            <a:ext cx="4006906" cy="6248235"/>
          </a:xfrm>
        </p:spPr>
        <p:txBody>
          <a:bodyPr/>
          <a:lstStyle>
            <a:lvl1pPr marL="0" indent="0">
              <a:buNone/>
              <a:defRPr sz="1900"/>
            </a:lvl1pPr>
            <a:lvl2pPr marL="608945" indent="0">
              <a:buNone/>
              <a:defRPr sz="1600"/>
            </a:lvl2pPr>
            <a:lvl3pPr marL="1217889" indent="0">
              <a:buNone/>
              <a:defRPr sz="1300"/>
            </a:lvl3pPr>
            <a:lvl4pPr marL="1826834" indent="0">
              <a:buNone/>
              <a:defRPr sz="1200"/>
            </a:lvl4pPr>
            <a:lvl5pPr marL="2435779" indent="0">
              <a:buNone/>
              <a:defRPr sz="1200"/>
            </a:lvl5pPr>
            <a:lvl6pPr marL="3044723" indent="0">
              <a:buNone/>
              <a:defRPr sz="1200"/>
            </a:lvl6pPr>
            <a:lvl7pPr marL="3653668" indent="0">
              <a:buNone/>
              <a:defRPr sz="1200"/>
            </a:lvl7pPr>
            <a:lvl8pPr marL="4262613" indent="0">
              <a:buNone/>
              <a:defRPr sz="1200"/>
            </a:lvl8pPr>
            <a:lvl9pPr marL="4871557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EC26-64C3-40C9-813E-C1C5E055DEA9}" type="datetimeFigureOut">
              <a:rPr lang="en-US" smtClean="0"/>
              <a:t>8/8/2011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1D505-5CFF-4EFD-91A4-3AF7C7F832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607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7228" y="6394132"/>
            <a:ext cx="7307580" cy="754864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7228" y="816182"/>
            <a:ext cx="7307580" cy="5480685"/>
          </a:xfrm>
        </p:spPr>
        <p:txBody>
          <a:bodyPr/>
          <a:lstStyle>
            <a:lvl1pPr marL="0" indent="0">
              <a:buNone/>
              <a:defRPr sz="4300"/>
            </a:lvl1pPr>
            <a:lvl2pPr marL="608945" indent="0">
              <a:buNone/>
              <a:defRPr sz="3700"/>
            </a:lvl2pPr>
            <a:lvl3pPr marL="1217889" indent="0">
              <a:buNone/>
              <a:defRPr sz="3200"/>
            </a:lvl3pPr>
            <a:lvl4pPr marL="1826834" indent="0">
              <a:buNone/>
              <a:defRPr sz="2700"/>
            </a:lvl4pPr>
            <a:lvl5pPr marL="2435779" indent="0">
              <a:buNone/>
              <a:defRPr sz="2700"/>
            </a:lvl5pPr>
            <a:lvl6pPr marL="3044723" indent="0">
              <a:buNone/>
              <a:defRPr sz="2700"/>
            </a:lvl6pPr>
            <a:lvl7pPr marL="3653668" indent="0">
              <a:buNone/>
              <a:defRPr sz="2700"/>
            </a:lvl7pPr>
            <a:lvl8pPr marL="4262613" indent="0">
              <a:buNone/>
              <a:defRPr sz="2700"/>
            </a:lvl8pPr>
            <a:lvl9pPr marL="487155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7228" y="7148996"/>
            <a:ext cx="7307580" cy="1072031"/>
          </a:xfrm>
        </p:spPr>
        <p:txBody>
          <a:bodyPr/>
          <a:lstStyle>
            <a:lvl1pPr marL="0" indent="0">
              <a:buNone/>
              <a:defRPr sz="1900"/>
            </a:lvl1pPr>
            <a:lvl2pPr marL="608945" indent="0">
              <a:buNone/>
              <a:defRPr sz="1600"/>
            </a:lvl2pPr>
            <a:lvl3pPr marL="1217889" indent="0">
              <a:buNone/>
              <a:defRPr sz="1300"/>
            </a:lvl3pPr>
            <a:lvl4pPr marL="1826834" indent="0">
              <a:buNone/>
              <a:defRPr sz="1200"/>
            </a:lvl4pPr>
            <a:lvl5pPr marL="2435779" indent="0">
              <a:buNone/>
              <a:defRPr sz="1200"/>
            </a:lvl5pPr>
            <a:lvl6pPr marL="3044723" indent="0">
              <a:buNone/>
              <a:defRPr sz="1200"/>
            </a:lvl6pPr>
            <a:lvl7pPr marL="3653668" indent="0">
              <a:buNone/>
              <a:defRPr sz="1200"/>
            </a:lvl7pPr>
            <a:lvl8pPr marL="4262613" indent="0">
              <a:buNone/>
              <a:defRPr sz="1200"/>
            </a:lvl8pPr>
            <a:lvl9pPr marL="4871557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3EC26-64C3-40C9-813E-C1C5E055DEA9}" type="datetimeFigureOut">
              <a:rPr lang="en-US" smtClean="0"/>
              <a:t>8/8/2011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1D505-5CFF-4EFD-91A4-3AF7C7F832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076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965" y="365802"/>
            <a:ext cx="10961370" cy="1522413"/>
          </a:xfrm>
          <a:prstGeom prst="rect">
            <a:avLst/>
          </a:prstGeom>
        </p:spPr>
        <p:txBody>
          <a:bodyPr vert="horz" lIns="121789" tIns="60894" rIns="121789" bIns="6089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965" y="2131378"/>
            <a:ext cx="10961370" cy="6028331"/>
          </a:xfrm>
          <a:prstGeom prst="rect">
            <a:avLst/>
          </a:prstGeom>
        </p:spPr>
        <p:txBody>
          <a:bodyPr vert="horz" lIns="121789" tIns="60894" rIns="121789" bIns="6089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965" y="8466306"/>
            <a:ext cx="2841837" cy="486326"/>
          </a:xfrm>
          <a:prstGeom prst="rect">
            <a:avLst/>
          </a:prstGeom>
        </p:spPr>
        <p:txBody>
          <a:bodyPr vert="horz" lIns="121789" tIns="60894" rIns="121789" bIns="60894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3EC26-64C3-40C9-813E-C1C5E055DEA9}" type="datetimeFigureOut">
              <a:rPr lang="en-US" smtClean="0"/>
              <a:t>8/8/2011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1261" y="8466306"/>
            <a:ext cx="3856778" cy="486326"/>
          </a:xfrm>
          <a:prstGeom prst="rect">
            <a:avLst/>
          </a:prstGeom>
        </p:spPr>
        <p:txBody>
          <a:bodyPr vert="horz" lIns="121789" tIns="60894" rIns="121789" bIns="60894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28498" y="8466306"/>
            <a:ext cx="2841837" cy="486326"/>
          </a:xfrm>
          <a:prstGeom prst="rect">
            <a:avLst/>
          </a:prstGeom>
        </p:spPr>
        <p:txBody>
          <a:bodyPr vert="horz" lIns="121789" tIns="60894" rIns="121789" bIns="60894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71D505-5CFF-4EFD-91A4-3AF7C7F832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039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7889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709" indent="-456709" algn="l" defTabSz="1217889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89535" indent="-380590" algn="l" defTabSz="1217889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362" indent="-304472" algn="l" defTabSz="1217889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1306" indent="-304472" algn="l" defTabSz="1217889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0251" indent="-304472" algn="l" defTabSz="1217889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49196" indent="-304472" algn="l" defTabSz="121788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8140" indent="-304472" algn="l" defTabSz="121788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7085" indent="-304472" algn="l" defTabSz="121788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6030" indent="-304472" algn="l" defTabSz="1217889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88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945" algn="l" defTabSz="121788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889" algn="l" defTabSz="121788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6834" algn="l" defTabSz="121788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5779" algn="l" defTabSz="121788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4723" algn="l" defTabSz="121788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3668" algn="l" defTabSz="121788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2613" algn="l" defTabSz="121788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1557" algn="l" defTabSz="121788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johns2ea@jmu.ed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4250" y="604837"/>
            <a:ext cx="10515600" cy="4495800"/>
          </a:xfrm>
        </p:spPr>
        <p:txBody>
          <a:bodyPr>
            <a:noAutofit/>
          </a:bodyPr>
          <a:lstStyle/>
          <a:p>
            <a:r>
              <a:rPr lang="en-US" sz="8800" dirty="0" smtClean="0"/>
              <a:t>“Granite” Countertops as a Teaching Tool</a:t>
            </a:r>
            <a:endParaRPr lang="en-US" sz="8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3450" y="4719637"/>
            <a:ext cx="8525510" cy="3429000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Liz Johnson, James Madison University (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hlinkClick r:id="rId2"/>
              </a:rPr>
              <a:t>johns2ea@jmu.edu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</a:p>
          <a:p>
            <a:endParaRPr lang="en-US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Thanks to Ron Phillips (purchase info) and Eric Pyle (point counting exercise)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71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3250" y="27321"/>
            <a:ext cx="10961370" cy="1522413"/>
          </a:xfrm>
        </p:spPr>
        <p:txBody>
          <a:bodyPr/>
          <a:lstStyle/>
          <a:p>
            <a:r>
              <a:rPr lang="en-US" dirty="0" smtClean="0"/>
              <a:t>The Classroom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1488281"/>
            <a:ext cx="9829800" cy="7372351"/>
          </a:xfrm>
        </p:spPr>
      </p:pic>
    </p:spTree>
    <p:extLst>
      <p:ext uri="{BB962C8B-B14F-4D97-AF65-F5344CB8AC3E}">
        <p14:creationId xmlns:p14="http://schemas.microsoft.com/office/powerpoint/2010/main" val="3105317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Cost of Installation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Invoice for countertops: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About $31 / sq. ft. plus installation</a:t>
            </a:r>
          </a:p>
          <a:p>
            <a:r>
              <a:rPr lang="en-US" dirty="0" smtClean="0"/>
              <a:t>Comparable to cost of standard lab counters</a:t>
            </a:r>
          </a:p>
          <a:p>
            <a:r>
              <a:rPr lang="en-US" dirty="0"/>
              <a:t>T</a:t>
            </a:r>
            <a:r>
              <a:rPr lang="en-US" dirty="0" smtClean="0"/>
              <a:t>hin sections and </a:t>
            </a:r>
            <a:r>
              <a:rPr lang="en-US" dirty="0"/>
              <a:t>g</a:t>
            </a:r>
            <a:r>
              <a:rPr lang="en-US" dirty="0" smtClean="0"/>
              <a:t>eochemical analyses of all 10 samples (~$1000)</a:t>
            </a:r>
          </a:p>
          <a:p>
            <a:endParaRPr lang="en-US" dirty="0"/>
          </a:p>
          <a:p>
            <a:r>
              <a:rPr lang="en-US" dirty="0" smtClean="0"/>
              <a:t>Alternatives:</a:t>
            </a:r>
          </a:p>
          <a:p>
            <a:pPr lvl="1"/>
            <a:r>
              <a:rPr lang="en-US" dirty="0" smtClean="0"/>
              <a:t>Install a smaller inset</a:t>
            </a:r>
          </a:p>
          <a:p>
            <a:pPr lvl="1"/>
            <a:r>
              <a:rPr lang="en-US" dirty="0" smtClean="0"/>
              <a:t>Use loose pieces as hand samples</a:t>
            </a:r>
          </a:p>
          <a:p>
            <a:r>
              <a:rPr lang="en-US" dirty="0" smtClean="0"/>
              <a:t>Same effect?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298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604837"/>
            <a:ext cx="10352405" cy="1957992"/>
          </a:xfrm>
        </p:spPr>
        <p:txBody>
          <a:bodyPr/>
          <a:lstStyle/>
          <a:p>
            <a:r>
              <a:rPr lang="en-US" dirty="0" smtClean="0"/>
              <a:t>Geology and Earth Science Courses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0850" y="2890837"/>
            <a:ext cx="5105400" cy="5486400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GEOL300 Introduction to Petrology </a:t>
            </a:r>
          </a:p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(BS) 4 credits</a:t>
            </a:r>
          </a:p>
          <a:p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Jigsaw Project: Introduction to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</a:rPr>
              <a:t>phaneritic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igneous rocks</a:t>
            </a:r>
          </a:p>
          <a:p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6003089" y="2967037"/>
            <a:ext cx="5486400" cy="4495800"/>
          </a:xfrm>
          <a:prstGeom prst="rect">
            <a:avLst/>
          </a:prstGeom>
        </p:spPr>
        <p:txBody>
          <a:bodyPr vert="horz" lIns="121789" tIns="60894" rIns="121789" bIns="60894" rtlCol="0">
            <a:normAutofit fontScale="92500" lnSpcReduction="20000"/>
          </a:bodyPr>
          <a:lstStyle>
            <a:lvl1pPr marL="0" indent="0" algn="ctr" defTabSz="1217889" rtl="0" eaLnBrk="1" latinLnBrk="0" hangingPunct="1">
              <a:spcBef>
                <a:spcPct val="20000"/>
              </a:spcBef>
              <a:buFont typeface="Arial" pitchFamily="34" charset="0"/>
              <a:buNone/>
              <a:defRPr sz="4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8945" indent="0" algn="ctr" defTabSz="1217889" rtl="0" eaLnBrk="1" latinLnBrk="0" hangingPunct="1">
              <a:spcBef>
                <a:spcPct val="20000"/>
              </a:spcBef>
              <a:buFont typeface="Arial" pitchFamily="34" charset="0"/>
              <a:buNone/>
              <a:defRPr sz="3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7889" indent="0" algn="ctr" defTabSz="1217889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6834" indent="0" algn="ctr" defTabSz="1217889" rtl="0" eaLnBrk="1" latinLnBrk="0" hangingPunct="1"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5779" indent="0" algn="ctr" defTabSz="1217889" rtl="0" eaLnBrk="1" latinLnBrk="0" hangingPunct="1"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4723" indent="0" algn="ctr" defTabSz="1217889" rtl="0" eaLnBrk="1" latinLnBrk="0" hangingPunct="1"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3668" indent="0" algn="ctr" defTabSz="1217889" rtl="0" eaLnBrk="1" latinLnBrk="0" hangingPunct="1"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2613" indent="0" algn="ctr" defTabSz="1217889" rtl="0" eaLnBrk="1" latinLnBrk="0" hangingPunct="1"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1557" indent="0" algn="ctr" defTabSz="1217889" rtl="0" eaLnBrk="1" latinLnBrk="0" hangingPunct="1">
              <a:spcBef>
                <a:spcPct val="20000"/>
              </a:spcBef>
              <a:buFont typeface="Arial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GEOL367 Genesis of Solid Earth Materials </a:t>
            </a:r>
          </a:p>
          <a:p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(BA) 4 Credits</a:t>
            </a:r>
          </a:p>
          <a:p>
            <a:endParaRPr lang="en-US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Macroscopic point counting: use plastic chicken fencing as a grid on countertop</a:t>
            </a:r>
          </a:p>
          <a:p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692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Introductory Courses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“Field Trip” to this classroom with Geology majors as the guides</a:t>
            </a:r>
          </a:p>
          <a:p>
            <a:r>
              <a:rPr lang="en-US" dirty="0" smtClean="0"/>
              <a:t>Introduce petrographic microscope and thin sections</a:t>
            </a:r>
          </a:p>
          <a:p>
            <a:r>
              <a:rPr lang="en-US" dirty="0" smtClean="0"/>
              <a:t>Textures and crystallization history</a:t>
            </a:r>
          </a:p>
          <a:p>
            <a:r>
              <a:rPr lang="en-US" dirty="0" smtClean="0"/>
              <a:t>Classification of rocks</a:t>
            </a:r>
          </a:p>
          <a:p>
            <a:r>
              <a:rPr lang="en-US" dirty="0" smtClean="0"/>
              <a:t>Use of geologic knowledge in everyday life</a:t>
            </a:r>
          </a:p>
        </p:txBody>
      </p:sp>
    </p:spTree>
    <p:extLst>
      <p:ext uri="{BB962C8B-B14F-4D97-AF65-F5344CB8AC3E}">
        <p14:creationId xmlns:p14="http://schemas.microsoft.com/office/powerpoint/2010/main" val="4282708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167</Words>
  <Application>Microsoft Office PowerPoint</Application>
  <PresentationFormat>Ledger Paper (11x17 in)</PresentationFormat>
  <Paragraphs>30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“Granite” Countertops as a Teaching Tool</vt:lpstr>
      <vt:lpstr>The Classroom</vt:lpstr>
      <vt:lpstr>Cost of Installation</vt:lpstr>
      <vt:lpstr>Geology and Earth Science Courses</vt:lpstr>
      <vt:lpstr>Introductory Courses</vt:lpstr>
    </vt:vector>
  </TitlesOfParts>
  <Company>James Madison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Liz Johnson</dc:creator>
  <cp:lastModifiedBy>Liz Johnson</cp:lastModifiedBy>
  <cp:revision>17</cp:revision>
  <dcterms:created xsi:type="dcterms:W3CDTF">2011-08-03T15:55:10Z</dcterms:created>
  <dcterms:modified xsi:type="dcterms:W3CDTF">2011-08-09T02:15:21Z</dcterms:modified>
</cp:coreProperties>
</file>