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85" r:id="rId5"/>
    <p:sldId id="286" r:id="rId6"/>
    <p:sldId id="261" r:id="rId7"/>
    <p:sldId id="262" r:id="rId8"/>
    <p:sldId id="259" r:id="rId9"/>
    <p:sldId id="264" r:id="rId10"/>
    <p:sldId id="272" r:id="rId11"/>
    <p:sldId id="279" r:id="rId12"/>
    <p:sldId id="280" r:id="rId13"/>
    <p:sldId id="273" r:id="rId14"/>
    <p:sldId id="265" r:id="rId15"/>
    <p:sldId id="260" r:id="rId16"/>
    <p:sldId id="266" r:id="rId17"/>
    <p:sldId id="267" r:id="rId18"/>
    <p:sldId id="268" r:id="rId19"/>
    <p:sldId id="269" r:id="rId20"/>
    <p:sldId id="270" r:id="rId21"/>
    <p:sldId id="271" r:id="rId22"/>
    <p:sldId id="288" r:id="rId23"/>
    <p:sldId id="287" r:id="rId24"/>
    <p:sldId id="291" r:id="rId25"/>
    <p:sldId id="289" r:id="rId26"/>
    <p:sldId id="290" r:id="rId27"/>
    <p:sldId id="281" r:id="rId28"/>
    <p:sldId id="282" r:id="rId29"/>
    <p:sldId id="283" r:id="rId30"/>
    <p:sldId id="284" r:id="rId3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EC91E-BEBF-489D-A50A-F11AE210EB2B}" type="datetimeFigureOut">
              <a:rPr lang="en-US" smtClean="0"/>
              <a:t>8/9/2011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CF1B85-E94B-417A-A815-A84F2159C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13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Ha, not</a:t>
            </a:r>
            <a:r>
              <a:rPr lang="en-US" baseline="0" dirty="0" smtClean="0"/>
              <a:t> so fast…  I caught you. ;)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F1B85-E94B-417A-A815-A84F2159CE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419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F1B85-E94B-417A-A815-A84F2159CE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932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6799B9C-639D-1F4C-A185-B866B486C9AD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8006EF5-6B36-C245-A669-E46FFDFBA0C2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576DEE-44EB-E545-83A2-3A56AD3397F7}" type="slidenum">
              <a:rPr lang="en-US"/>
              <a:pPr/>
              <a:t>12</a:t>
            </a:fld>
            <a:endParaRPr lang="en-US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Guessing on numbers</a:t>
            </a:r>
            <a:r>
              <a:rPr lang="en-US" baseline="0" dirty="0" smtClean="0"/>
              <a:t> here.  You might know better, Pam?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170E5-7A72-4FF1-8407-7C4F108246D7}" type="datetimeFigureOut">
              <a:rPr lang="en-US"/>
              <a:pPr>
                <a:defRPr/>
              </a:pPr>
              <a:t>8/9/2011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DA643-1116-4D94-B997-68CC318F0A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63ABD-3BED-4C61-A91F-413C0AEE2AA8}" type="datetimeFigureOut">
              <a:rPr lang="en-US"/>
              <a:pPr>
                <a:defRPr/>
              </a:pPr>
              <a:t>8/9/2011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B01DF-0E25-450D-B60B-8003D9A7A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02C83-D582-41A2-816C-A0F2FE2E1490}" type="datetimeFigureOut">
              <a:rPr lang="en-US"/>
              <a:pPr>
                <a:defRPr/>
              </a:pPr>
              <a:t>8/9/2011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DDA1E-B3A5-42EB-A6C4-8BAB6235FC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579BF-F16C-447C-A8FA-1AFEED8F5D08}" type="datetimeFigureOut">
              <a:rPr lang="en-US"/>
              <a:pPr>
                <a:defRPr/>
              </a:pPr>
              <a:t>8/9/2011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52026-B20F-49D1-82D2-843D1408F3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096C6-AB87-4C60-808E-595482B129B4}" type="datetimeFigureOut">
              <a:rPr lang="en-US"/>
              <a:pPr>
                <a:defRPr/>
              </a:pPr>
              <a:t>8/9/2011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C6066-7260-444B-AF12-AC9F5694C0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9D507-1C36-4C47-9774-1A69EF59D9F0}" type="datetimeFigureOut">
              <a:rPr lang="en-US"/>
              <a:pPr>
                <a:defRPr/>
              </a:pPr>
              <a:t>8/9/2011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DF71A-4721-4CFD-ABFC-508D79E0DD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7996B-C3D0-486A-B02D-07DFEE3C8331}" type="datetimeFigureOut">
              <a:rPr lang="en-US"/>
              <a:pPr>
                <a:defRPr/>
              </a:pPr>
              <a:t>8/9/2011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E54C5-2762-44F1-9ACA-26E99969B0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4AC2A-7306-4452-A493-91C0BC75B439}" type="datetimeFigureOut">
              <a:rPr lang="en-US"/>
              <a:pPr>
                <a:defRPr/>
              </a:pPr>
              <a:t>8/9/2011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45AB7-6CC1-4F20-90A1-B5F61226DA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C8A77-532F-464C-BCD3-8C0046875725}" type="datetimeFigureOut">
              <a:rPr lang="en-US"/>
              <a:pPr>
                <a:defRPr/>
              </a:pPr>
              <a:t>8/9/2011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C5FBA-4C35-410E-AF8F-A4A05E6EF3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71882-206A-4FC1-81E1-3FE188302663}" type="datetimeFigureOut">
              <a:rPr lang="en-US"/>
              <a:pPr>
                <a:defRPr/>
              </a:pPr>
              <a:t>8/9/2011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B477E-082A-4CE0-A42C-E4E7051060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ED399-F2DC-4108-BC71-6EF1CEBBDC94}" type="datetimeFigureOut">
              <a:rPr lang="en-US"/>
              <a:pPr>
                <a:defRPr/>
              </a:pPr>
              <a:t>8/9/2011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3ECAD-DBAB-4218-A78E-9A11997CE2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F9B7C0A-3663-4757-8CD6-5028357A4F49}" type="datetimeFigureOut">
              <a:rPr lang="en-US"/>
              <a:pPr>
                <a:defRPr/>
              </a:pPr>
              <a:t>8/9/2011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D38DA1F-ED5C-4C69-9F03-9394269FBB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serc.carleton.edu/NAGTWorkshops/mineralogy/mineral_physics/index.html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931" y="1094854"/>
            <a:ext cx="3007383" cy="3007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" b="1457"/>
          <a:stretch>
            <a:fillRect/>
          </a:stretch>
        </p:blipFill>
        <p:spPr bwMode="auto">
          <a:xfrm>
            <a:off x="4419600" y="1219200"/>
            <a:ext cx="3072861" cy="2870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7640" y="5518917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898989"/>
                </a:solidFill>
              </a:rPr>
              <a:t>Pamela </a:t>
            </a:r>
            <a:r>
              <a:rPr lang="en-US" dirty="0" err="1" smtClean="0">
                <a:solidFill>
                  <a:srgbClr val="898989"/>
                </a:solidFill>
              </a:rPr>
              <a:t>Burnley</a:t>
            </a:r>
            <a:r>
              <a:rPr lang="en-US" dirty="0" smtClean="0">
                <a:solidFill>
                  <a:srgbClr val="898989"/>
                </a:solidFill>
              </a:rPr>
              <a:t>, UNLV</a:t>
            </a:r>
          </a:p>
          <a:p>
            <a:r>
              <a:rPr lang="en-US" dirty="0">
                <a:solidFill>
                  <a:srgbClr val="898989"/>
                </a:solidFill>
              </a:rPr>
              <a:t>Wendy Panero, OSU</a:t>
            </a:r>
          </a:p>
          <a:p>
            <a:endParaRPr lang="en-US" dirty="0" smtClean="0">
              <a:solidFill>
                <a:srgbClr val="898989"/>
              </a:solidFill>
            </a:endParaRPr>
          </a:p>
        </p:txBody>
      </p:sp>
      <p:sp>
        <p:nvSpPr>
          <p:cNvPr id="13313" name="Title 1"/>
          <p:cNvSpPr>
            <a:spLocks noGrp="1"/>
          </p:cNvSpPr>
          <p:nvPr>
            <p:ph type="ctrTitle"/>
          </p:nvPr>
        </p:nvSpPr>
        <p:spPr>
          <a:xfrm>
            <a:off x="621840" y="4377194"/>
            <a:ext cx="7772400" cy="1470025"/>
          </a:xfrm>
        </p:spPr>
        <p:txBody>
          <a:bodyPr/>
          <a:lstStyle/>
          <a:p>
            <a:r>
              <a:rPr lang="en-US" dirty="0" smtClean="0"/>
              <a:t>Integrating Mineral Physics into Geoscience Curricula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0" t="14241" r="24490" b="12659"/>
          <a:stretch>
            <a:fillRect/>
          </a:stretch>
        </p:blipFill>
        <p:spPr bwMode="auto">
          <a:xfrm>
            <a:off x="3316783" y="0"/>
            <a:ext cx="2389421" cy="212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3033532" y="0"/>
            <a:ext cx="281167" cy="16171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 flipH="1" flipV="1">
            <a:off x="3124903" y="1927778"/>
            <a:ext cx="191878" cy="1925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H="1" flipV="1">
            <a:off x="5630003" y="-381000"/>
            <a:ext cx="306039" cy="266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5706204" y="2133600"/>
            <a:ext cx="229839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1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667765"/>
              </p:ext>
            </p:extLst>
          </p:nvPr>
        </p:nvGraphicFramePr>
        <p:xfrm>
          <a:off x="901700" y="1417638"/>
          <a:ext cx="7553325" cy="4378960"/>
        </p:xfrm>
        <a:graphic>
          <a:graphicData uri="http://schemas.openxmlformats.org/drawingml/2006/table">
            <a:tbl>
              <a:tblPr/>
              <a:tblGrid>
                <a:gridCol w="3776663"/>
                <a:gridCol w="3776662"/>
              </a:tblGrid>
              <a:tr h="38735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Traditional Mineralogy Topic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Mineral Physics Topic</a:t>
                      </a:r>
                      <a:endParaRPr kumimoji="0" 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510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Olivine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Phase relations and transformation mechanism between olivine, </a:t>
                      </a:r>
                      <a:r>
                        <a:rPr kumimoji="0" lang="en-US" sz="2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wadsleyite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and </a:t>
                      </a:r>
                      <a:r>
                        <a:rPr kumimoji="0" lang="en-US" sz="2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ringwoodite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perovskite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and </a:t>
                      </a:r>
                      <a:r>
                        <a:rPr kumimoji="0" lang="en-US" sz="2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magnesiowustite</a:t>
                      </a: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SiO</a:t>
                      </a:r>
                      <a:r>
                        <a:rPr kumimoji="0" lang="en-US" sz="22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/Quartz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Phase relations with </a:t>
                      </a:r>
                      <a:r>
                        <a:rPr kumimoji="0" lang="en-US" sz="2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coesite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and </a:t>
                      </a:r>
                      <a:r>
                        <a:rPr kumimoji="0" lang="en-US" sz="2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stishovite</a:t>
                      </a: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Garnet  &amp; Pyroxene </a:t>
                      </a: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Transformation to </a:t>
                      </a:r>
                      <a:r>
                        <a:rPr kumimoji="0" lang="en-US" sz="2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perovskite</a:t>
                      </a: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Filling of electrons in orbitals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Spin transition in Fe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Rectangle 158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dirty="0">
                <a:latin typeface="Calibri" pitchFamily="34" charset="0"/>
              </a:rPr>
              <a:t>Tie in points for “enrichment” pieces</a:t>
            </a:r>
          </a:p>
        </p:txBody>
      </p:sp>
    </p:spTree>
    <p:extLst>
      <p:ext uri="{BB962C8B-B14F-4D97-AF65-F5344CB8AC3E}">
        <p14:creationId xmlns:p14="http://schemas.microsoft.com/office/powerpoint/2010/main" val="404859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7454"/>
            <a:ext cx="8229600" cy="1143000"/>
          </a:xfrm>
        </p:spPr>
        <p:txBody>
          <a:bodyPr/>
          <a:lstStyle/>
          <a:p>
            <a:r>
              <a:rPr lang="en-US" dirty="0" smtClean="0"/>
              <a:t>Example:  Olivine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065" y="756566"/>
            <a:ext cx="8229600" cy="4525963"/>
          </a:xfrm>
        </p:spPr>
        <p:txBody>
          <a:bodyPr/>
          <a:lstStyle/>
          <a:p>
            <a:r>
              <a:rPr lang="en-US" dirty="0" smtClean="0"/>
              <a:t>Phase transitions, coordination change, equations of state, structure of the Earth</a:t>
            </a:r>
            <a:endParaRPr lang="en-US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447800" y="1867281"/>
            <a:ext cx="5926840" cy="2443593"/>
            <a:chOff x="912" y="1008"/>
            <a:chExt cx="5125" cy="211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912" y="1008"/>
              <a:ext cx="5125" cy="2113"/>
              <a:chOff x="912" y="1008"/>
              <a:chExt cx="5125" cy="2113"/>
            </a:xfrm>
          </p:grpSpPr>
          <p:pic>
            <p:nvPicPr>
              <p:cNvPr id="8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4" y="1008"/>
                <a:ext cx="2773" cy="2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" y="1008"/>
                <a:ext cx="2736" cy="2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Text Box 6"/>
              <p:cNvSpPr txBox="1">
                <a:spLocks noChangeArrowheads="1"/>
              </p:cNvSpPr>
              <p:nvPr/>
            </p:nvSpPr>
            <p:spPr bwMode="auto">
              <a:xfrm>
                <a:off x="2006" y="2678"/>
                <a:ext cx="90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en-US">
                    <a:solidFill>
                      <a:schemeClr val="bg1"/>
                    </a:solidFill>
                  </a:rPr>
                  <a:t>P&lt;13 GPa</a:t>
                </a:r>
              </a:p>
            </p:txBody>
          </p:sp>
          <p:sp>
            <p:nvSpPr>
              <p:cNvPr id="11" name="Text Box 7"/>
              <p:cNvSpPr txBox="1">
                <a:spLocks noChangeArrowheads="1"/>
              </p:cNvSpPr>
              <p:nvPr/>
            </p:nvSpPr>
            <p:spPr bwMode="auto">
              <a:xfrm>
                <a:off x="4166" y="2678"/>
                <a:ext cx="90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en-US">
                    <a:solidFill>
                      <a:schemeClr val="bg1"/>
                    </a:solidFill>
                  </a:rPr>
                  <a:t>P&gt;25 GPa</a:t>
                </a:r>
              </a:p>
            </p:txBody>
          </p:sp>
        </p:grpSp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1382" y="1046"/>
              <a:ext cx="6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chemeClr val="bg1"/>
                  </a:solidFill>
                </a:rPr>
                <a:t>Olivine</a:t>
              </a:r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3590" y="1094"/>
              <a:ext cx="92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chemeClr val="bg1"/>
                  </a:solidFill>
                </a:rPr>
                <a:t>Perovskite</a:t>
              </a:r>
              <a:endParaRPr lang="en-US"/>
            </a:p>
          </p:txBody>
        </p:sp>
      </p:grp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75" y="4310874"/>
            <a:ext cx="5744098" cy="247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601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-118768"/>
            <a:ext cx="7772400" cy="1143000"/>
          </a:xfrm>
        </p:spPr>
        <p:txBody>
          <a:bodyPr/>
          <a:lstStyle/>
          <a:p>
            <a:r>
              <a:rPr lang="en-US" dirty="0"/>
              <a:t>X-ray Diffraction</a:t>
            </a: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14996"/>
            <a:ext cx="4671289" cy="350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299" y="2741608"/>
            <a:ext cx="4593700" cy="347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69270" y="136992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/>
              <a:t>Synchrotron-based XRD:</a:t>
            </a:r>
          </a:p>
          <a:p>
            <a:pPr algn="ctr"/>
            <a:r>
              <a:rPr lang="en-US" dirty="0" smtClean="0"/>
              <a:t>NSLS-II $1G</a:t>
            </a:r>
          </a:p>
          <a:p>
            <a:pPr algn="ctr"/>
            <a:r>
              <a:rPr lang="en-US" dirty="0" smtClean="0"/>
              <a:t>Diffraction pattern of 100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</a:t>
            </a:r>
            <a:r>
              <a:rPr lang="en-US" baseline="30000" dirty="0" smtClean="0"/>
              <a:t>3</a:t>
            </a:r>
            <a:r>
              <a:rPr lang="en-US" dirty="0" smtClean="0"/>
              <a:t> in &lt;1 sec</a:t>
            </a:r>
          </a:p>
          <a:p>
            <a:pPr algn="ctr"/>
            <a:r>
              <a:rPr lang="en-US" dirty="0" smtClean="0"/>
              <a:t>&gt;10</a:t>
            </a:r>
            <a:r>
              <a:rPr lang="en-US" baseline="30000" dirty="0" smtClean="0"/>
              <a:t>10</a:t>
            </a:r>
            <a:r>
              <a:rPr lang="en-US" dirty="0" smtClean="0"/>
              <a:t> the flux of lab-based XRD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9290" y="141269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/>
              <a:t>Lab-based XRD:</a:t>
            </a:r>
          </a:p>
          <a:p>
            <a:pPr algn="ctr"/>
            <a:r>
              <a:rPr lang="en-US" dirty="0" err="1" smtClean="0"/>
              <a:t>Bruker</a:t>
            </a:r>
            <a:r>
              <a:rPr lang="en-US" dirty="0" smtClean="0"/>
              <a:t> ~$100k</a:t>
            </a:r>
          </a:p>
          <a:p>
            <a:pPr algn="ctr"/>
            <a:r>
              <a:rPr lang="en-US" dirty="0" smtClean="0"/>
              <a:t>Diffraction pattern of 1000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</a:t>
            </a:r>
            <a:r>
              <a:rPr lang="en-US" baseline="30000" dirty="0" smtClean="0"/>
              <a:t>3 </a:t>
            </a:r>
            <a:r>
              <a:rPr lang="en-US" dirty="0" smtClean="0"/>
              <a:t>in hours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15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Olivine phase transformation mechanism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4" descr="Image6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00200"/>
            <a:ext cx="3581400" cy="340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my lamell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84" y="2532339"/>
            <a:ext cx="5218126" cy="432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iTdif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6918">
            <a:off x="411765" y="5083909"/>
            <a:ext cx="1712455" cy="12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3884078" y="6169025"/>
            <a:ext cx="944232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965250" y="6359075"/>
            <a:ext cx="11584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dirty="0"/>
              <a:t>0.25 </a:t>
            </a:r>
            <a:r>
              <a:rPr lang="en-US" dirty="0">
                <a:latin typeface="Symbol" pitchFamily="18" charset="2"/>
              </a:rPr>
              <a:t>m</a:t>
            </a:r>
            <a:r>
              <a:rPr lang="en-US" dirty="0"/>
              <a:t>m</a:t>
            </a:r>
          </a:p>
        </p:txBody>
      </p:sp>
      <p:pic>
        <p:nvPicPr>
          <p:cNvPr id="5" name="Picture 4" descr="olivine phase diagram cle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83" y="895414"/>
            <a:ext cx="1991032" cy="322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1792a sma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01461" y="3511944"/>
            <a:ext cx="2514233" cy="365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5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15" y="1284671"/>
            <a:ext cx="6588417" cy="391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recrystalover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15" y="4268787"/>
            <a:ext cx="24860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27" y="834342"/>
            <a:ext cx="4598081" cy="560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611" y="2502343"/>
            <a:ext cx="4747253" cy="5704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bothspoo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664" y="4284588"/>
            <a:ext cx="267652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528"/>
            <a:ext cx="8229600" cy="1143000"/>
          </a:xfrm>
        </p:spPr>
        <p:txBody>
          <a:bodyPr/>
          <a:lstStyle/>
          <a:p>
            <a:r>
              <a:rPr lang="en-US" dirty="0" smtClean="0"/>
              <a:t>Nucleation and growth </a:t>
            </a:r>
            <a:r>
              <a:rPr lang="en-US" dirty="0"/>
              <a:t>k</a:t>
            </a:r>
            <a:r>
              <a:rPr lang="en-US" dirty="0" smtClean="0"/>
              <a:t>inetics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16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2020"/>
            <a:ext cx="8229600" cy="1143000"/>
          </a:xfrm>
        </p:spPr>
        <p:txBody>
          <a:bodyPr rtlCol="0">
            <a:normAutofit fontScale="90000"/>
          </a:bodyPr>
          <a:lstStyle/>
          <a:p>
            <a:r>
              <a:rPr lang="en-US" dirty="0"/>
              <a:t>Mineral Physics Educational Modules for Advanced Undergraduates and Graduate Students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457200" y="2474259"/>
            <a:ext cx="8229600" cy="3678797"/>
          </a:xfrm>
        </p:spPr>
        <p:txBody>
          <a:bodyPr/>
          <a:lstStyle/>
          <a:p>
            <a:r>
              <a:rPr lang="en-US" sz="2400" dirty="0" smtClean="0"/>
              <a:t>Get mineral physics stuff out there</a:t>
            </a:r>
          </a:p>
          <a:p>
            <a:r>
              <a:rPr lang="en-US" sz="2400" dirty="0" smtClean="0"/>
              <a:t>Create environment for collaborative teaching</a:t>
            </a:r>
          </a:p>
          <a:p>
            <a:r>
              <a:rPr lang="en-US" sz="2400" dirty="0" smtClean="0"/>
              <a:t>Consists of materials &amp; </a:t>
            </a:r>
            <a:r>
              <a:rPr lang="en-US" sz="2400" dirty="0"/>
              <a:t>c</a:t>
            </a:r>
            <a:r>
              <a:rPr lang="en-US" sz="2400" dirty="0" smtClean="0"/>
              <a:t>ourse</a:t>
            </a:r>
          </a:p>
          <a:p>
            <a:r>
              <a:rPr lang="hu-HU" sz="2400" dirty="0" smtClean="0"/>
              <a:t>Currently under development, to run Spring 2012 for the first time.</a:t>
            </a:r>
            <a:endParaRPr lang="en-US" sz="2400" dirty="0" smtClean="0"/>
          </a:p>
          <a:p>
            <a:r>
              <a:rPr lang="hu-HU" sz="2400" dirty="0" smtClean="0">
                <a:hlinkClick r:id="rId2"/>
              </a:rPr>
              <a:t>http://serc.carleton.edu/NAGTWorkshops/mineralogy/mineral_physics/index.html</a:t>
            </a:r>
            <a:endParaRPr lang="hu-H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70" y="1417638"/>
            <a:ext cx="7055375" cy="5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550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692" y="1269210"/>
            <a:ext cx="6803713" cy="5184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970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8" y="161282"/>
            <a:ext cx="8752342" cy="606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849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5" y="167442"/>
            <a:ext cx="7927322" cy="6203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48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Mineral Physics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500" dirty="0" smtClean="0"/>
              <a:t>The Physics (and often chemistry) of Minerals</a:t>
            </a:r>
          </a:p>
          <a:p>
            <a:pPr>
              <a:lnSpc>
                <a:spcPct val="80000"/>
              </a:lnSpc>
            </a:pPr>
            <a:r>
              <a:rPr lang="en-US" sz="2500" dirty="0" smtClean="0"/>
              <a:t>Integration of solid-state and statistical physics, physical chemistry, mineral science</a:t>
            </a:r>
          </a:p>
          <a:p>
            <a:pPr>
              <a:lnSpc>
                <a:spcPct val="80000"/>
              </a:lnSpc>
            </a:pPr>
            <a:r>
              <a:rPr lang="en-US" sz="2500" dirty="0" smtClean="0"/>
              <a:t>Elastic properties, thermodynamic stability, deformation, electrical and thermal conductivity, magnetic properties</a:t>
            </a:r>
          </a:p>
          <a:p>
            <a:pPr>
              <a:lnSpc>
                <a:spcPct val="80000"/>
              </a:lnSpc>
            </a:pPr>
            <a:r>
              <a:rPr lang="en-US" sz="2500" dirty="0" smtClean="0"/>
              <a:t>Thermodynamic parameters:  pressure, temperature, entropy, composition</a:t>
            </a:r>
          </a:p>
          <a:p>
            <a:pPr>
              <a:lnSpc>
                <a:spcPct val="80000"/>
              </a:lnSpc>
            </a:pPr>
            <a:r>
              <a:rPr lang="en-US" sz="2500" dirty="0" smtClean="0"/>
              <a:t>For interpretation of </a:t>
            </a:r>
          </a:p>
          <a:p>
            <a:pPr lvl="1">
              <a:lnSpc>
                <a:spcPct val="80000"/>
              </a:lnSpc>
            </a:pPr>
            <a:r>
              <a:rPr lang="en-US" sz="2200" dirty="0" smtClean="0"/>
              <a:t>Seismic wave speeds, including variations with depth as indications of phase transitions and lateral variations in T &amp; composition</a:t>
            </a:r>
          </a:p>
          <a:p>
            <a:pPr lvl="1">
              <a:lnSpc>
                <a:spcPct val="80000"/>
              </a:lnSpc>
            </a:pPr>
            <a:r>
              <a:rPr lang="en-US" sz="2200" dirty="0" smtClean="0"/>
              <a:t>Geomagnetic fields and </a:t>
            </a:r>
            <a:r>
              <a:rPr lang="en-US" sz="2200" dirty="0" err="1" smtClean="0"/>
              <a:t>paleo</a:t>
            </a:r>
            <a:r>
              <a:rPr lang="en-US" sz="2200" dirty="0" smtClean="0"/>
              <a:t> magnetism</a:t>
            </a:r>
          </a:p>
          <a:p>
            <a:pPr lvl="1">
              <a:lnSpc>
                <a:spcPct val="80000"/>
              </a:lnSpc>
            </a:pPr>
            <a:r>
              <a:rPr lang="en-US" sz="2200" dirty="0" smtClean="0"/>
              <a:t>Electromagnetic fields &amp; conductivity</a:t>
            </a:r>
          </a:p>
          <a:p>
            <a:pPr lvl="1">
              <a:lnSpc>
                <a:spcPct val="80000"/>
              </a:lnSpc>
            </a:pPr>
            <a:r>
              <a:rPr lang="en-US" sz="2200" dirty="0" smtClean="0"/>
              <a:t>History of and fate of plate tectonics</a:t>
            </a:r>
          </a:p>
          <a:p>
            <a:pPr lvl="1">
              <a:lnSpc>
                <a:spcPct val="80000"/>
              </a:lnSpc>
            </a:pPr>
            <a:r>
              <a:rPr lang="en-US" sz="2200" dirty="0" smtClean="0"/>
              <a:t>Earthquakes at intermediate to great depths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08" y="159093"/>
            <a:ext cx="8517992" cy="610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935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1" y="131055"/>
            <a:ext cx="8516805" cy="5995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141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185738"/>
            <a:ext cx="8562975" cy="648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76838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8515350" cy="5026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70766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“Mineral Physics 101”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r>
              <a:rPr lang="en-US" dirty="0" smtClean="0"/>
              <a:t>Weekly meeting on-line (e.g. </a:t>
            </a:r>
            <a:r>
              <a:rPr lang="en-US" dirty="0" err="1" smtClean="0"/>
              <a:t>skype</a:t>
            </a:r>
            <a:r>
              <a:rPr lang="en-US" dirty="0" smtClean="0"/>
              <a:t>)</a:t>
            </a:r>
          </a:p>
          <a:p>
            <a:r>
              <a:rPr lang="en-US" dirty="0" smtClean="0"/>
              <a:t>Uses materials on Cutting Edge web site</a:t>
            </a:r>
          </a:p>
          <a:p>
            <a:r>
              <a:rPr lang="en-US" dirty="0" smtClean="0"/>
              <a:t>Multi-institutional </a:t>
            </a:r>
          </a:p>
          <a:p>
            <a:pPr lvl="1"/>
            <a:r>
              <a:rPr lang="en-US" dirty="0" smtClean="0"/>
              <a:t>Efficiency of shared teaching</a:t>
            </a:r>
          </a:p>
          <a:p>
            <a:pPr lvl="1"/>
            <a:r>
              <a:rPr lang="en-US" dirty="0" smtClean="0"/>
              <a:t>Broader exposure for students</a:t>
            </a:r>
          </a:p>
          <a:p>
            <a:r>
              <a:rPr lang="en-US" dirty="0" smtClean="0"/>
              <a:t>Format for capturing guest lectures </a:t>
            </a:r>
          </a:p>
          <a:p>
            <a:r>
              <a:rPr lang="en-US" dirty="0" smtClean="0"/>
              <a:t>Planned for spring 2012 hosted by UNLV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739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68175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0494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19" y="710292"/>
            <a:ext cx="8917081" cy="4883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51404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</a:t>
            </a:r>
            <a:r>
              <a:rPr lang="en-US" dirty="0" err="1" smtClean="0"/>
              <a:t>equilibria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SiO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</a:t>
            </a:r>
            <a:endParaRPr lang="en-US" dirty="0"/>
          </a:p>
        </p:txBody>
      </p:sp>
      <p:pic>
        <p:nvPicPr>
          <p:cNvPr id="6" name="Picture 2" descr="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63296"/>
            <a:ext cx="4195465" cy="352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53" y="2436817"/>
            <a:ext cx="3808347" cy="337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660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" charset="0"/>
              </a:rPr>
              <a:t>Aside: Meteorite Impacts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1447800"/>
            <a:ext cx="9575800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59131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  <p:pic>
        <p:nvPicPr>
          <p:cNvPr id="27652" name="Picture 4" descr="&#10;ktbits.gif                                                     001123B2Macintosh HD                   BD80BF5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313238" cy="724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158750" y="471488"/>
            <a:ext cx="3117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600"/>
              <a:t>Shocked Quartz</a:t>
            </a:r>
          </a:p>
        </p:txBody>
      </p:sp>
      <p:pic>
        <p:nvPicPr>
          <p:cNvPr id="27654" name="Picture 6" descr="MBerries-Tectites.jpg                                          001123B2Macintosh HD                   BD80BF5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86200"/>
            <a:ext cx="4008438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228600" y="3290888"/>
            <a:ext cx="1631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600"/>
              <a:t>Tectites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247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325" y="164848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Mineral Physics in Mineralogy, Petrology, and Geochemistry</a:t>
            </a:r>
            <a:endParaRPr lang="en-US" dirty="0"/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>
          <a:xfrm>
            <a:off x="402378" y="1307848"/>
            <a:ext cx="8229600" cy="4525963"/>
          </a:xfrm>
        </p:spPr>
        <p:txBody>
          <a:bodyPr/>
          <a:lstStyle/>
          <a:p>
            <a:r>
              <a:rPr lang="en-US" dirty="0" smtClean="0"/>
              <a:t>Structure of the Earth</a:t>
            </a:r>
          </a:p>
          <a:p>
            <a:r>
              <a:rPr lang="en-US" dirty="0" smtClean="0"/>
              <a:t>Phase transitions</a:t>
            </a:r>
          </a:p>
          <a:p>
            <a:endParaRPr lang="en-US" dirty="0" smtClean="0"/>
          </a:p>
        </p:txBody>
      </p:sp>
      <p:pic>
        <p:nvPicPr>
          <p:cNvPr id="4" name="Picture 2" descr="Mantle Phase Diagram2.eps                                      0004E4F0fusion      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966" y="2372114"/>
            <a:ext cx="3352800" cy="3938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mantle-and-core-composition.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338" y="2372114"/>
            <a:ext cx="3394787" cy="412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 flipV="1">
            <a:off x="4193282" y="2428470"/>
            <a:ext cx="1857375" cy="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7"/>
          <p:cNvCxnSpPr>
            <a:cxnSpLocks noChangeShapeType="1"/>
          </p:cNvCxnSpPr>
          <p:nvPr/>
        </p:nvCxnSpPr>
        <p:spPr bwMode="auto">
          <a:xfrm>
            <a:off x="4180582" y="2607857"/>
            <a:ext cx="1870075" cy="1651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Connector 9"/>
          <p:cNvCxnSpPr>
            <a:cxnSpLocks noChangeShapeType="1"/>
          </p:cNvCxnSpPr>
          <p:nvPr/>
        </p:nvCxnSpPr>
        <p:spPr bwMode="auto">
          <a:xfrm>
            <a:off x="4221857" y="2772957"/>
            <a:ext cx="1828800" cy="31514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11"/>
          <p:cNvCxnSpPr>
            <a:cxnSpLocks noChangeShapeType="1"/>
          </p:cNvCxnSpPr>
          <p:nvPr/>
        </p:nvCxnSpPr>
        <p:spPr bwMode="auto">
          <a:xfrm>
            <a:off x="4157402" y="3709373"/>
            <a:ext cx="2026696" cy="21422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0"/>
            <a:ext cx="5651500" cy="375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4953000" cy="390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endParaRPr lang="en-US" sz="2400" dirty="0">
              <a:latin typeface="Times" charset="0"/>
            </a:endParaRP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3505200" y="76200"/>
            <a:ext cx="5118100" cy="457200"/>
          </a:xfrm>
          <a:prstGeom prst="rect">
            <a:avLst/>
          </a:prstGeom>
          <a:solidFill>
            <a:srgbClr val="FFD2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Synthesized at 9.5 GPa (95 kbar) 1200K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425450" y="1370013"/>
            <a:ext cx="2012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600"/>
              <a:t>Stishovite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5775325" y="4327525"/>
            <a:ext cx="24526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i="1"/>
              <a:t>Isostructural </a:t>
            </a:r>
            <a:r>
              <a:rPr lang="en-US"/>
              <a:t> with</a:t>
            </a:r>
          </a:p>
          <a:p>
            <a:r>
              <a:rPr lang="en-US"/>
              <a:t>Rutile (TiO</a:t>
            </a:r>
            <a:r>
              <a:rPr lang="en-US" baseline="-25000"/>
              <a:t>2</a:t>
            </a:r>
            <a:r>
              <a:rPr lang="en-US"/>
              <a:t>)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2570221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2351088" y="914400"/>
            <a:ext cx="4433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Sumo Wrestlers in Stilettos (SWS)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85950"/>
            <a:ext cx="2438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4784725" y="1508125"/>
            <a:ext cx="2941831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Pressure = Force/Area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65893" name="Text Box 5"/>
          <p:cNvSpPr txBox="1">
            <a:spLocks noChangeArrowheads="1"/>
          </p:cNvSpPr>
          <p:nvPr/>
        </p:nvSpPr>
        <p:spPr bwMode="auto">
          <a:xfrm>
            <a:off x="4708525" y="3108325"/>
            <a:ext cx="32919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Force ~ 200 kg * 10 m/s</a:t>
            </a:r>
            <a:r>
              <a:rPr lang="en-US" baseline="30000" dirty="0">
                <a:solidFill>
                  <a:srgbClr val="000000"/>
                </a:solidFill>
              </a:rPr>
              <a:t>2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3505200" y="220663"/>
            <a:ext cx="209708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4400">
                <a:solidFill>
                  <a:schemeClr val="accent1"/>
                </a:solidFill>
              </a:rPr>
              <a:t>Pressure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708525" y="3657600"/>
            <a:ext cx="28067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Area ~1cm</a:t>
            </a:r>
            <a:r>
              <a:rPr lang="en-US" baseline="30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= 10</a:t>
            </a:r>
            <a:r>
              <a:rPr lang="en-US" baseline="30000" dirty="0">
                <a:solidFill>
                  <a:srgbClr val="000000"/>
                </a:solidFill>
              </a:rPr>
              <a:t>-4</a:t>
            </a:r>
            <a:r>
              <a:rPr lang="en-US" dirty="0">
                <a:solidFill>
                  <a:srgbClr val="000000"/>
                </a:solidFill>
              </a:rPr>
              <a:t> m</a:t>
            </a:r>
            <a:r>
              <a:rPr lang="en-US" baseline="30000" dirty="0">
                <a:solidFill>
                  <a:srgbClr val="000000"/>
                </a:solidFill>
              </a:rPr>
              <a:t>2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708525" y="4267200"/>
            <a:ext cx="36607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1SWS = 2x10</a:t>
            </a:r>
            <a:r>
              <a:rPr lang="en-US" baseline="30000" dirty="0">
                <a:solidFill>
                  <a:srgbClr val="000000"/>
                </a:solidFill>
              </a:rPr>
              <a:t>7</a:t>
            </a:r>
            <a:r>
              <a:rPr lang="en-US" dirty="0">
                <a:solidFill>
                  <a:srgbClr val="000000"/>
                </a:solidFill>
              </a:rPr>
              <a:t> Pa = 200 bar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87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3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3"/>
          <p:cNvSpPr txBox="1">
            <a:spLocks noChangeArrowheads="1"/>
          </p:cNvSpPr>
          <p:nvPr/>
        </p:nvSpPr>
        <p:spPr bwMode="auto">
          <a:xfrm>
            <a:off x="2057400" y="3705225"/>
            <a:ext cx="7135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Pressure at the center of the Earth:  360 GPa = 3.6 MBar </a:t>
            </a:r>
          </a:p>
        </p:txBody>
      </p:sp>
      <p:sp>
        <p:nvSpPr>
          <p:cNvPr id="166916" name="Text Box 4"/>
          <p:cNvSpPr txBox="1">
            <a:spLocks noChangeArrowheads="1"/>
          </p:cNvSpPr>
          <p:nvPr/>
        </p:nvSpPr>
        <p:spPr bwMode="auto">
          <a:xfrm>
            <a:off x="3609975" y="4876800"/>
            <a:ext cx="39338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Experiments at high pressures:</a:t>
            </a:r>
          </a:p>
          <a:p>
            <a:r>
              <a:rPr lang="en-US"/>
              <a:t>	increase the force</a:t>
            </a:r>
          </a:p>
          <a:p>
            <a:r>
              <a:rPr lang="en-US"/>
              <a:t>	decrease the area</a:t>
            </a:r>
          </a:p>
        </p:txBody>
      </p:sp>
      <p:pic>
        <p:nvPicPr>
          <p:cNvPr id="30724" name="Picture 1" descr="earth_inner_structur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43624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152400" y="247650"/>
            <a:ext cx="6035675" cy="6362700"/>
            <a:chOff x="152400" y="247650"/>
            <a:chExt cx="6035811" cy="6362700"/>
          </a:xfrm>
        </p:grpSpPr>
        <p:pic>
          <p:nvPicPr>
            <p:cNvPr id="30726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47650"/>
              <a:ext cx="1739900" cy="636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27" name="TextBox 20"/>
            <p:cNvSpPr txBox="1">
              <a:spLocks noChangeArrowheads="1"/>
            </p:cNvSpPr>
            <p:nvPr/>
          </p:nvSpPr>
          <p:spPr bwMode="auto">
            <a:xfrm>
              <a:off x="4191000" y="4262735"/>
              <a:ext cx="199721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/>
                <a:t>18,000 SWSes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918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Instrumentation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694218" cy="4525963"/>
          </a:xfrm>
        </p:spPr>
        <p:txBody>
          <a:bodyPr/>
          <a:lstStyle/>
          <a:p>
            <a:r>
              <a:rPr lang="en-US" dirty="0" smtClean="0"/>
              <a:t>Instruments to create high pressures and temperatures</a:t>
            </a:r>
          </a:p>
          <a:p>
            <a:r>
              <a:rPr lang="en-US" dirty="0" smtClean="0"/>
              <a:t>Instruments to measure what happened</a:t>
            </a:r>
          </a:p>
          <a:p>
            <a:pPr lvl="1"/>
            <a:r>
              <a:rPr lang="en-US" dirty="0" smtClean="0"/>
              <a:t>XRD (now lots of synchrotron-based work)</a:t>
            </a:r>
          </a:p>
          <a:p>
            <a:pPr lvl="1"/>
            <a:r>
              <a:rPr lang="en-US" dirty="0" smtClean="0"/>
              <a:t>Spectroscopic measurements (e.g. infrared spectroscopy &amp; Raman spec)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516" y="418221"/>
            <a:ext cx="1446524" cy="1998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465" y="2561351"/>
            <a:ext cx="1186453" cy="12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753" y="4008822"/>
            <a:ext cx="2101521" cy="112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500" smtClean="0"/>
              <a:t>Thermodynamic modeling (a la Navrotsky)</a:t>
            </a:r>
          </a:p>
          <a:p>
            <a:pPr lvl="1">
              <a:lnSpc>
                <a:spcPct val="80000"/>
              </a:lnSpc>
            </a:pPr>
            <a:r>
              <a:rPr lang="en-US" sz="2200" smtClean="0"/>
              <a:t>Appropriate for UG geochemistry</a:t>
            </a:r>
          </a:p>
          <a:p>
            <a:pPr lvl="2">
              <a:lnSpc>
                <a:spcPct val="80000"/>
              </a:lnSpc>
            </a:pPr>
            <a:r>
              <a:rPr lang="en-US" sz="1900" smtClean="0"/>
              <a:t>Hand calculations</a:t>
            </a:r>
          </a:p>
          <a:p>
            <a:pPr>
              <a:lnSpc>
                <a:spcPct val="80000"/>
              </a:lnSpc>
            </a:pPr>
            <a:r>
              <a:rPr lang="en-US" sz="2500" smtClean="0"/>
              <a:t>“Classical” modeling </a:t>
            </a:r>
          </a:p>
          <a:p>
            <a:pPr lvl="1">
              <a:lnSpc>
                <a:spcPct val="80000"/>
              </a:lnSpc>
            </a:pPr>
            <a:r>
              <a:rPr lang="en-US" sz="2200" smtClean="0"/>
              <a:t>Treat atoms as springs and masses</a:t>
            </a:r>
          </a:p>
          <a:p>
            <a:pPr lvl="2">
              <a:lnSpc>
                <a:spcPct val="80000"/>
              </a:lnSpc>
            </a:pPr>
            <a:r>
              <a:rPr lang="en-US" sz="1900" smtClean="0"/>
              <a:t>Within reach of upper division undergraduates</a:t>
            </a:r>
          </a:p>
          <a:p>
            <a:pPr lvl="2">
              <a:lnSpc>
                <a:spcPct val="80000"/>
              </a:lnSpc>
            </a:pPr>
            <a:r>
              <a:rPr lang="en-US" sz="1900" smtClean="0"/>
              <a:t>Fast calculations with appropriate (free) software</a:t>
            </a:r>
          </a:p>
          <a:p>
            <a:pPr>
              <a:lnSpc>
                <a:spcPct val="80000"/>
              </a:lnSpc>
            </a:pPr>
            <a:r>
              <a:rPr lang="en-US" sz="2500" smtClean="0"/>
              <a:t>Ab-initio or “first principles” calculations</a:t>
            </a:r>
          </a:p>
          <a:p>
            <a:pPr lvl="1">
              <a:lnSpc>
                <a:spcPct val="80000"/>
              </a:lnSpc>
            </a:pPr>
            <a:r>
              <a:rPr lang="en-US" sz="2200" smtClean="0"/>
              <a:t>Requires significant physics background, including quantum mechanics and solid state physics</a:t>
            </a:r>
          </a:p>
          <a:p>
            <a:pPr lvl="1">
              <a:lnSpc>
                <a:spcPct val="80000"/>
              </a:lnSpc>
            </a:pPr>
            <a:r>
              <a:rPr lang="en-US" sz="2200" smtClean="0"/>
              <a:t>Slow calculations for larger systems</a:t>
            </a:r>
          </a:p>
          <a:p>
            <a:pPr lvl="1">
              <a:lnSpc>
                <a:spcPct val="80000"/>
              </a:lnSpc>
            </a:pPr>
            <a:r>
              <a:rPr lang="en-US" sz="2200" smtClean="0"/>
              <a:t>Requires either expensive software (&gt;$3000) or pswcf is free significant computer/super computer know how.  Or both.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Examples of integration into UG Curricula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“From Core to Crust” Barb </a:t>
            </a:r>
            <a:r>
              <a:rPr lang="en-US" dirty="0" err="1" smtClean="0"/>
              <a:t>Dutrow</a:t>
            </a:r>
            <a:r>
              <a:rPr lang="en-US" dirty="0" smtClean="0"/>
              <a:t> 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Emphasis on mineral structures and phase transitions from the simplest structures (</a:t>
            </a:r>
            <a:r>
              <a:rPr lang="en-US" dirty="0" err="1" smtClean="0"/>
              <a:t>hcp</a:t>
            </a:r>
            <a:r>
              <a:rPr lang="en-US" dirty="0" smtClean="0"/>
              <a:t> iron of the inner core) to lower mantle minerals (rock salt-structured </a:t>
            </a:r>
            <a:r>
              <a:rPr lang="en-US" dirty="0" err="1" smtClean="0"/>
              <a:t>MgO</a:t>
            </a:r>
            <a:r>
              <a:rPr lang="en-US" dirty="0" smtClean="0"/>
              <a:t>), phase transitions in the olivine system, </a:t>
            </a:r>
            <a:r>
              <a:rPr lang="en-US" dirty="0" err="1" smtClean="0"/>
              <a:t>etc</a:t>
            </a:r>
            <a:endParaRPr lang="en-US" dirty="0" smtClean="0"/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Build a Planet (UCLA)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Abby’s upper division seminar on playing with EOS, mass radius curves, etc.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Where are the boundaries between “traditional” course content and </a:t>
            </a:r>
            <a:r>
              <a:rPr lang="en-US" smtClean="0"/>
              <a:t>mineral physics??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689" name="Group 1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546884"/>
              </p:ext>
            </p:extLst>
          </p:nvPr>
        </p:nvGraphicFramePr>
        <p:xfrm>
          <a:off x="901700" y="1417638"/>
          <a:ext cx="7553325" cy="5242560"/>
        </p:xfrm>
        <a:graphic>
          <a:graphicData uri="http://schemas.openxmlformats.org/drawingml/2006/table">
            <a:tbl>
              <a:tblPr/>
              <a:tblGrid>
                <a:gridCol w="3776663"/>
                <a:gridCol w="3776662"/>
              </a:tblGrid>
              <a:tr h="38735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Traditional Mineralogy Topic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Mineral Physics Topic</a:t>
                      </a:r>
                      <a:endParaRPr kumimoji="0" 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510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Physical properties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Equations of State (density as a function of P, T &amp; composition)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Raman spectroscopy</a:t>
                      </a:r>
                    </a:p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Mossbauer spectroscopy</a:t>
                      </a:r>
                    </a:p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Ruby R-lines </a:t>
                      </a:r>
                      <a:r>
                        <a:rPr kumimoji="0" lang="en-US" sz="2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vs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pressure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Pauling’s rules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Changes in coordination number with pressure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XRD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Synchrotron facilities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Phase equilibria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Cook and look in multi-anvil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in-situ phase </a:t>
                      </a:r>
                      <a:r>
                        <a:rPr kumimoji="0" lang="en-US" sz="2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equilibria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work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Nucleation and growth kinetics</a:t>
                      </a: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Structure of the earth</a:t>
                      </a: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How we know what Earth is made of</a:t>
                      </a: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686" name="Rectangle 158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dirty="0">
                <a:latin typeface="Calibri" pitchFamily="34" charset="0"/>
              </a:rPr>
              <a:t>Tie in points for “enrichment” pieces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2016</TotalTime>
  <Words>713</Words>
  <Application>Microsoft Office PowerPoint</Application>
  <PresentationFormat>On-screen Show (4:3)</PresentationFormat>
  <Paragraphs>130</Paragraphs>
  <Slides>30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Integrating Mineral Physics into Geoscience Curricula</vt:lpstr>
      <vt:lpstr>Mineral Physics</vt:lpstr>
      <vt:lpstr>Mineral Physics in Mineralogy, Petrology, and Geochemistry</vt:lpstr>
      <vt:lpstr>PowerPoint Presentation</vt:lpstr>
      <vt:lpstr>PowerPoint Presentation</vt:lpstr>
      <vt:lpstr>Instrumentation</vt:lpstr>
      <vt:lpstr>Theory</vt:lpstr>
      <vt:lpstr>Examples of integration into UG Curricula</vt:lpstr>
      <vt:lpstr>PowerPoint Presentation</vt:lpstr>
      <vt:lpstr>PowerPoint Presentation</vt:lpstr>
      <vt:lpstr>Example:  Olivine</vt:lpstr>
      <vt:lpstr>X-ray Diffraction</vt:lpstr>
      <vt:lpstr>Olivine phase transformation mechanism</vt:lpstr>
      <vt:lpstr>Nucleation and growth kinetics</vt:lpstr>
      <vt:lpstr>Mineral Physics Educational Modules for Advanced Undergraduates and Graduate Students</vt:lpstr>
      <vt:lpstr>Existing Materials</vt:lpstr>
      <vt:lpstr>New Materials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“Mineral Physics 101”</vt:lpstr>
      <vt:lpstr>PowerPoint Presentation</vt:lpstr>
      <vt:lpstr>PowerPoint Presentation</vt:lpstr>
      <vt:lpstr>Phase equilibria</vt:lpstr>
      <vt:lpstr>Aside: Meteorite Impacts</vt:lpstr>
      <vt:lpstr>PowerPoint Presentation</vt:lpstr>
      <vt:lpstr>PowerPoint Presentation</vt:lpstr>
    </vt:vector>
  </TitlesOfParts>
  <Company>Ohio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Integrating Mineral Physics into Geoscience Curricula</dc:title>
  <dc:creator>Wendy Panero</dc:creator>
  <cp:lastModifiedBy>PBurnley</cp:lastModifiedBy>
  <cp:revision>29</cp:revision>
  <dcterms:created xsi:type="dcterms:W3CDTF">2011-08-01T12:40:09Z</dcterms:created>
  <dcterms:modified xsi:type="dcterms:W3CDTF">2011-08-09T15:59:05Z</dcterms:modified>
</cp:coreProperties>
</file>