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56" r:id="rId2"/>
    <p:sldId id="328" r:id="rId3"/>
    <p:sldId id="329" r:id="rId4"/>
    <p:sldId id="330" r:id="rId5"/>
    <p:sldId id="309" r:id="rId6"/>
    <p:sldId id="331" r:id="rId7"/>
    <p:sldId id="334" r:id="rId8"/>
    <p:sldId id="284" r:id="rId9"/>
    <p:sldId id="314" r:id="rId10"/>
    <p:sldId id="285" r:id="rId11"/>
    <p:sldId id="315" r:id="rId12"/>
    <p:sldId id="286" r:id="rId13"/>
    <p:sldId id="316" r:id="rId14"/>
    <p:sldId id="294" r:id="rId15"/>
    <p:sldId id="317" r:id="rId16"/>
    <p:sldId id="297" r:id="rId17"/>
    <p:sldId id="318" r:id="rId18"/>
    <p:sldId id="272" r:id="rId19"/>
    <p:sldId id="283" r:id="rId20"/>
    <p:sldId id="289" r:id="rId21"/>
    <p:sldId id="282" r:id="rId22"/>
    <p:sldId id="287" r:id="rId23"/>
    <p:sldId id="298" r:id="rId24"/>
    <p:sldId id="302" r:id="rId25"/>
    <p:sldId id="301" r:id="rId26"/>
    <p:sldId id="292" r:id="rId27"/>
    <p:sldId id="327" r:id="rId28"/>
    <p:sldId id="326" r:id="rId29"/>
    <p:sldId id="322" r:id="rId30"/>
    <p:sldId id="323" r:id="rId31"/>
    <p:sldId id="324" r:id="rId32"/>
    <p:sldId id="325" r:id="rId33"/>
    <p:sldId id="293" r:id="rId34"/>
    <p:sldId id="335" r:id="rId35"/>
  </p:sldIdLst>
  <p:sldSz cx="9144000" cy="6858000" type="letter"/>
  <p:notesSz cx="9296400" cy="7010400"/>
  <p:defaultTextStyle>
    <a:defPPr>
      <a:defRPr lang="en-US"/>
    </a:defPPr>
    <a:lvl1pPr algn="l" rtl="0" fontAlgn="base">
      <a:spcBef>
        <a:spcPct val="0"/>
      </a:spcBef>
      <a:spcAft>
        <a:spcPct val="0"/>
      </a:spcAft>
      <a:defRPr kumimoji="1" sz="2800" kern="1200">
        <a:solidFill>
          <a:srgbClr val="336600"/>
        </a:solidFill>
        <a:latin typeface="Times New Roman" pitchFamily="18" charset="0"/>
        <a:ea typeface="+mn-ea"/>
        <a:cs typeface="+mn-cs"/>
      </a:defRPr>
    </a:lvl1pPr>
    <a:lvl2pPr marL="457200" algn="l" rtl="0" fontAlgn="base">
      <a:spcBef>
        <a:spcPct val="0"/>
      </a:spcBef>
      <a:spcAft>
        <a:spcPct val="0"/>
      </a:spcAft>
      <a:defRPr kumimoji="1" sz="2800" kern="1200">
        <a:solidFill>
          <a:srgbClr val="336600"/>
        </a:solidFill>
        <a:latin typeface="Times New Roman" pitchFamily="18" charset="0"/>
        <a:ea typeface="+mn-ea"/>
        <a:cs typeface="+mn-cs"/>
      </a:defRPr>
    </a:lvl2pPr>
    <a:lvl3pPr marL="914400" algn="l" rtl="0" fontAlgn="base">
      <a:spcBef>
        <a:spcPct val="0"/>
      </a:spcBef>
      <a:spcAft>
        <a:spcPct val="0"/>
      </a:spcAft>
      <a:defRPr kumimoji="1" sz="2800" kern="1200">
        <a:solidFill>
          <a:srgbClr val="336600"/>
        </a:solidFill>
        <a:latin typeface="Times New Roman" pitchFamily="18" charset="0"/>
        <a:ea typeface="+mn-ea"/>
        <a:cs typeface="+mn-cs"/>
      </a:defRPr>
    </a:lvl3pPr>
    <a:lvl4pPr marL="1371600" algn="l" rtl="0" fontAlgn="base">
      <a:spcBef>
        <a:spcPct val="0"/>
      </a:spcBef>
      <a:spcAft>
        <a:spcPct val="0"/>
      </a:spcAft>
      <a:defRPr kumimoji="1" sz="2800" kern="1200">
        <a:solidFill>
          <a:srgbClr val="336600"/>
        </a:solidFill>
        <a:latin typeface="Times New Roman" pitchFamily="18" charset="0"/>
        <a:ea typeface="+mn-ea"/>
        <a:cs typeface="+mn-cs"/>
      </a:defRPr>
    </a:lvl4pPr>
    <a:lvl5pPr marL="1828800" algn="l" rtl="0" fontAlgn="base">
      <a:spcBef>
        <a:spcPct val="0"/>
      </a:spcBef>
      <a:spcAft>
        <a:spcPct val="0"/>
      </a:spcAft>
      <a:defRPr kumimoji="1" sz="2800" kern="1200">
        <a:solidFill>
          <a:srgbClr val="336600"/>
        </a:solidFill>
        <a:latin typeface="Times New Roman" pitchFamily="18" charset="0"/>
        <a:ea typeface="+mn-ea"/>
        <a:cs typeface="+mn-cs"/>
      </a:defRPr>
    </a:lvl5pPr>
    <a:lvl6pPr marL="2286000" algn="l" defTabSz="914400" rtl="0" eaLnBrk="1" latinLnBrk="0" hangingPunct="1">
      <a:defRPr kumimoji="1" sz="2800" kern="1200">
        <a:solidFill>
          <a:srgbClr val="336600"/>
        </a:solidFill>
        <a:latin typeface="Times New Roman" pitchFamily="18" charset="0"/>
        <a:ea typeface="+mn-ea"/>
        <a:cs typeface="+mn-cs"/>
      </a:defRPr>
    </a:lvl6pPr>
    <a:lvl7pPr marL="2743200" algn="l" defTabSz="914400" rtl="0" eaLnBrk="1" latinLnBrk="0" hangingPunct="1">
      <a:defRPr kumimoji="1" sz="2800" kern="1200">
        <a:solidFill>
          <a:srgbClr val="336600"/>
        </a:solidFill>
        <a:latin typeface="Times New Roman" pitchFamily="18" charset="0"/>
        <a:ea typeface="+mn-ea"/>
        <a:cs typeface="+mn-cs"/>
      </a:defRPr>
    </a:lvl7pPr>
    <a:lvl8pPr marL="3200400" algn="l" defTabSz="914400" rtl="0" eaLnBrk="1" latinLnBrk="0" hangingPunct="1">
      <a:defRPr kumimoji="1" sz="2800" kern="1200">
        <a:solidFill>
          <a:srgbClr val="336600"/>
        </a:solidFill>
        <a:latin typeface="Times New Roman" pitchFamily="18" charset="0"/>
        <a:ea typeface="+mn-ea"/>
        <a:cs typeface="+mn-cs"/>
      </a:defRPr>
    </a:lvl8pPr>
    <a:lvl9pPr marL="3657600" algn="l" defTabSz="914400" rtl="0" eaLnBrk="1" latinLnBrk="0" hangingPunct="1">
      <a:defRPr kumimoji="1" sz="2800" kern="1200">
        <a:solidFill>
          <a:srgbClr val="336600"/>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993300"/>
    <a:srgbClr val="33CC33"/>
    <a:srgbClr val="FFFF00"/>
    <a:srgbClr val="003399"/>
    <a:srgbClr val="336699"/>
    <a:srgbClr val="336600"/>
    <a:srgbClr val="663300"/>
    <a:srgbClr val="008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188" autoAdjust="0"/>
  </p:normalViewPr>
  <p:slideViewPr>
    <p:cSldViewPr>
      <p:cViewPr varScale="1">
        <p:scale>
          <a:sx n="96" d="100"/>
          <a:sy n="96" d="100"/>
        </p:scale>
        <p:origin x="-100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p:cNvSpPr>
            <a:spLocks noGrp="1" noChangeArrowheads="1"/>
          </p:cNvSpPr>
          <p:nvPr>
            <p:ph type="hdr" sz="quarter"/>
          </p:nvPr>
        </p:nvSpPr>
        <p:spPr bwMode="auto">
          <a:xfrm>
            <a:off x="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0" hangingPunct="0">
              <a:defRPr kumimoji="0" sz="1200" smtClean="0">
                <a:solidFill>
                  <a:schemeClr val="tx1"/>
                </a:solidFill>
              </a:defRPr>
            </a:lvl1pPr>
          </a:lstStyle>
          <a:p>
            <a:pPr>
              <a:defRPr/>
            </a:pPr>
            <a:endParaRPr lang="en-US" altLang="en-US"/>
          </a:p>
        </p:txBody>
      </p:sp>
      <p:sp>
        <p:nvSpPr>
          <p:cNvPr id="17411" name="Rectangle 1027"/>
          <p:cNvSpPr>
            <a:spLocks noGrp="1" noChangeArrowheads="1"/>
          </p:cNvSpPr>
          <p:nvPr>
            <p:ph type="dt" sz="quarter" idx="1"/>
          </p:nvPr>
        </p:nvSpPr>
        <p:spPr bwMode="auto">
          <a:xfrm>
            <a:off x="526796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0" hangingPunct="0">
              <a:defRPr kumimoji="0" sz="1200" smtClean="0">
                <a:solidFill>
                  <a:schemeClr val="tx1"/>
                </a:solidFill>
              </a:defRPr>
            </a:lvl1pPr>
          </a:lstStyle>
          <a:p>
            <a:pPr>
              <a:defRPr/>
            </a:pPr>
            <a:endParaRPr lang="en-US" altLang="en-US"/>
          </a:p>
        </p:txBody>
      </p:sp>
      <p:sp>
        <p:nvSpPr>
          <p:cNvPr id="17412" name="Rectangle 1028"/>
          <p:cNvSpPr>
            <a:spLocks noGrp="1" noChangeArrowheads="1"/>
          </p:cNvSpPr>
          <p:nvPr>
            <p:ph type="ftr" sz="quarter" idx="2"/>
          </p:nvPr>
        </p:nvSpPr>
        <p:spPr bwMode="auto">
          <a:xfrm>
            <a:off x="0" y="6659880"/>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0" hangingPunct="0">
              <a:defRPr kumimoji="0" sz="1200" smtClean="0">
                <a:solidFill>
                  <a:schemeClr val="tx1"/>
                </a:solidFill>
              </a:defRPr>
            </a:lvl1pPr>
          </a:lstStyle>
          <a:p>
            <a:pPr>
              <a:defRPr/>
            </a:pPr>
            <a:r>
              <a:rPr lang="en-US" altLang="en-US"/>
              <a:t>Implementing Inquiry-Based Teaching</a:t>
            </a:r>
          </a:p>
        </p:txBody>
      </p:sp>
      <p:sp>
        <p:nvSpPr>
          <p:cNvPr id="17413" name="Rectangle 1029"/>
          <p:cNvSpPr>
            <a:spLocks noGrp="1" noChangeArrowheads="1"/>
          </p:cNvSpPr>
          <p:nvPr>
            <p:ph type="sldNum" sz="quarter" idx="3"/>
          </p:nvPr>
        </p:nvSpPr>
        <p:spPr bwMode="auto">
          <a:xfrm>
            <a:off x="5267960" y="6659880"/>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0" hangingPunct="0">
              <a:defRPr kumimoji="0" sz="1200" smtClean="0">
                <a:solidFill>
                  <a:schemeClr val="tx1"/>
                </a:solidFill>
              </a:defRPr>
            </a:lvl1pPr>
          </a:lstStyle>
          <a:p>
            <a:pPr>
              <a:defRPr/>
            </a:pPr>
            <a:fld id="{41A5CA0B-F11A-4282-A6FC-CD193B019DE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0" hangingPunct="0">
              <a:defRPr kumimoji="0" sz="1200" smtClean="0">
                <a:solidFill>
                  <a:schemeClr val="tx1"/>
                </a:solidFill>
              </a:defRPr>
            </a:lvl1pPr>
          </a:lstStyle>
          <a:p>
            <a:pPr>
              <a:defRPr/>
            </a:pPr>
            <a:endParaRPr lang="en-US" altLang="en-US"/>
          </a:p>
        </p:txBody>
      </p:sp>
      <p:sp>
        <p:nvSpPr>
          <p:cNvPr id="15363" name="Rectangle 3"/>
          <p:cNvSpPr>
            <a:spLocks noGrp="1" noChangeArrowheads="1"/>
          </p:cNvSpPr>
          <p:nvPr>
            <p:ph type="dt" idx="1"/>
          </p:nvPr>
        </p:nvSpPr>
        <p:spPr bwMode="auto">
          <a:xfrm>
            <a:off x="526796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0" hangingPunct="0">
              <a:defRPr kumimoji="0" sz="1200" smtClean="0">
                <a:solidFill>
                  <a:schemeClr val="tx1"/>
                </a:solidFill>
              </a:defRPr>
            </a:lvl1pPr>
          </a:lstStyle>
          <a:p>
            <a:pPr>
              <a:defRPr/>
            </a:pPr>
            <a:endParaRPr lang="en-US" altLang="en-US"/>
          </a:p>
        </p:txBody>
      </p:sp>
      <p:sp>
        <p:nvSpPr>
          <p:cNvPr id="27652" name="Rectangle 4"/>
          <p:cNvSpPr>
            <a:spLocks noGrp="1" noRot="1" noChangeAspect="1" noChangeArrowheads="1" noTextEdit="1"/>
          </p:cNvSpPr>
          <p:nvPr>
            <p:ph type="sldImg" idx="2"/>
          </p:nvPr>
        </p:nvSpPr>
        <p:spPr bwMode="auto">
          <a:xfrm>
            <a:off x="2895600" y="525463"/>
            <a:ext cx="3505200" cy="2628900"/>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1239520" y="3329940"/>
            <a:ext cx="6817360" cy="31546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15366" name="Rectangle 6"/>
          <p:cNvSpPr>
            <a:spLocks noGrp="1" noChangeArrowheads="1"/>
          </p:cNvSpPr>
          <p:nvPr>
            <p:ph type="ftr" sz="quarter" idx="4"/>
          </p:nvPr>
        </p:nvSpPr>
        <p:spPr bwMode="auto">
          <a:xfrm>
            <a:off x="0" y="6659880"/>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0" hangingPunct="0">
              <a:defRPr kumimoji="0" sz="1200" smtClean="0">
                <a:solidFill>
                  <a:schemeClr val="tx1"/>
                </a:solidFill>
              </a:defRPr>
            </a:lvl1pPr>
          </a:lstStyle>
          <a:p>
            <a:pPr>
              <a:defRPr/>
            </a:pPr>
            <a:endParaRPr lang="en-US" altLang="en-US"/>
          </a:p>
        </p:txBody>
      </p:sp>
      <p:sp>
        <p:nvSpPr>
          <p:cNvPr id="15367" name="Rectangle 7"/>
          <p:cNvSpPr>
            <a:spLocks noGrp="1" noChangeArrowheads="1"/>
          </p:cNvSpPr>
          <p:nvPr>
            <p:ph type="sldNum" sz="quarter" idx="5"/>
          </p:nvPr>
        </p:nvSpPr>
        <p:spPr bwMode="auto">
          <a:xfrm>
            <a:off x="5267960" y="6659880"/>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0" hangingPunct="0">
              <a:defRPr kumimoji="0" sz="1200" smtClean="0">
                <a:solidFill>
                  <a:schemeClr val="tx1"/>
                </a:solidFill>
              </a:defRPr>
            </a:lvl1pPr>
          </a:lstStyle>
          <a:p>
            <a:pPr>
              <a:defRPr/>
            </a:pPr>
            <a:fld id="{C9E2B67F-2840-4358-A57D-EC8788F09DF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Johan Herbart at the turn of the 20</a:t>
            </a:r>
            <a:r>
              <a:rPr lang="en-US" sz="1200" baseline="30000" dirty="0" smtClean="0"/>
              <a:t>th</a:t>
            </a:r>
            <a:r>
              <a:rPr lang="en-US" sz="1200" dirty="0" smtClean="0"/>
              <a:t> century proposed two ideas as foundations for teaching: interest and conceptual understanding.</a:t>
            </a:r>
          </a:p>
          <a:p>
            <a:r>
              <a:rPr lang="en-US" sz="1200" dirty="0" smtClean="0"/>
              <a:t>First principle of effective teaching consists of student’s interest in the subject.</a:t>
            </a:r>
          </a:p>
          <a:p>
            <a:r>
              <a:rPr lang="en-US" sz="1200" dirty="0" smtClean="0"/>
              <a:t>Second principle is prior knowledge as the point of departure of instruction.</a:t>
            </a:r>
          </a:p>
          <a:p>
            <a:r>
              <a:rPr lang="en-US" sz="1200" dirty="0" smtClean="0"/>
              <a:t>In 1901, Herbart proposed teachers should first guide, question, and suggest through indirect methods, then provide systematic explanation through direct instruction, and finally ask students to demonstrate their understanding  by application of concepts to new situation.</a:t>
            </a:r>
            <a:endParaRPr lang="en-US" dirty="0"/>
          </a:p>
        </p:txBody>
      </p:sp>
      <p:sp>
        <p:nvSpPr>
          <p:cNvPr id="4" name="Slide Number Placeholder 3"/>
          <p:cNvSpPr>
            <a:spLocks noGrp="1"/>
          </p:cNvSpPr>
          <p:nvPr>
            <p:ph type="sldNum" sz="quarter" idx="10"/>
          </p:nvPr>
        </p:nvSpPr>
        <p:spPr/>
        <p:txBody>
          <a:bodyPr/>
          <a:lstStyle/>
          <a:p>
            <a:pPr>
              <a:defRPr/>
            </a:pPr>
            <a:fld id="{C9E2B67F-2840-4358-A57D-EC8788F09DFF}" type="slidenum">
              <a:rPr lang="en-US" altLang="en-US" smtClean="0"/>
              <a:pPr>
                <a:defRPr/>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John Dewey (1910, 1933, 1971) described instructional approach based on experience and requiring reflective thinking. (</a:t>
            </a:r>
            <a:r>
              <a:rPr lang="en-US" sz="1200" dirty="0" err="1" smtClean="0"/>
              <a:t>ie</a:t>
            </a:r>
            <a:r>
              <a:rPr lang="en-US" sz="1200" dirty="0" smtClean="0"/>
              <a:t>, hands-on </a:t>
            </a:r>
            <a:r>
              <a:rPr lang="en-US" sz="1200" u="sng" dirty="0" smtClean="0"/>
              <a:t>and</a:t>
            </a:r>
            <a:r>
              <a:rPr lang="en-US" sz="1200" dirty="0" smtClean="0"/>
              <a:t> minds-on).</a:t>
            </a:r>
            <a:endParaRPr lang="en-US" sz="1800" dirty="0" smtClean="0"/>
          </a:p>
          <a:p>
            <a:endParaRPr lang="en-US" dirty="0"/>
          </a:p>
        </p:txBody>
      </p:sp>
      <p:sp>
        <p:nvSpPr>
          <p:cNvPr id="4" name="Slide Number Placeholder 3"/>
          <p:cNvSpPr>
            <a:spLocks noGrp="1"/>
          </p:cNvSpPr>
          <p:nvPr>
            <p:ph type="sldNum" sz="quarter" idx="10"/>
          </p:nvPr>
        </p:nvSpPr>
        <p:spPr/>
        <p:txBody>
          <a:bodyPr/>
          <a:lstStyle/>
          <a:p>
            <a:pPr>
              <a:defRPr/>
            </a:pPr>
            <a:fld id="{C9E2B67F-2840-4358-A57D-EC8788F09DFF}" type="slidenum">
              <a:rPr lang="en-US" altLang="en-US" smtClean="0"/>
              <a:pPr>
                <a:defRPr/>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err="1" smtClean="0"/>
              <a:t>Heiss</a:t>
            </a:r>
            <a:r>
              <a:rPr lang="en-US" sz="1200" dirty="0" smtClean="0"/>
              <a:t>, </a:t>
            </a:r>
            <a:r>
              <a:rPr lang="en-US" sz="1200" dirty="0" err="1" smtClean="0"/>
              <a:t>Obourn</a:t>
            </a:r>
            <a:r>
              <a:rPr lang="en-US" sz="1200" dirty="0" smtClean="0"/>
              <a:t> and </a:t>
            </a:r>
            <a:r>
              <a:rPr lang="en-US" sz="1200" dirty="0" err="1" smtClean="0"/>
              <a:t>Haffman</a:t>
            </a:r>
            <a:r>
              <a:rPr lang="en-US" sz="1200" dirty="0" smtClean="0"/>
              <a:t> (1950) presented a “learning cycle” based on Dewey’s complete act of thought model.</a:t>
            </a:r>
            <a:endParaRPr lang="en-US" dirty="0"/>
          </a:p>
        </p:txBody>
      </p:sp>
      <p:sp>
        <p:nvSpPr>
          <p:cNvPr id="4" name="Slide Number Placeholder 3"/>
          <p:cNvSpPr>
            <a:spLocks noGrp="1"/>
          </p:cNvSpPr>
          <p:nvPr>
            <p:ph type="sldNum" sz="quarter" idx="10"/>
          </p:nvPr>
        </p:nvSpPr>
        <p:spPr/>
        <p:txBody>
          <a:bodyPr/>
          <a:lstStyle/>
          <a:p>
            <a:pPr>
              <a:defRPr/>
            </a:pPr>
            <a:fld id="{C9E2B67F-2840-4358-A57D-EC8788F09DFF}" type="slidenum">
              <a:rPr lang="en-US" altLang="en-US" smtClean="0"/>
              <a:pPr>
                <a:defRPr/>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err="1" smtClean="0"/>
              <a:t>Atkin</a:t>
            </a:r>
            <a:r>
              <a:rPr lang="en-US" sz="1200" dirty="0" smtClean="0"/>
              <a:t> and </a:t>
            </a:r>
            <a:r>
              <a:rPr lang="en-US" sz="1200" dirty="0" err="1" smtClean="0"/>
              <a:t>Karplus</a:t>
            </a:r>
            <a:r>
              <a:rPr lang="en-US" sz="1200" dirty="0" smtClean="0"/>
              <a:t> (1962) developed guided discovery materials as part of the Science Curriculum Improvement Study (SCIS).</a:t>
            </a:r>
          </a:p>
          <a:p>
            <a:r>
              <a:rPr lang="en-US" sz="1200" dirty="0" err="1" smtClean="0"/>
              <a:t>Karplus</a:t>
            </a:r>
            <a:r>
              <a:rPr lang="en-US" sz="1200" dirty="0" smtClean="0"/>
              <a:t> and Their (1967) outline the three phases of the SCIS Learning Cycle.</a:t>
            </a:r>
          </a:p>
          <a:p>
            <a:endParaRPr lang="en-US" dirty="0"/>
          </a:p>
        </p:txBody>
      </p:sp>
      <p:sp>
        <p:nvSpPr>
          <p:cNvPr id="4" name="Slide Number Placeholder 3"/>
          <p:cNvSpPr>
            <a:spLocks noGrp="1"/>
          </p:cNvSpPr>
          <p:nvPr>
            <p:ph type="sldNum" sz="quarter" idx="10"/>
          </p:nvPr>
        </p:nvSpPr>
        <p:spPr/>
        <p:txBody>
          <a:bodyPr/>
          <a:lstStyle/>
          <a:p>
            <a:pPr>
              <a:defRPr/>
            </a:pPr>
            <a:fld id="{C9E2B67F-2840-4358-A57D-EC8788F09DFF}" type="slidenum">
              <a:rPr lang="en-US" altLang="en-US" smtClean="0"/>
              <a:pPr>
                <a:defRPr/>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In mid-1980s with support from IBM, the Biological Sciences Curriculum Study (BSCS) 5E Instructional Model was developed (e.g., see </a:t>
            </a:r>
            <a:r>
              <a:rPr lang="en-US" sz="1200" dirty="0" err="1" smtClean="0"/>
              <a:t>Bybee</a:t>
            </a:r>
            <a:r>
              <a:rPr lang="en-US" sz="1200" dirty="0" smtClean="0"/>
              <a:t> and </a:t>
            </a:r>
            <a:r>
              <a:rPr lang="en-US" sz="1200" dirty="0" err="1" smtClean="0"/>
              <a:t>Landes</a:t>
            </a:r>
            <a:r>
              <a:rPr lang="en-US" sz="1200" dirty="0" smtClean="0"/>
              <a:t>, 1988). The model incorporated aspects of the SCIS Learning Cycle but added two new phases.</a:t>
            </a:r>
          </a:p>
          <a:p>
            <a:endParaRPr lang="en-US" dirty="0"/>
          </a:p>
        </p:txBody>
      </p:sp>
      <p:sp>
        <p:nvSpPr>
          <p:cNvPr id="4" name="Slide Number Placeholder 3"/>
          <p:cNvSpPr>
            <a:spLocks noGrp="1"/>
          </p:cNvSpPr>
          <p:nvPr>
            <p:ph type="sldNum" sz="quarter" idx="10"/>
          </p:nvPr>
        </p:nvSpPr>
        <p:spPr/>
        <p:txBody>
          <a:bodyPr/>
          <a:lstStyle/>
          <a:p>
            <a:pPr>
              <a:defRPr/>
            </a:pPr>
            <a:fld id="{C9E2B67F-2840-4358-A57D-EC8788F09DFF}" type="slidenum">
              <a:rPr lang="en-US" altLang="en-US" smtClean="0"/>
              <a:pPr>
                <a:defRPr/>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Minds-on due to engagement activity</a:t>
            </a:r>
            <a:endParaRPr lang="en-US" dirty="0"/>
          </a:p>
        </p:txBody>
      </p:sp>
      <p:sp>
        <p:nvSpPr>
          <p:cNvPr id="4" name="Slide Number Placeholder 3"/>
          <p:cNvSpPr>
            <a:spLocks noGrp="1"/>
          </p:cNvSpPr>
          <p:nvPr>
            <p:ph type="sldNum" sz="quarter" idx="10"/>
          </p:nvPr>
        </p:nvSpPr>
        <p:spPr/>
        <p:txBody>
          <a:bodyPr/>
          <a:lstStyle/>
          <a:p>
            <a:pPr>
              <a:defRPr/>
            </a:pPr>
            <a:fld id="{C9E2B67F-2840-4358-A57D-EC8788F09DFF}" type="slidenum">
              <a:rPr lang="en-US" altLang="en-US" smtClean="0"/>
              <a:pPr>
                <a:defRPr/>
              </a:pPr>
              <a:t>10</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0" y="1708150"/>
            <a:ext cx="9147175" cy="0"/>
          </a:xfrm>
          <a:prstGeom prst="line">
            <a:avLst/>
          </a:prstGeom>
          <a:noFill/>
          <a:ln w="12700" cap="sq">
            <a:solidFill>
              <a:schemeClr val="bg2"/>
            </a:solidFill>
            <a:round/>
            <a:headEnd type="none" w="sm" len="sm"/>
            <a:tailEnd type="none" w="sm" len="sm"/>
          </a:ln>
          <a:effectLst/>
        </p:spPr>
        <p:txBody>
          <a:bodyPr/>
          <a:lstStyle/>
          <a:p>
            <a:pPr>
              <a:defRPr/>
            </a:pPr>
            <a:endParaRPr lang="en-US"/>
          </a:p>
        </p:txBody>
      </p:sp>
      <p:sp>
        <p:nvSpPr>
          <p:cNvPr id="5" name="Arc 3"/>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a:effectLst/>
        </p:spPr>
        <p:txBody>
          <a:bodyPr/>
          <a:lstStyle/>
          <a:p>
            <a:pPr>
              <a:defRPr/>
            </a:pPr>
            <a:endParaRPr lang="en-US" altLang="en-US" sz="2400">
              <a:solidFill>
                <a:schemeClr val="tx1"/>
              </a:solidFill>
            </a:endParaRPr>
          </a:p>
        </p:txBody>
      </p:sp>
      <p:sp>
        <p:nvSpPr>
          <p:cNvPr id="3076" name="Rectangle 4"/>
          <p:cNvSpPr>
            <a:spLocks noGrp="1" noChangeArrowheads="1"/>
          </p:cNvSpPr>
          <p:nvPr>
            <p:ph type="ctrTitle" sz="quarter"/>
          </p:nvPr>
        </p:nvSpPr>
        <p:spPr>
          <a:xfrm>
            <a:off x="2743200" y="427038"/>
            <a:ext cx="6399213" cy="1524000"/>
          </a:xfrm>
        </p:spPr>
        <p:txBody>
          <a:bodyPr anchor="b"/>
          <a:lstStyle>
            <a:lvl1pPr>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4191000" y="1828800"/>
            <a:ext cx="4572000" cy="1752600"/>
          </a:xfrm>
        </p:spPr>
        <p:txBody>
          <a:bodyPr/>
          <a:lstStyle>
            <a:lvl1pPr marL="0" indent="0">
              <a:buFont typeface="Wingdings" pitchFamily="2" charset="2"/>
              <a:buNone/>
              <a:defRPr sz="24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smtClean="0"/>
            </a:lvl1pPr>
          </a:lstStyle>
          <a:p>
            <a:pPr>
              <a:defRPr/>
            </a:pPr>
            <a:fld id="{D8B0BC7B-B5B5-4515-86A9-A0929531C467}" type="datetime1">
              <a:rPr lang="en-US" altLang="en-US"/>
              <a:pPr>
                <a:defRPr/>
              </a:pPr>
              <a:t>8/15/2011</a:t>
            </a:fld>
            <a:endParaRPr lang="en-US" altLang="en-US"/>
          </a:p>
        </p:txBody>
      </p:sp>
      <p:sp>
        <p:nvSpPr>
          <p:cNvPr id="7" name="Rectangle 7"/>
          <p:cNvSpPr>
            <a:spLocks noGrp="1" noChangeArrowheads="1"/>
          </p:cNvSpPr>
          <p:nvPr>
            <p:ph type="ftr" sz="quarter" idx="11"/>
          </p:nvPr>
        </p:nvSpPr>
        <p:spPr/>
        <p:txBody>
          <a:bodyPr/>
          <a:lstStyle>
            <a:lvl1pPr>
              <a:defRPr smtClean="0"/>
            </a:lvl1pPr>
          </a:lstStyle>
          <a:p>
            <a:pPr>
              <a:defRPr/>
            </a:pPr>
            <a:endParaRPr lang="en-US" altLang="en-US"/>
          </a:p>
        </p:txBody>
      </p:sp>
      <p:sp>
        <p:nvSpPr>
          <p:cNvPr id="8" name="Rectangle 8"/>
          <p:cNvSpPr>
            <a:spLocks noGrp="1" noChangeArrowheads="1"/>
          </p:cNvSpPr>
          <p:nvPr>
            <p:ph type="sldNum" sz="quarter" idx="12"/>
          </p:nvPr>
        </p:nvSpPr>
        <p:spPr/>
        <p:txBody>
          <a:bodyPr/>
          <a:lstStyle>
            <a:lvl1pPr>
              <a:defRPr smtClean="0"/>
            </a:lvl1pPr>
          </a:lstStyle>
          <a:p>
            <a:pPr>
              <a:defRPr/>
            </a:pPr>
            <a:fld id="{3A9BC363-8C21-4A3F-90D9-E080279C7C3B}"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365343F8-C785-4036-B013-C2E2AC87A819}" type="datetime1">
              <a:rPr lang="en-US" altLang="en-US"/>
              <a:pPr>
                <a:defRPr/>
              </a:pPr>
              <a:t>8/15/2011</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F19D4AED-F2DB-488B-B643-55FFBC3B9886}"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609600"/>
            <a:ext cx="1524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819400" y="609600"/>
            <a:ext cx="4419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77C1751A-94DE-4097-8AB8-EFA5210F1164}" type="datetime1">
              <a:rPr lang="en-US" altLang="en-US"/>
              <a:pPr>
                <a:defRPr/>
              </a:pPr>
              <a:t>8/15/2011</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49E0A88C-1785-40EE-8C4A-F97DF7CE71E5}"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BA16F458-A674-4A62-93EA-1F2193949BBD}" type="datetime1">
              <a:rPr lang="en-US" altLang="en-US"/>
              <a:pPr>
                <a:defRPr/>
              </a:pPr>
              <a:t>8/15/2011</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91778761-4CBA-44F1-9948-72F1B9B21402}"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91C20D6E-152E-4036-9344-858138EBDEFA}" type="datetime1">
              <a:rPr lang="en-US" altLang="en-US"/>
              <a:pPr>
                <a:defRPr/>
              </a:pPr>
              <a:t>8/15/2011</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CB356DC6-C94F-4043-B6FA-4AC34F9D07AD}"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8194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36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7C0B9CCC-A24E-4A8D-9691-5A8F038879B0}" type="datetime1">
              <a:rPr lang="en-US" altLang="en-US"/>
              <a:pPr>
                <a:defRPr/>
              </a:pPr>
              <a:t>8/15/2011</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7434B5A3-0D87-4694-8D91-7870A6A9662B}"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DDC2E182-EBAA-4AC6-9EAB-CE4AFFC45B35}" type="datetime1">
              <a:rPr lang="en-US" altLang="en-US"/>
              <a:pPr>
                <a:defRPr/>
              </a:pPr>
              <a:t>8/15/2011</a:t>
            </a:fld>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C957AE0B-0FD2-4F9D-8990-27EE5BAD7C61}"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66DB7302-AD9F-4747-AF01-A2F449FE614B}" type="datetime1">
              <a:rPr lang="en-US" altLang="en-US"/>
              <a:pPr>
                <a:defRPr/>
              </a:pPr>
              <a:t>8/15/2011</a:t>
            </a:fld>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D9C135FC-76CB-4ED8-B3F2-8753BBEFD048}"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C027F1B7-0503-46A9-9F06-02219AC163C8}" type="datetime1">
              <a:rPr lang="en-US" altLang="en-US"/>
              <a:pPr>
                <a:defRPr/>
              </a:pPr>
              <a:t>8/15/2011</a:t>
            </a:fld>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77C0CA4F-116A-4427-AB4A-C2681C6E1D2B}"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12CDC01-F69C-4AB7-8FF2-1EDA5B5AEFFE}" type="datetime1">
              <a:rPr lang="en-US" altLang="en-US"/>
              <a:pPr>
                <a:defRPr/>
              </a:pPr>
              <a:t>8/15/2011</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C040AF82-7F77-4C00-A7CF-48B8535C0C49}"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CD55C12-A947-4C5D-A2F7-7D070442AB54}" type="datetime1">
              <a:rPr lang="en-US" altLang="en-US"/>
              <a:pPr>
                <a:defRPr/>
              </a:pPr>
              <a:t>8/15/2011</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FD14EF7A-ED68-4140-B26A-BE4D31BFBED3}"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rc 2"/>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a:effectLst/>
        </p:spPr>
        <p:txBody>
          <a:bodyPr/>
          <a:lstStyle/>
          <a:p>
            <a:pPr>
              <a:defRPr/>
            </a:pPr>
            <a:endParaRPr lang="en-US" altLang="en-US" sz="2400">
              <a:solidFill>
                <a:schemeClr val="tx1"/>
              </a:solidFill>
            </a:endParaRPr>
          </a:p>
        </p:txBody>
      </p:sp>
      <p:sp>
        <p:nvSpPr>
          <p:cNvPr id="2051" name="Rectangle 3"/>
          <p:cNvSpPr>
            <a:spLocks noGrp="1" noChangeArrowheads="1"/>
          </p:cNvSpPr>
          <p:nvPr>
            <p:ph type="title"/>
          </p:nvPr>
        </p:nvSpPr>
        <p:spPr bwMode="auto">
          <a:xfrm>
            <a:off x="2819400" y="609600"/>
            <a:ext cx="60960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2052" name="Rectangle 4"/>
          <p:cNvSpPr>
            <a:spLocks noGrp="1" noChangeArrowheads="1"/>
          </p:cNvSpPr>
          <p:nvPr>
            <p:ph type="body" idx="1"/>
          </p:nvPr>
        </p:nvSpPr>
        <p:spPr bwMode="auto">
          <a:xfrm>
            <a:off x="2819400" y="1981200"/>
            <a:ext cx="60960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dt" sz="half" idx="2"/>
          </p:nvPr>
        </p:nvSpPr>
        <p:spPr bwMode="auto">
          <a:xfrm>
            <a:off x="304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smtClean="0">
                <a:solidFill>
                  <a:schemeClr val="tx1"/>
                </a:solidFill>
                <a:latin typeface="+mn-lt"/>
              </a:defRPr>
            </a:lvl1pPr>
          </a:lstStyle>
          <a:p>
            <a:pPr>
              <a:defRPr/>
            </a:pPr>
            <a:fld id="{200352CD-5580-4EAE-81EC-9C90B4FBFD09}" type="datetime1">
              <a:rPr lang="en-US" altLang="en-US"/>
              <a:pPr>
                <a:defRPr/>
              </a:pPr>
              <a:t>8/15/2011</a:t>
            </a:fld>
            <a:endParaRPr lang="en-US" altLang="en-US"/>
          </a:p>
        </p:txBody>
      </p:sp>
      <p:sp>
        <p:nvSpPr>
          <p:cNvPr id="1030" name="Rectangle 6"/>
          <p:cNvSpPr>
            <a:spLocks noGrp="1" noChangeArrowheads="1"/>
          </p:cNvSpPr>
          <p:nvPr>
            <p:ph type="ftr" sz="quarter" idx="3"/>
          </p:nvPr>
        </p:nvSpPr>
        <p:spPr bwMode="auto">
          <a:xfrm>
            <a:off x="35814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smtClean="0">
                <a:solidFill>
                  <a:schemeClr val="tx1"/>
                </a:solidFill>
                <a:latin typeface="+mn-lt"/>
              </a:defRPr>
            </a:lvl1pPr>
          </a:lstStyle>
          <a:p>
            <a:pPr>
              <a:defRPr/>
            </a:pPr>
            <a:endParaRPr lang="en-US" altLang="en-US"/>
          </a:p>
        </p:txBody>
      </p:sp>
      <p:sp>
        <p:nvSpPr>
          <p:cNvPr id="1031" name="Rectangle 7"/>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kumimoji="0" sz="1400" smtClean="0">
                <a:solidFill>
                  <a:schemeClr val="tx1"/>
                </a:solidFill>
                <a:latin typeface="+mn-lt"/>
              </a:defRPr>
            </a:lvl1pPr>
          </a:lstStyle>
          <a:p>
            <a:pPr>
              <a:defRPr/>
            </a:pPr>
            <a:fld id="{2AD386E6-F4FC-4FC2-B162-39357EC7D21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0" fontAlgn="base" hangingPunct="0">
        <a:lnSpc>
          <a:spcPct val="70000"/>
        </a:lnSpc>
        <a:spcBef>
          <a:spcPct val="0"/>
        </a:spcBef>
        <a:spcAft>
          <a:spcPct val="0"/>
        </a:spcAft>
        <a:defRPr sz="4800" b="1">
          <a:solidFill>
            <a:schemeClr val="tx2"/>
          </a:solidFill>
          <a:latin typeface="+mj-lt"/>
          <a:ea typeface="+mj-ea"/>
          <a:cs typeface="+mj-cs"/>
        </a:defRPr>
      </a:lvl1pPr>
      <a:lvl2pPr algn="l" rtl="0" eaLnBrk="0" fontAlgn="base" hangingPunct="0">
        <a:lnSpc>
          <a:spcPct val="70000"/>
        </a:lnSpc>
        <a:spcBef>
          <a:spcPct val="0"/>
        </a:spcBef>
        <a:spcAft>
          <a:spcPct val="0"/>
        </a:spcAft>
        <a:defRPr sz="4800" b="1">
          <a:solidFill>
            <a:schemeClr val="tx2"/>
          </a:solidFill>
          <a:latin typeface="Arial Narrow" pitchFamily="34" charset="0"/>
        </a:defRPr>
      </a:lvl2pPr>
      <a:lvl3pPr algn="l" rtl="0" eaLnBrk="0" fontAlgn="base" hangingPunct="0">
        <a:lnSpc>
          <a:spcPct val="70000"/>
        </a:lnSpc>
        <a:spcBef>
          <a:spcPct val="0"/>
        </a:spcBef>
        <a:spcAft>
          <a:spcPct val="0"/>
        </a:spcAft>
        <a:defRPr sz="4800" b="1">
          <a:solidFill>
            <a:schemeClr val="tx2"/>
          </a:solidFill>
          <a:latin typeface="Arial Narrow" pitchFamily="34" charset="0"/>
        </a:defRPr>
      </a:lvl3pPr>
      <a:lvl4pPr algn="l" rtl="0" eaLnBrk="0" fontAlgn="base" hangingPunct="0">
        <a:lnSpc>
          <a:spcPct val="70000"/>
        </a:lnSpc>
        <a:spcBef>
          <a:spcPct val="0"/>
        </a:spcBef>
        <a:spcAft>
          <a:spcPct val="0"/>
        </a:spcAft>
        <a:defRPr sz="4800" b="1">
          <a:solidFill>
            <a:schemeClr val="tx2"/>
          </a:solidFill>
          <a:latin typeface="Arial Narrow" pitchFamily="34" charset="0"/>
        </a:defRPr>
      </a:lvl4pPr>
      <a:lvl5pPr algn="l" rtl="0" eaLnBrk="0" fontAlgn="base" hangingPunct="0">
        <a:lnSpc>
          <a:spcPct val="70000"/>
        </a:lnSpc>
        <a:spcBef>
          <a:spcPct val="0"/>
        </a:spcBef>
        <a:spcAft>
          <a:spcPct val="0"/>
        </a:spcAft>
        <a:defRPr sz="4800" b="1">
          <a:solidFill>
            <a:schemeClr val="tx2"/>
          </a:solidFill>
          <a:latin typeface="Arial Narrow" pitchFamily="34" charset="0"/>
        </a:defRPr>
      </a:lvl5pPr>
      <a:lvl6pPr marL="457200" algn="l" rtl="0" fontAlgn="base">
        <a:lnSpc>
          <a:spcPct val="70000"/>
        </a:lnSpc>
        <a:spcBef>
          <a:spcPct val="0"/>
        </a:spcBef>
        <a:spcAft>
          <a:spcPct val="0"/>
        </a:spcAft>
        <a:defRPr sz="4800" b="1">
          <a:solidFill>
            <a:schemeClr val="tx2"/>
          </a:solidFill>
          <a:latin typeface="Arial Narrow" pitchFamily="34" charset="0"/>
        </a:defRPr>
      </a:lvl6pPr>
      <a:lvl7pPr marL="914400" algn="l" rtl="0" fontAlgn="base">
        <a:lnSpc>
          <a:spcPct val="70000"/>
        </a:lnSpc>
        <a:spcBef>
          <a:spcPct val="0"/>
        </a:spcBef>
        <a:spcAft>
          <a:spcPct val="0"/>
        </a:spcAft>
        <a:defRPr sz="4800" b="1">
          <a:solidFill>
            <a:schemeClr val="tx2"/>
          </a:solidFill>
          <a:latin typeface="Arial Narrow" pitchFamily="34" charset="0"/>
        </a:defRPr>
      </a:lvl7pPr>
      <a:lvl8pPr marL="1371600" algn="l" rtl="0" fontAlgn="base">
        <a:lnSpc>
          <a:spcPct val="70000"/>
        </a:lnSpc>
        <a:spcBef>
          <a:spcPct val="0"/>
        </a:spcBef>
        <a:spcAft>
          <a:spcPct val="0"/>
        </a:spcAft>
        <a:defRPr sz="4800" b="1">
          <a:solidFill>
            <a:schemeClr val="tx2"/>
          </a:solidFill>
          <a:latin typeface="Arial Narrow" pitchFamily="34" charset="0"/>
        </a:defRPr>
      </a:lvl8pPr>
      <a:lvl9pPr marL="1828800" algn="l" rtl="0" fontAlgn="base">
        <a:lnSpc>
          <a:spcPct val="70000"/>
        </a:lnSpc>
        <a:spcBef>
          <a:spcPct val="0"/>
        </a:spcBef>
        <a:spcAft>
          <a:spcPct val="0"/>
        </a:spcAft>
        <a:defRPr sz="4800" b="1">
          <a:solidFill>
            <a:schemeClr val="tx2"/>
          </a:solidFill>
          <a:latin typeface="Arial Narrow" pitchFamily="34"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65000"/>
        <a:buFont typeface="Wingdings" pitchFamily="2" charset="2"/>
        <a:buChar char="u"/>
        <a:defRPr sz="2600">
          <a:solidFill>
            <a:schemeClr val="tx1"/>
          </a:solidFill>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SzPct val="100000"/>
        <a:buChar char="•"/>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100000"/>
        <a:buChar char="–"/>
        <a:defRPr sz="2000">
          <a:solidFill>
            <a:schemeClr val="tx1"/>
          </a:solidFill>
          <a:latin typeface="+mn-lt"/>
        </a:defRPr>
      </a:lvl5pPr>
      <a:lvl6pPr marL="2514600" indent="-228600" algn="l" rtl="0" fontAlgn="base">
        <a:spcBef>
          <a:spcPct val="20000"/>
        </a:spcBef>
        <a:spcAft>
          <a:spcPct val="0"/>
        </a:spcAft>
        <a:buClr>
          <a:schemeClr val="hlink"/>
        </a:buClr>
        <a:buSzPct val="100000"/>
        <a:buChar char="–"/>
        <a:defRPr sz="2000">
          <a:solidFill>
            <a:schemeClr val="tx1"/>
          </a:solidFill>
          <a:latin typeface="+mn-lt"/>
        </a:defRPr>
      </a:lvl6pPr>
      <a:lvl7pPr marL="2971800" indent="-228600" algn="l" rtl="0" fontAlgn="base">
        <a:spcBef>
          <a:spcPct val="20000"/>
        </a:spcBef>
        <a:spcAft>
          <a:spcPct val="0"/>
        </a:spcAft>
        <a:buClr>
          <a:schemeClr val="hlink"/>
        </a:buClr>
        <a:buSzPct val="100000"/>
        <a:buChar char="–"/>
        <a:defRPr sz="2000">
          <a:solidFill>
            <a:schemeClr val="tx1"/>
          </a:solidFill>
          <a:latin typeface="+mn-lt"/>
        </a:defRPr>
      </a:lvl7pPr>
      <a:lvl8pPr marL="3429000" indent="-228600" algn="l" rtl="0" fontAlgn="base">
        <a:spcBef>
          <a:spcPct val="20000"/>
        </a:spcBef>
        <a:spcAft>
          <a:spcPct val="0"/>
        </a:spcAft>
        <a:buClr>
          <a:schemeClr val="hlink"/>
        </a:buClr>
        <a:buSzPct val="100000"/>
        <a:buChar char="–"/>
        <a:defRPr sz="2000">
          <a:solidFill>
            <a:schemeClr val="tx1"/>
          </a:solidFill>
          <a:latin typeface="+mn-lt"/>
        </a:defRPr>
      </a:lvl8pPr>
      <a:lvl9pPr marL="3886200" indent="-228600" algn="l" rtl="0" fontAlgn="base">
        <a:spcBef>
          <a:spcPct val="20000"/>
        </a:spcBef>
        <a:spcAft>
          <a:spcPct val="0"/>
        </a:spcAft>
        <a:buClr>
          <a:schemeClr val="hlink"/>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6"/>
          <p:cNvSpPr>
            <a:spLocks noGrp="1" noChangeArrowheads="1"/>
          </p:cNvSpPr>
          <p:nvPr>
            <p:ph type="ctrTitle"/>
          </p:nvPr>
        </p:nvSpPr>
        <p:spPr>
          <a:xfrm>
            <a:off x="457200" y="533400"/>
            <a:ext cx="8382000" cy="1143000"/>
          </a:xfrm>
        </p:spPr>
        <p:txBody>
          <a:bodyPr/>
          <a:lstStyle/>
          <a:p>
            <a:pPr eaLnBrk="1" hangingPunct="1">
              <a:lnSpc>
                <a:spcPct val="90000"/>
              </a:lnSpc>
            </a:pPr>
            <a:r>
              <a:rPr lang="en-US" altLang="en-US" sz="4000" dirty="0" smtClean="0">
                <a:solidFill>
                  <a:srgbClr val="663300"/>
                </a:solidFill>
                <a:latin typeface="Times New Roman" pitchFamily="18" charset="0"/>
              </a:rPr>
              <a:t>Guided Inquiry Instructional Models</a:t>
            </a:r>
            <a:endParaRPr lang="en-US" altLang="en-US" sz="3200" dirty="0" smtClean="0"/>
          </a:p>
        </p:txBody>
      </p:sp>
      <p:sp>
        <p:nvSpPr>
          <p:cNvPr id="1028" name="Rectangle 7"/>
          <p:cNvSpPr>
            <a:spLocks noGrp="1" noChangeArrowheads="1"/>
          </p:cNvSpPr>
          <p:nvPr>
            <p:ph type="subTitle" idx="1"/>
          </p:nvPr>
        </p:nvSpPr>
        <p:spPr>
          <a:xfrm>
            <a:off x="2362200" y="2590800"/>
            <a:ext cx="5867400" cy="1752600"/>
          </a:xfrm>
        </p:spPr>
        <p:txBody>
          <a:bodyPr/>
          <a:lstStyle/>
          <a:p>
            <a:pPr eaLnBrk="1" hangingPunct="1"/>
            <a:r>
              <a:rPr lang="en-US" altLang="en-US" sz="3200" b="1" dirty="0" smtClean="0">
                <a:solidFill>
                  <a:srgbClr val="336600"/>
                </a:solidFill>
                <a:latin typeface="Times New Roman" pitchFamily="18" charset="0"/>
              </a:rPr>
              <a:t>John </a:t>
            </a:r>
            <a:r>
              <a:rPr lang="en-US" altLang="en-US" sz="3200" b="1" dirty="0" err="1" smtClean="0">
                <a:solidFill>
                  <a:srgbClr val="336600"/>
                </a:solidFill>
                <a:latin typeface="Times New Roman" pitchFamily="18" charset="0"/>
              </a:rPr>
              <a:t>Farver</a:t>
            </a:r>
            <a:endParaRPr lang="en-US" altLang="en-US" dirty="0" smtClean="0">
              <a:solidFill>
                <a:srgbClr val="336600"/>
              </a:solidFill>
              <a:latin typeface="Times New Roman" pitchFamily="18" charset="0"/>
            </a:endParaRPr>
          </a:p>
          <a:p>
            <a:pPr eaLnBrk="1" hangingPunct="1"/>
            <a:r>
              <a:rPr lang="en-US" altLang="en-US" dirty="0" smtClean="0">
                <a:solidFill>
                  <a:srgbClr val="336600"/>
                </a:solidFill>
                <a:latin typeface="Times New Roman" pitchFamily="18" charset="0"/>
              </a:rPr>
              <a:t>Department of Geology</a:t>
            </a:r>
          </a:p>
          <a:p>
            <a:pPr eaLnBrk="1" hangingPunct="1"/>
            <a:r>
              <a:rPr lang="en-US" altLang="en-US" dirty="0" smtClean="0">
                <a:solidFill>
                  <a:srgbClr val="336600"/>
                </a:solidFill>
                <a:latin typeface="Times New Roman" pitchFamily="18" charset="0"/>
              </a:rPr>
              <a:t>Bowling Green State University</a:t>
            </a:r>
            <a:endParaRPr lang="en-US" altLang="en-US" dirty="0" smtClean="0">
              <a:solidFill>
                <a:srgbClr val="993300"/>
              </a:solidFill>
            </a:endParaRPr>
          </a:p>
          <a:p>
            <a:pPr eaLnBrk="1" hangingPunct="1"/>
            <a:endParaRPr lang="en-US" alt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914400" y="609600"/>
            <a:ext cx="7924800" cy="1143000"/>
          </a:xfrm>
        </p:spPr>
        <p:txBody>
          <a:bodyPr/>
          <a:lstStyle/>
          <a:p>
            <a:pPr eaLnBrk="1" hangingPunct="1"/>
            <a:r>
              <a:rPr lang="en-US" altLang="en-US" sz="4400" smtClean="0">
                <a:solidFill>
                  <a:srgbClr val="663300"/>
                </a:solidFill>
                <a:latin typeface="Times New Roman" pitchFamily="18" charset="0"/>
              </a:rPr>
              <a:t>Exploration</a:t>
            </a:r>
            <a:endParaRPr lang="en-US" altLang="en-US" sz="4000" smtClean="0"/>
          </a:p>
        </p:txBody>
      </p:sp>
      <p:sp>
        <p:nvSpPr>
          <p:cNvPr id="13315" name="Rectangle 3"/>
          <p:cNvSpPr>
            <a:spLocks noGrp="1" noChangeArrowheads="1"/>
          </p:cNvSpPr>
          <p:nvPr>
            <p:ph type="body" idx="1"/>
          </p:nvPr>
        </p:nvSpPr>
        <p:spPr>
          <a:xfrm>
            <a:off x="1143000" y="1752600"/>
            <a:ext cx="7467600" cy="2971800"/>
          </a:xfrm>
        </p:spPr>
        <p:txBody>
          <a:bodyPr/>
          <a:lstStyle/>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Students engage in hands-on and minds-on discovery activities.</a:t>
            </a:r>
            <a:endParaRPr lang="en-US" altLang="en-US" sz="3200" dirty="0" smtClean="0">
              <a:solidFill>
                <a:srgbClr val="336600"/>
              </a:solidFill>
            </a:endParaRP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Students must articulate and discuss their observations with peers and instructor.</a:t>
            </a: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Students design and perform experiments.</a:t>
            </a: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Instructor guides activities with questions.</a:t>
            </a:r>
            <a:endParaRPr lang="en-US" altLang="en-US" sz="3200" dirty="0" smtClean="0">
              <a:solidFill>
                <a:srgbClr val="3366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14400" y="609600"/>
            <a:ext cx="7924800" cy="1143000"/>
          </a:xfrm>
        </p:spPr>
        <p:txBody>
          <a:bodyPr/>
          <a:lstStyle/>
          <a:p>
            <a:pPr eaLnBrk="1" hangingPunct="1"/>
            <a:r>
              <a:rPr lang="en-US" altLang="en-US" sz="4400" dirty="0" smtClean="0">
                <a:solidFill>
                  <a:srgbClr val="663300"/>
                </a:solidFill>
                <a:latin typeface="Times New Roman" pitchFamily="18" charset="0"/>
              </a:rPr>
              <a:t>Exploration</a:t>
            </a:r>
            <a:endParaRPr lang="en-US" altLang="en-US" sz="4000" dirty="0" smtClean="0"/>
          </a:p>
        </p:txBody>
      </p:sp>
      <p:sp>
        <p:nvSpPr>
          <p:cNvPr id="12291" name="Rectangle 3"/>
          <p:cNvSpPr>
            <a:spLocks noGrp="1" noChangeArrowheads="1"/>
          </p:cNvSpPr>
          <p:nvPr>
            <p:ph type="body" idx="1"/>
          </p:nvPr>
        </p:nvSpPr>
        <p:spPr>
          <a:xfrm>
            <a:off x="1143000" y="1981200"/>
            <a:ext cx="7315200" cy="2971800"/>
          </a:xfrm>
        </p:spPr>
        <p:txBody>
          <a:bodyPr/>
          <a:lstStyle/>
          <a:p>
            <a:pPr eaLnBrk="1" hangingPunct="1">
              <a:lnSpc>
                <a:spcPct val="90000"/>
              </a:lnSpc>
              <a:buClr>
                <a:srgbClr val="993300"/>
              </a:buClr>
              <a:buFont typeface="Wingdings" pitchFamily="2" charset="2"/>
              <a:buChar char="Ø"/>
              <a:tabLst>
                <a:tab pos="2801938" algn="l"/>
              </a:tabLst>
            </a:pPr>
            <a:endParaRPr lang="en-US" altLang="en-US" sz="3000" dirty="0" smtClean="0">
              <a:solidFill>
                <a:srgbClr val="336600"/>
              </a:solidFill>
            </a:endParaRPr>
          </a:p>
        </p:txBody>
      </p:sp>
      <p:graphicFrame>
        <p:nvGraphicFramePr>
          <p:cNvPr id="4" name="Table 3"/>
          <p:cNvGraphicFramePr>
            <a:graphicFrameLocks noGrp="1"/>
          </p:cNvGraphicFramePr>
          <p:nvPr/>
        </p:nvGraphicFramePr>
        <p:xfrm>
          <a:off x="990600" y="1524000"/>
          <a:ext cx="7620000" cy="4781550"/>
        </p:xfrm>
        <a:graphic>
          <a:graphicData uri="http://schemas.openxmlformats.org/drawingml/2006/table">
            <a:tbl>
              <a:tblPr firstRow="1" bandRow="1">
                <a:tableStyleId>{5C22544A-7EE6-4342-B048-85BDC9FD1C3A}</a:tableStyleId>
              </a:tblPr>
              <a:tblGrid>
                <a:gridCol w="3810000"/>
                <a:gridCol w="3810000"/>
              </a:tblGrid>
              <a:tr h="666750">
                <a:tc>
                  <a:txBody>
                    <a:bodyPr/>
                    <a:lstStyle/>
                    <a:p>
                      <a:r>
                        <a:rPr lang="en-US" sz="2800" b="1" kern="1200" dirty="0" smtClean="0">
                          <a:solidFill>
                            <a:schemeClr val="tx1"/>
                          </a:solidFill>
                          <a:latin typeface="Calibri" pitchFamily="34" charset="0"/>
                          <a:ea typeface="+mn-ea"/>
                          <a:cs typeface="+mn-cs"/>
                        </a:rPr>
                        <a:t>What Instructor Does</a:t>
                      </a:r>
                      <a:endParaRPr lang="en-US" sz="2800" dirty="0">
                        <a:solidFill>
                          <a:schemeClr val="tx1"/>
                        </a:solidFill>
                        <a:latin typeface="Calibri" pitchFamily="34" charset="0"/>
                      </a:endParaRPr>
                    </a:p>
                  </a:txBody>
                  <a:tcPr/>
                </a:tc>
                <a:tc>
                  <a:txBody>
                    <a:bodyPr/>
                    <a:lstStyle/>
                    <a:p>
                      <a:r>
                        <a:rPr lang="en-US" sz="2800" b="1" kern="1200" dirty="0" smtClean="0">
                          <a:solidFill>
                            <a:schemeClr val="tx1"/>
                          </a:solidFill>
                          <a:latin typeface="Calibri" pitchFamily="34" charset="0"/>
                          <a:ea typeface="+mn-ea"/>
                          <a:cs typeface="+mn-cs"/>
                        </a:rPr>
                        <a:t>What Student Does</a:t>
                      </a:r>
                      <a:endParaRPr lang="en-US" sz="2800" dirty="0">
                        <a:solidFill>
                          <a:schemeClr val="tx1"/>
                        </a:solidFill>
                        <a:latin typeface="Calibri" pitchFamily="34" charset="0"/>
                      </a:endParaRPr>
                    </a:p>
                  </a:txBody>
                  <a:tcPr/>
                </a:tc>
              </a:tr>
              <a:tr h="2533650">
                <a:tc>
                  <a:txBody>
                    <a:bodyPr/>
                    <a:lstStyle/>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Encourages students to work together without direct instruction.</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Observes and listens to the students as they interact.</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Asks probing questions to redirect the student’s investigations when necessary.</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Provides time for students to puzzle through problems.</a:t>
                      </a:r>
                      <a:endParaRPr lang="en-US" sz="2400" dirty="0">
                        <a:latin typeface="Calibri" pitchFamily="34" charset="0"/>
                      </a:endParaRPr>
                    </a:p>
                  </a:txBody>
                  <a:tcPr/>
                </a:tc>
                <a:tc>
                  <a:txBody>
                    <a:bodyPr/>
                    <a:lstStyle/>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Thinks freely but within the limits of the activity.</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Test predictions and hypotheses.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Forms new predictions and hypotheses.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Tries alternatives and discusses them with others.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Records observations and ideas.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Suspends judgment.</a:t>
                      </a:r>
                      <a:endParaRPr lang="en-US" sz="2400" dirty="0">
                        <a:latin typeface="Calibri"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14400" y="609600"/>
            <a:ext cx="7924800" cy="1143000"/>
          </a:xfrm>
        </p:spPr>
        <p:txBody>
          <a:bodyPr/>
          <a:lstStyle/>
          <a:p>
            <a:pPr eaLnBrk="1" hangingPunct="1"/>
            <a:r>
              <a:rPr lang="en-US" altLang="en-US" sz="4400" smtClean="0">
                <a:solidFill>
                  <a:srgbClr val="663300"/>
                </a:solidFill>
                <a:latin typeface="Times New Roman" pitchFamily="18" charset="0"/>
              </a:rPr>
              <a:t>Explanation</a:t>
            </a:r>
            <a:endParaRPr lang="en-US" altLang="en-US" sz="4000" smtClean="0"/>
          </a:p>
        </p:txBody>
      </p:sp>
      <p:sp>
        <p:nvSpPr>
          <p:cNvPr id="14339" name="Rectangle 3"/>
          <p:cNvSpPr>
            <a:spLocks noGrp="1" noChangeArrowheads="1"/>
          </p:cNvSpPr>
          <p:nvPr>
            <p:ph type="body" idx="1"/>
          </p:nvPr>
        </p:nvSpPr>
        <p:spPr>
          <a:xfrm>
            <a:off x="1143000" y="1752600"/>
            <a:ext cx="7315200" cy="2971800"/>
          </a:xfrm>
        </p:spPr>
        <p:txBody>
          <a:bodyPr/>
          <a:lstStyle/>
          <a:p>
            <a:pPr eaLnBrk="1" hangingPunct="1">
              <a:lnSpc>
                <a:spcPct val="80000"/>
              </a:lnSpc>
              <a:spcBef>
                <a:spcPct val="40000"/>
              </a:spcBef>
              <a:buClr>
                <a:srgbClr val="993300"/>
              </a:buClr>
              <a:buFont typeface="Wingdings" pitchFamily="2" charset="2"/>
              <a:buChar char="Ø"/>
              <a:tabLst>
                <a:tab pos="2801938" algn="l"/>
              </a:tabLst>
            </a:pPr>
            <a:r>
              <a:rPr lang="en-US" altLang="en-US" sz="3200" smtClean="0">
                <a:solidFill>
                  <a:srgbClr val="336600"/>
                </a:solidFill>
                <a:latin typeface="Times New Roman" pitchFamily="18" charset="0"/>
              </a:rPr>
              <a:t>Instructor directed class discussion of scientific explanation of students’ observations.</a:t>
            </a:r>
            <a:endParaRPr lang="en-US" altLang="en-US" sz="3200" smtClean="0">
              <a:solidFill>
                <a:srgbClr val="336600"/>
              </a:solidFill>
            </a:endParaRPr>
          </a:p>
          <a:p>
            <a:pPr eaLnBrk="1" hangingPunct="1">
              <a:lnSpc>
                <a:spcPct val="80000"/>
              </a:lnSpc>
              <a:spcBef>
                <a:spcPct val="40000"/>
              </a:spcBef>
              <a:buClr>
                <a:srgbClr val="993300"/>
              </a:buClr>
              <a:buFont typeface="Wingdings" pitchFamily="2" charset="2"/>
              <a:buChar char="Ø"/>
              <a:tabLst>
                <a:tab pos="2801938" algn="l"/>
              </a:tabLst>
            </a:pPr>
            <a:r>
              <a:rPr lang="en-US" altLang="en-US" sz="3200" smtClean="0">
                <a:solidFill>
                  <a:srgbClr val="336600"/>
                </a:solidFill>
                <a:latin typeface="Times New Roman" pitchFamily="18" charset="0"/>
              </a:rPr>
              <a:t>Active-learning promoted by questions directed at identifying misconceptions.</a:t>
            </a:r>
          </a:p>
          <a:p>
            <a:pPr eaLnBrk="1" hangingPunct="1">
              <a:lnSpc>
                <a:spcPct val="80000"/>
              </a:lnSpc>
              <a:spcBef>
                <a:spcPct val="40000"/>
              </a:spcBef>
              <a:buClr>
                <a:srgbClr val="993300"/>
              </a:buClr>
              <a:buFont typeface="Wingdings" pitchFamily="2" charset="2"/>
              <a:buChar char="Ø"/>
              <a:tabLst>
                <a:tab pos="2801938" algn="l"/>
              </a:tabLst>
            </a:pPr>
            <a:r>
              <a:rPr lang="en-US" altLang="en-US" sz="3200" smtClean="0">
                <a:solidFill>
                  <a:srgbClr val="336600"/>
                </a:solidFill>
                <a:latin typeface="Times New Roman" pitchFamily="18" charset="0"/>
              </a:rPr>
              <a:t>Appropriate scientific terms introduced to describe students’ observations.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14400" y="609600"/>
            <a:ext cx="7924800" cy="1143000"/>
          </a:xfrm>
        </p:spPr>
        <p:txBody>
          <a:bodyPr/>
          <a:lstStyle/>
          <a:p>
            <a:pPr eaLnBrk="1" hangingPunct="1"/>
            <a:r>
              <a:rPr lang="en-US" altLang="en-US" sz="4400" dirty="0" smtClean="0">
                <a:solidFill>
                  <a:srgbClr val="663300"/>
                </a:solidFill>
                <a:latin typeface="Times New Roman" pitchFamily="18" charset="0"/>
              </a:rPr>
              <a:t>Explanation</a:t>
            </a:r>
            <a:endParaRPr lang="en-US" altLang="en-US" sz="4000" dirty="0" smtClean="0"/>
          </a:p>
        </p:txBody>
      </p:sp>
      <p:sp>
        <p:nvSpPr>
          <p:cNvPr id="12291" name="Rectangle 3"/>
          <p:cNvSpPr>
            <a:spLocks noGrp="1" noChangeArrowheads="1"/>
          </p:cNvSpPr>
          <p:nvPr>
            <p:ph type="body" idx="1"/>
          </p:nvPr>
        </p:nvSpPr>
        <p:spPr>
          <a:xfrm>
            <a:off x="1143000" y="1981200"/>
            <a:ext cx="7315200" cy="2971800"/>
          </a:xfrm>
        </p:spPr>
        <p:txBody>
          <a:bodyPr/>
          <a:lstStyle/>
          <a:p>
            <a:pPr eaLnBrk="1" hangingPunct="1">
              <a:lnSpc>
                <a:spcPct val="90000"/>
              </a:lnSpc>
              <a:buClr>
                <a:srgbClr val="993300"/>
              </a:buClr>
              <a:buFont typeface="Wingdings" pitchFamily="2" charset="2"/>
              <a:buChar char="Ø"/>
              <a:tabLst>
                <a:tab pos="2801938" algn="l"/>
              </a:tabLst>
            </a:pPr>
            <a:endParaRPr lang="en-US" altLang="en-US" sz="3000" dirty="0" smtClean="0">
              <a:solidFill>
                <a:srgbClr val="336600"/>
              </a:solidFill>
            </a:endParaRPr>
          </a:p>
        </p:txBody>
      </p:sp>
      <p:graphicFrame>
        <p:nvGraphicFramePr>
          <p:cNvPr id="4" name="Table 3"/>
          <p:cNvGraphicFramePr>
            <a:graphicFrameLocks noGrp="1"/>
          </p:cNvGraphicFramePr>
          <p:nvPr/>
        </p:nvGraphicFramePr>
        <p:xfrm>
          <a:off x="685800" y="1524000"/>
          <a:ext cx="8077200" cy="4953000"/>
        </p:xfrm>
        <a:graphic>
          <a:graphicData uri="http://schemas.openxmlformats.org/drawingml/2006/table">
            <a:tbl>
              <a:tblPr firstRow="1" bandRow="1">
                <a:tableStyleId>{5C22544A-7EE6-4342-B048-85BDC9FD1C3A}</a:tableStyleId>
              </a:tblPr>
              <a:tblGrid>
                <a:gridCol w="4116265"/>
                <a:gridCol w="3960935"/>
              </a:tblGrid>
              <a:tr h="599015">
                <a:tc>
                  <a:txBody>
                    <a:bodyPr/>
                    <a:lstStyle/>
                    <a:p>
                      <a:r>
                        <a:rPr lang="en-US" sz="2800" b="1" kern="1200" dirty="0" smtClean="0">
                          <a:solidFill>
                            <a:schemeClr val="tx1"/>
                          </a:solidFill>
                          <a:latin typeface="Calibri" pitchFamily="34" charset="0"/>
                          <a:ea typeface="+mn-ea"/>
                          <a:cs typeface="+mn-cs"/>
                        </a:rPr>
                        <a:t>What Instructor Does</a:t>
                      </a:r>
                      <a:endParaRPr lang="en-US" sz="2800" dirty="0">
                        <a:solidFill>
                          <a:schemeClr val="tx1"/>
                        </a:solidFill>
                        <a:latin typeface="Calibri" pitchFamily="34" charset="0"/>
                      </a:endParaRPr>
                    </a:p>
                  </a:txBody>
                  <a:tcPr/>
                </a:tc>
                <a:tc>
                  <a:txBody>
                    <a:bodyPr/>
                    <a:lstStyle/>
                    <a:p>
                      <a:r>
                        <a:rPr lang="en-US" sz="2800" b="1" kern="1200" dirty="0" smtClean="0">
                          <a:solidFill>
                            <a:schemeClr val="tx1"/>
                          </a:solidFill>
                          <a:latin typeface="Calibri" pitchFamily="34" charset="0"/>
                          <a:ea typeface="+mn-ea"/>
                          <a:cs typeface="+mn-cs"/>
                        </a:rPr>
                        <a:t>What Student Does</a:t>
                      </a:r>
                      <a:endParaRPr lang="en-US" sz="2800" dirty="0">
                        <a:solidFill>
                          <a:schemeClr val="tx1"/>
                        </a:solidFill>
                        <a:latin typeface="Calibri" pitchFamily="34" charset="0"/>
                      </a:endParaRPr>
                    </a:p>
                  </a:txBody>
                  <a:tcPr/>
                </a:tc>
              </a:tr>
              <a:tr h="4353985">
                <a:tc>
                  <a:txBody>
                    <a:bodyPr/>
                    <a:lstStyle/>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Encourages students to explain concepts and definitions in their own words.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Asks for justification (evidence) and clarification from students.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Formally provides definitions, explanations, and new labels.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Uses student’s previous experiences as basis for explaining concepts.</a:t>
                      </a:r>
                      <a:endParaRPr lang="en-US" sz="2400" dirty="0">
                        <a:latin typeface="Calibri" pitchFamily="34" charset="0"/>
                      </a:endParaRPr>
                    </a:p>
                  </a:txBody>
                  <a:tcPr/>
                </a:tc>
                <a:tc>
                  <a:txBody>
                    <a:bodyPr/>
                    <a:lstStyle/>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Explains possible solutions or answers to others.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Listens to and questions other’s explanations.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Listens to and tries to comprehend explanations the instructor offers.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Refers to previous activities.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Uses recorded observation in explanations.</a:t>
                      </a:r>
                      <a:endParaRPr lang="en-US" sz="2400" dirty="0">
                        <a:latin typeface="Calibri"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14400" y="609600"/>
            <a:ext cx="7924800" cy="1143000"/>
          </a:xfrm>
        </p:spPr>
        <p:txBody>
          <a:bodyPr/>
          <a:lstStyle/>
          <a:p>
            <a:pPr eaLnBrk="1" hangingPunct="1"/>
            <a:r>
              <a:rPr lang="en-US" altLang="en-US" sz="4400" dirty="0" smtClean="0">
                <a:solidFill>
                  <a:srgbClr val="663300"/>
                </a:solidFill>
                <a:latin typeface="Times New Roman" pitchFamily="18" charset="0"/>
              </a:rPr>
              <a:t>Elaboration/Extension</a:t>
            </a:r>
            <a:endParaRPr lang="en-US" altLang="en-US" sz="4000" dirty="0" smtClean="0"/>
          </a:p>
        </p:txBody>
      </p:sp>
      <p:sp>
        <p:nvSpPr>
          <p:cNvPr id="15363" name="Rectangle 3"/>
          <p:cNvSpPr>
            <a:spLocks noGrp="1" noChangeArrowheads="1"/>
          </p:cNvSpPr>
          <p:nvPr>
            <p:ph type="body" idx="1"/>
          </p:nvPr>
        </p:nvSpPr>
        <p:spPr>
          <a:xfrm>
            <a:off x="1143000" y="1524000"/>
            <a:ext cx="7467600" cy="3429000"/>
          </a:xfrm>
        </p:spPr>
        <p:txBody>
          <a:bodyPr/>
          <a:lstStyle/>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Provides opportunity to apply information and experiences accumulated to explore and explain new topics/concepts.</a:t>
            </a:r>
            <a:endParaRPr lang="en-US" altLang="en-US" sz="3200" dirty="0" smtClean="0">
              <a:solidFill>
                <a:srgbClr val="336600"/>
              </a:solidFill>
            </a:endParaRP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Students develop extension activities that are shared with the class.</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Builds subject content knowledge and provides practice in developing, facilitating, and articulating inquiry-based activities.</a:t>
            </a:r>
            <a:endParaRPr lang="en-US" altLang="en-US" sz="3000" dirty="0" smtClean="0">
              <a:solidFill>
                <a:srgbClr val="3366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14400" y="304800"/>
            <a:ext cx="7924800" cy="838200"/>
          </a:xfrm>
        </p:spPr>
        <p:txBody>
          <a:bodyPr/>
          <a:lstStyle/>
          <a:p>
            <a:pPr eaLnBrk="1" hangingPunct="1"/>
            <a:r>
              <a:rPr lang="en-US" altLang="en-US" sz="4400" dirty="0" smtClean="0">
                <a:solidFill>
                  <a:srgbClr val="663300"/>
                </a:solidFill>
                <a:latin typeface="Times New Roman" pitchFamily="18" charset="0"/>
              </a:rPr>
              <a:t>Elaboration/Extension</a:t>
            </a:r>
            <a:endParaRPr lang="en-US" altLang="en-US" sz="4000" dirty="0" smtClean="0"/>
          </a:p>
        </p:txBody>
      </p:sp>
      <p:sp>
        <p:nvSpPr>
          <p:cNvPr id="12291" name="Rectangle 3"/>
          <p:cNvSpPr>
            <a:spLocks noGrp="1" noChangeArrowheads="1"/>
          </p:cNvSpPr>
          <p:nvPr>
            <p:ph type="body" idx="1"/>
          </p:nvPr>
        </p:nvSpPr>
        <p:spPr>
          <a:xfrm>
            <a:off x="1143000" y="1981200"/>
            <a:ext cx="7315200" cy="2971800"/>
          </a:xfrm>
        </p:spPr>
        <p:txBody>
          <a:bodyPr/>
          <a:lstStyle/>
          <a:p>
            <a:pPr eaLnBrk="1" hangingPunct="1">
              <a:lnSpc>
                <a:spcPct val="90000"/>
              </a:lnSpc>
              <a:buClr>
                <a:srgbClr val="993300"/>
              </a:buClr>
              <a:buFont typeface="Wingdings" pitchFamily="2" charset="2"/>
              <a:buChar char="Ø"/>
              <a:tabLst>
                <a:tab pos="2801938" algn="l"/>
              </a:tabLst>
            </a:pPr>
            <a:endParaRPr lang="en-US" altLang="en-US" sz="3000" dirty="0" smtClean="0">
              <a:solidFill>
                <a:srgbClr val="336600"/>
              </a:solidFill>
            </a:endParaRPr>
          </a:p>
        </p:txBody>
      </p:sp>
      <p:graphicFrame>
        <p:nvGraphicFramePr>
          <p:cNvPr id="4" name="Table 3"/>
          <p:cNvGraphicFramePr>
            <a:graphicFrameLocks noGrp="1"/>
          </p:cNvGraphicFramePr>
          <p:nvPr/>
        </p:nvGraphicFramePr>
        <p:xfrm>
          <a:off x="685800" y="979170"/>
          <a:ext cx="8077200" cy="5513070"/>
        </p:xfrm>
        <a:graphic>
          <a:graphicData uri="http://schemas.openxmlformats.org/drawingml/2006/table">
            <a:tbl>
              <a:tblPr firstRow="1" bandRow="1">
                <a:tableStyleId>{5C22544A-7EE6-4342-B048-85BDC9FD1C3A}</a:tableStyleId>
              </a:tblPr>
              <a:tblGrid>
                <a:gridCol w="3727938"/>
                <a:gridCol w="4349262"/>
              </a:tblGrid>
              <a:tr h="666750">
                <a:tc>
                  <a:txBody>
                    <a:bodyPr/>
                    <a:lstStyle/>
                    <a:p>
                      <a:r>
                        <a:rPr lang="en-US" sz="2800" b="1" kern="1200" dirty="0" smtClean="0">
                          <a:solidFill>
                            <a:schemeClr val="tx1"/>
                          </a:solidFill>
                          <a:latin typeface="Calibri" pitchFamily="34" charset="0"/>
                          <a:ea typeface="+mn-ea"/>
                          <a:cs typeface="+mn-cs"/>
                        </a:rPr>
                        <a:t>What Instructor Does</a:t>
                      </a:r>
                      <a:endParaRPr lang="en-US" sz="2800" dirty="0">
                        <a:solidFill>
                          <a:schemeClr val="tx1"/>
                        </a:solidFill>
                        <a:latin typeface="Calibri" pitchFamily="34" charset="0"/>
                      </a:endParaRPr>
                    </a:p>
                  </a:txBody>
                  <a:tcPr/>
                </a:tc>
                <a:tc>
                  <a:txBody>
                    <a:bodyPr/>
                    <a:lstStyle/>
                    <a:p>
                      <a:r>
                        <a:rPr lang="en-US" sz="2800" b="1" kern="1200" dirty="0" smtClean="0">
                          <a:solidFill>
                            <a:schemeClr val="tx1"/>
                          </a:solidFill>
                          <a:latin typeface="Calibri" pitchFamily="34" charset="0"/>
                          <a:ea typeface="+mn-ea"/>
                          <a:cs typeface="+mn-cs"/>
                        </a:rPr>
                        <a:t>What Student Does</a:t>
                      </a:r>
                      <a:endParaRPr lang="en-US" sz="2800" dirty="0">
                        <a:solidFill>
                          <a:schemeClr val="tx1"/>
                        </a:solidFill>
                        <a:latin typeface="Calibri" pitchFamily="34" charset="0"/>
                      </a:endParaRPr>
                    </a:p>
                  </a:txBody>
                  <a:tcPr/>
                </a:tc>
              </a:tr>
              <a:tr h="2533650">
                <a:tc>
                  <a:txBody>
                    <a:bodyPr/>
                    <a:lstStyle/>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Expects students to use formal labels, definitions, and explanations provided.</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Encourages students to apply and extend the concepts and skills to new situations.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Reminds students of alternative explanations.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Refers students to existing data and evidence and asks, What do you already know? What do you think …?</a:t>
                      </a:r>
                      <a:endParaRPr lang="en-US" sz="2400" dirty="0">
                        <a:latin typeface="Calibri" pitchFamily="34" charset="0"/>
                      </a:endParaRPr>
                    </a:p>
                  </a:txBody>
                  <a:tcPr/>
                </a:tc>
                <a:tc>
                  <a:txBody>
                    <a:bodyPr/>
                    <a:lstStyle/>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Applies new labels, definitions, explanations, and skills in new, but similar situations.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Uses previous information to ask questions, propose solutions, make decisions, and design experiments.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Draws reasonable conclusions from evidence.</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Records observations and explanations.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Checks for understanding among peers.</a:t>
                      </a:r>
                      <a:endParaRPr lang="en-US" sz="2400" dirty="0">
                        <a:latin typeface="Calibri"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14400" y="609600"/>
            <a:ext cx="7924800" cy="1143000"/>
          </a:xfrm>
        </p:spPr>
        <p:txBody>
          <a:bodyPr/>
          <a:lstStyle/>
          <a:p>
            <a:pPr eaLnBrk="1" hangingPunct="1"/>
            <a:r>
              <a:rPr lang="en-US" altLang="en-US" sz="4400" smtClean="0">
                <a:solidFill>
                  <a:srgbClr val="663300"/>
                </a:solidFill>
                <a:latin typeface="Times New Roman" pitchFamily="18" charset="0"/>
              </a:rPr>
              <a:t>Evaluation</a:t>
            </a:r>
            <a:endParaRPr lang="en-US" altLang="en-US" sz="4000" smtClean="0"/>
          </a:p>
        </p:txBody>
      </p:sp>
      <p:sp>
        <p:nvSpPr>
          <p:cNvPr id="16387" name="Rectangle 3"/>
          <p:cNvSpPr>
            <a:spLocks noGrp="1" noChangeArrowheads="1"/>
          </p:cNvSpPr>
          <p:nvPr>
            <p:ph type="body" idx="1"/>
          </p:nvPr>
        </p:nvSpPr>
        <p:spPr>
          <a:xfrm>
            <a:off x="1143000" y="1752600"/>
            <a:ext cx="7315200" cy="2971800"/>
          </a:xfrm>
        </p:spPr>
        <p:txBody>
          <a:bodyPr/>
          <a:lstStyle/>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Designed to determine the extent to which students have developed a meaningful understanding of the topic.</a:t>
            </a:r>
            <a:endParaRPr lang="en-US" altLang="en-US" sz="3200" dirty="0" smtClean="0">
              <a:solidFill>
                <a:srgbClr val="336600"/>
              </a:solidFill>
            </a:endParaRP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Evaluation occurs throughout all components of the activities.</a:t>
            </a: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Provides a [feedback] mechanism to gauge the effectiveness of instruction.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838200" y="457200"/>
            <a:ext cx="7924800" cy="685800"/>
          </a:xfrm>
        </p:spPr>
        <p:txBody>
          <a:bodyPr/>
          <a:lstStyle/>
          <a:p>
            <a:pPr eaLnBrk="1" hangingPunct="1"/>
            <a:r>
              <a:rPr lang="en-US" altLang="en-US" sz="4400" dirty="0" smtClean="0">
                <a:solidFill>
                  <a:srgbClr val="663300"/>
                </a:solidFill>
                <a:latin typeface="Times New Roman" pitchFamily="18" charset="0"/>
              </a:rPr>
              <a:t>Evaluation</a:t>
            </a:r>
            <a:endParaRPr lang="en-US" altLang="en-US" sz="4000" dirty="0" smtClean="0"/>
          </a:p>
        </p:txBody>
      </p:sp>
      <p:sp>
        <p:nvSpPr>
          <p:cNvPr id="12291" name="Rectangle 3"/>
          <p:cNvSpPr>
            <a:spLocks noGrp="1" noChangeArrowheads="1"/>
          </p:cNvSpPr>
          <p:nvPr>
            <p:ph type="body" idx="1"/>
          </p:nvPr>
        </p:nvSpPr>
        <p:spPr>
          <a:xfrm>
            <a:off x="1143000" y="1981200"/>
            <a:ext cx="7315200" cy="2971800"/>
          </a:xfrm>
        </p:spPr>
        <p:txBody>
          <a:bodyPr/>
          <a:lstStyle/>
          <a:p>
            <a:pPr eaLnBrk="1" hangingPunct="1">
              <a:lnSpc>
                <a:spcPct val="90000"/>
              </a:lnSpc>
              <a:buClr>
                <a:srgbClr val="993300"/>
              </a:buClr>
              <a:buFont typeface="Wingdings" pitchFamily="2" charset="2"/>
              <a:buChar char="Ø"/>
              <a:tabLst>
                <a:tab pos="2801938" algn="l"/>
              </a:tabLst>
            </a:pPr>
            <a:endParaRPr lang="en-US" altLang="en-US" sz="3000" dirty="0" smtClean="0">
              <a:solidFill>
                <a:srgbClr val="336600"/>
              </a:solidFill>
            </a:endParaRPr>
          </a:p>
        </p:txBody>
      </p:sp>
      <p:graphicFrame>
        <p:nvGraphicFramePr>
          <p:cNvPr id="4" name="Table 3"/>
          <p:cNvGraphicFramePr>
            <a:graphicFrameLocks noGrp="1"/>
          </p:cNvGraphicFramePr>
          <p:nvPr/>
        </p:nvGraphicFramePr>
        <p:xfrm>
          <a:off x="609600" y="1143000"/>
          <a:ext cx="8153400" cy="5147310"/>
        </p:xfrm>
        <a:graphic>
          <a:graphicData uri="http://schemas.openxmlformats.org/drawingml/2006/table">
            <a:tbl>
              <a:tblPr firstRow="1" bandRow="1">
                <a:tableStyleId>{5C22544A-7EE6-4342-B048-85BDC9FD1C3A}</a:tableStyleId>
              </a:tblPr>
              <a:tblGrid>
                <a:gridCol w="3878802"/>
                <a:gridCol w="4274598"/>
              </a:tblGrid>
              <a:tr h="666750">
                <a:tc>
                  <a:txBody>
                    <a:bodyPr/>
                    <a:lstStyle/>
                    <a:p>
                      <a:r>
                        <a:rPr lang="en-US" sz="2800" b="1" kern="1200" dirty="0" smtClean="0">
                          <a:solidFill>
                            <a:schemeClr val="tx1"/>
                          </a:solidFill>
                          <a:latin typeface="Calibri" pitchFamily="34" charset="0"/>
                          <a:ea typeface="+mn-ea"/>
                          <a:cs typeface="+mn-cs"/>
                        </a:rPr>
                        <a:t>What Instructor Does</a:t>
                      </a:r>
                      <a:endParaRPr lang="en-US" sz="2800" dirty="0">
                        <a:solidFill>
                          <a:schemeClr val="tx1"/>
                        </a:solidFill>
                        <a:latin typeface="Calibri" pitchFamily="34" charset="0"/>
                      </a:endParaRPr>
                    </a:p>
                  </a:txBody>
                  <a:tcPr/>
                </a:tc>
                <a:tc>
                  <a:txBody>
                    <a:bodyPr/>
                    <a:lstStyle/>
                    <a:p>
                      <a:r>
                        <a:rPr lang="en-US" sz="2800" b="1" kern="1200" dirty="0" smtClean="0">
                          <a:solidFill>
                            <a:schemeClr val="tx1"/>
                          </a:solidFill>
                          <a:latin typeface="Calibri" pitchFamily="34" charset="0"/>
                          <a:ea typeface="+mn-ea"/>
                          <a:cs typeface="+mn-cs"/>
                        </a:rPr>
                        <a:t>What Student Does</a:t>
                      </a:r>
                      <a:endParaRPr lang="en-US" sz="2800" dirty="0">
                        <a:solidFill>
                          <a:schemeClr val="tx1"/>
                        </a:solidFill>
                        <a:latin typeface="Calibri" pitchFamily="34" charset="0"/>
                      </a:endParaRPr>
                    </a:p>
                  </a:txBody>
                  <a:tcPr/>
                </a:tc>
              </a:tr>
              <a:tr h="2533650">
                <a:tc>
                  <a:txBody>
                    <a:bodyPr/>
                    <a:lstStyle/>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Observes the students as they apply new concepts and skills.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Assess student’s knowledge and or skills acquisition.</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Looks for evidence that students have changed their thinking or behaviors.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Allows students to assess their own learning and group process skills.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Asks open-ended question.</a:t>
                      </a:r>
                      <a:endParaRPr lang="en-US" sz="2400" dirty="0">
                        <a:latin typeface="Calibri" pitchFamily="34" charset="0"/>
                      </a:endParaRPr>
                    </a:p>
                  </a:txBody>
                  <a:tcPr/>
                </a:tc>
                <a:tc>
                  <a:txBody>
                    <a:bodyPr/>
                    <a:lstStyle/>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Answers open-ended questions by using observations, evidence, and previously accepted explanations.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Demonstrates an understanding or knowledge of the concept or skill.</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Evaluates his or her own progress and knowledge.</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Asks related questions that would encourage future investigation.</a:t>
                      </a:r>
                      <a:endParaRPr lang="en-US" sz="2400" dirty="0">
                        <a:latin typeface="Calibri"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914400" y="457200"/>
            <a:ext cx="7924800" cy="1066800"/>
          </a:xfrm>
        </p:spPr>
        <p:txBody>
          <a:bodyPr/>
          <a:lstStyle/>
          <a:p>
            <a:pPr eaLnBrk="1" hangingPunct="1">
              <a:lnSpc>
                <a:spcPct val="80000"/>
              </a:lnSpc>
            </a:pPr>
            <a:r>
              <a:rPr lang="en-US" altLang="en-US" sz="4400" dirty="0" smtClean="0">
                <a:solidFill>
                  <a:srgbClr val="663300"/>
                </a:solidFill>
                <a:latin typeface="Times New Roman" pitchFamily="18" charset="0"/>
              </a:rPr>
              <a:t>Rationale for Redesigning Rocks and Minerals Course</a:t>
            </a:r>
            <a:endParaRPr lang="en-US" altLang="en-US" sz="4400" dirty="0" smtClean="0"/>
          </a:p>
        </p:txBody>
      </p:sp>
      <p:sp>
        <p:nvSpPr>
          <p:cNvPr id="4099" name="Rectangle 3"/>
          <p:cNvSpPr>
            <a:spLocks noGrp="1" noChangeArrowheads="1"/>
          </p:cNvSpPr>
          <p:nvPr>
            <p:ph type="body" idx="1"/>
          </p:nvPr>
        </p:nvSpPr>
        <p:spPr>
          <a:xfrm>
            <a:off x="1143000" y="1524000"/>
            <a:ext cx="7315200" cy="3124200"/>
          </a:xfrm>
        </p:spPr>
        <p:txBody>
          <a:bodyPr/>
          <a:lstStyle/>
          <a:p>
            <a:pPr eaLnBrk="1" hangingPunct="1">
              <a:lnSpc>
                <a:spcPct val="90000"/>
              </a:lnSpc>
              <a:buClr>
                <a:srgbClr val="993300"/>
              </a:buClr>
              <a:buFont typeface="Wingdings" pitchFamily="2" charset="2"/>
              <a:buChar char="Ø"/>
            </a:pPr>
            <a:r>
              <a:rPr lang="en-US" altLang="en-US" sz="3200" dirty="0" smtClean="0">
                <a:solidFill>
                  <a:srgbClr val="336600"/>
                </a:solidFill>
                <a:latin typeface="Times New Roman" pitchFamily="18" charset="0"/>
              </a:rPr>
              <a:t>General call from prominent national science organizations for curriculum modifications to incorporate inquiry-based, active student learning strategies.</a:t>
            </a:r>
          </a:p>
          <a:p>
            <a:pPr eaLnBrk="1" hangingPunct="1">
              <a:lnSpc>
                <a:spcPct val="90000"/>
              </a:lnSpc>
              <a:spcBef>
                <a:spcPct val="40000"/>
              </a:spcBef>
              <a:buClr>
                <a:srgbClr val="993300"/>
              </a:buClr>
              <a:buFont typeface="Wingdings" pitchFamily="2" charset="2"/>
              <a:buChar char="Ø"/>
            </a:pPr>
            <a:r>
              <a:rPr lang="en-US" altLang="en-US" sz="3200" dirty="0" smtClean="0">
                <a:solidFill>
                  <a:srgbClr val="336600"/>
                </a:solidFill>
                <a:latin typeface="Times New Roman" pitchFamily="18" charset="0"/>
              </a:rPr>
              <a:t>But, (in-service</a:t>
            </a:r>
            <a:r>
              <a:rPr lang="en-US" altLang="en-US" sz="3200" smtClean="0">
                <a:solidFill>
                  <a:srgbClr val="336600"/>
                </a:solidFill>
                <a:latin typeface="Times New Roman" pitchFamily="18" charset="0"/>
              </a:rPr>
              <a:t>) teachers </a:t>
            </a:r>
            <a:r>
              <a:rPr lang="en-US" altLang="en-US" sz="3200" dirty="0" smtClean="0">
                <a:solidFill>
                  <a:srgbClr val="336600"/>
                </a:solidFill>
                <a:latin typeface="Times New Roman" pitchFamily="18" charset="0"/>
              </a:rPr>
              <a:t>resisted implementing inquiry-based courses due to need for: </a:t>
            </a:r>
            <a:endParaRPr lang="en-US" altLang="en-US" sz="3200" dirty="0" smtClean="0">
              <a:solidFill>
                <a:srgbClr val="336600"/>
              </a:solidFill>
            </a:endParaRPr>
          </a:p>
          <a:p>
            <a:pPr lvl="1" eaLnBrk="1" hangingPunct="1">
              <a:buClr>
                <a:srgbClr val="336600"/>
              </a:buClr>
              <a:buFont typeface="Wingdings" pitchFamily="2" charset="2"/>
              <a:buChar char="t"/>
            </a:pPr>
            <a:r>
              <a:rPr lang="en-US" altLang="en-US" sz="2800" dirty="0" smtClean="0">
                <a:solidFill>
                  <a:srgbClr val="993300"/>
                </a:solidFill>
                <a:latin typeface="Times New Roman" pitchFamily="18" charset="0"/>
              </a:rPr>
              <a:t>Greater subject [content] knowledge.</a:t>
            </a:r>
          </a:p>
          <a:p>
            <a:pPr lvl="1" eaLnBrk="1" hangingPunct="1">
              <a:lnSpc>
                <a:spcPct val="90000"/>
              </a:lnSpc>
              <a:buClr>
                <a:srgbClr val="336600"/>
              </a:buClr>
              <a:buFont typeface="Wingdings" pitchFamily="2" charset="2"/>
              <a:buChar char="t"/>
            </a:pPr>
            <a:r>
              <a:rPr lang="en-US" altLang="en-US" sz="2800" dirty="0" smtClean="0">
                <a:solidFill>
                  <a:srgbClr val="993300"/>
                </a:solidFill>
                <a:latin typeface="Times New Roman" pitchFamily="18" charset="0"/>
              </a:rPr>
              <a:t>More training/practice in inquiry-based [pedagogy] methods.</a:t>
            </a:r>
            <a:endParaRPr lang="en-US" altLang="en-US" sz="2800" dirty="0" smtClean="0">
              <a:latin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457200"/>
            <a:ext cx="8153400" cy="1219200"/>
          </a:xfrm>
        </p:spPr>
        <p:txBody>
          <a:bodyPr/>
          <a:lstStyle/>
          <a:p>
            <a:pPr eaLnBrk="1" hangingPunct="1"/>
            <a:r>
              <a:rPr lang="en-US" altLang="en-US" sz="4400" dirty="0" smtClean="0">
                <a:solidFill>
                  <a:srgbClr val="663300"/>
                </a:solidFill>
                <a:latin typeface="Times New Roman" pitchFamily="18" charset="0"/>
              </a:rPr>
              <a:t>Course Objectives</a:t>
            </a:r>
          </a:p>
        </p:txBody>
      </p:sp>
      <p:sp>
        <p:nvSpPr>
          <p:cNvPr id="5123" name="Rectangle 3"/>
          <p:cNvSpPr>
            <a:spLocks noGrp="1" noChangeArrowheads="1"/>
          </p:cNvSpPr>
          <p:nvPr>
            <p:ph type="body" idx="1"/>
          </p:nvPr>
        </p:nvSpPr>
        <p:spPr>
          <a:xfrm>
            <a:off x="1143000" y="1828800"/>
            <a:ext cx="7391400" cy="2971800"/>
          </a:xfrm>
        </p:spPr>
        <p:txBody>
          <a:bodyPr/>
          <a:lstStyle/>
          <a:p>
            <a:pPr eaLnBrk="1" hangingPunct="1">
              <a:lnSpc>
                <a:spcPct val="90000"/>
              </a:lnSpc>
              <a:spcBef>
                <a:spcPct val="30000"/>
              </a:spcBef>
              <a:buClr>
                <a:srgbClr val="993300"/>
              </a:buClr>
              <a:buFont typeface="Wingdings" pitchFamily="2" charset="2"/>
              <a:buChar char="Ø"/>
            </a:pPr>
            <a:r>
              <a:rPr lang="en-US" altLang="en-US" sz="3200" smtClean="0">
                <a:solidFill>
                  <a:srgbClr val="336600"/>
                </a:solidFill>
                <a:latin typeface="Times New Roman" pitchFamily="18" charset="0"/>
              </a:rPr>
              <a:t>To enhance content knowledge in minerals and rocks.</a:t>
            </a:r>
            <a:endParaRPr lang="en-US" altLang="en-US" sz="3200" smtClean="0">
              <a:solidFill>
                <a:srgbClr val="336600"/>
              </a:solidFill>
            </a:endParaRPr>
          </a:p>
          <a:p>
            <a:pPr eaLnBrk="1" hangingPunct="1">
              <a:lnSpc>
                <a:spcPct val="90000"/>
              </a:lnSpc>
              <a:spcBef>
                <a:spcPct val="30000"/>
              </a:spcBef>
              <a:buClr>
                <a:srgbClr val="993300"/>
              </a:buClr>
              <a:buFont typeface="Wingdings" pitchFamily="2" charset="2"/>
              <a:buChar char="Ø"/>
            </a:pPr>
            <a:r>
              <a:rPr lang="en-US" altLang="en-US" sz="3200" smtClean="0">
                <a:solidFill>
                  <a:srgbClr val="336600"/>
                </a:solidFill>
                <a:latin typeface="Times New Roman" pitchFamily="18" charset="0"/>
              </a:rPr>
              <a:t>To enhance inquiry-based pedagogy skills.</a:t>
            </a:r>
            <a:endParaRPr lang="en-US" altLang="en-US" sz="3200" smtClean="0">
              <a:solidFill>
                <a:srgbClr val="336600"/>
              </a:solidFill>
            </a:endParaRPr>
          </a:p>
          <a:p>
            <a:pPr eaLnBrk="1" hangingPunct="1">
              <a:lnSpc>
                <a:spcPct val="90000"/>
              </a:lnSpc>
              <a:spcBef>
                <a:spcPct val="30000"/>
              </a:spcBef>
              <a:buClr>
                <a:srgbClr val="993300"/>
              </a:buClr>
              <a:buFont typeface="Wingdings" pitchFamily="2" charset="2"/>
              <a:buChar char="Ø"/>
            </a:pPr>
            <a:r>
              <a:rPr lang="en-US" altLang="en-US" sz="3200" smtClean="0">
                <a:solidFill>
                  <a:srgbClr val="336600"/>
                </a:solidFill>
                <a:latin typeface="Times New Roman" pitchFamily="18" charset="0"/>
              </a:rPr>
              <a:t>To develop student confidence in content and pedagogy.</a:t>
            </a:r>
            <a:endParaRPr lang="en-US" altLang="en-US" sz="32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14400" y="609600"/>
            <a:ext cx="7924800" cy="609600"/>
          </a:xfrm>
        </p:spPr>
        <p:txBody>
          <a:bodyPr/>
          <a:lstStyle/>
          <a:p>
            <a:pPr eaLnBrk="1" hangingPunct="1"/>
            <a:r>
              <a:rPr lang="en-US" sz="3200" dirty="0" smtClean="0">
                <a:latin typeface="Times New Roman" pitchFamily="18" charset="0"/>
                <a:cs typeface="Times New Roman" pitchFamily="18" charset="0"/>
              </a:rPr>
              <a:t>Herbart’s Instructional Model (early 1900s)</a:t>
            </a:r>
            <a:r>
              <a:rPr lang="en-US" sz="4000" dirty="0" smtClean="0"/>
              <a:t/>
            </a:r>
            <a:br>
              <a:rPr lang="en-US" sz="4000" dirty="0" smtClean="0"/>
            </a:br>
            <a:endParaRPr lang="en-US" altLang="en-US" sz="4000" dirty="0" smtClean="0"/>
          </a:p>
        </p:txBody>
      </p:sp>
      <p:sp>
        <p:nvSpPr>
          <p:cNvPr id="11267" name="Rectangle 3"/>
          <p:cNvSpPr>
            <a:spLocks noGrp="1" noChangeArrowheads="1"/>
          </p:cNvSpPr>
          <p:nvPr>
            <p:ph type="body" idx="1"/>
          </p:nvPr>
        </p:nvSpPr>
        <p:spPr>
          <a:xfrm>
            <a:off x="1143000" y="1752600"/>
            <a:ext cx="7315200" cy="2971800"/>
          </a:xfrm>
        </p:spPr>
        <p:txBody>
          <a:bodyPr/>
          <a:lstStyle/>
          <a:p>
            <a:pPr eaLnBrk="1" hangingPunct="1">
              <a:lnSpc>
                <a:spcPct val="90000"/>
              </a:lnSpc>
              <a:buClr>
                <a:srgbClr val="993300"/>
              </a:buClr>
              <a:buNone/>
              <a:tabLst>
                <a:tab pos="2801938" algn="l"/>
              </a:tabLst>
            </a:pPr>
            <a:endParaRPr lang="en-US" altLang="en-US" sz="3000" dirty="0" smtClean="0">
              <a:solidFill>
                <a:srgbClr val="336600"/>
              </a:solidFill>
              <a:latin typeface="Times New Roman" pitchFamily="18" charset="0"/>
            </a:endParaRPr>
          </a:p>
        </p:txBody>
      </p:sp>
      <p:graphicFrame>
        <p:nvGraphicFramePr>
          <p:cNvPr id="5" name="Table 4"/>
          <p:cNvGraphicFramePr>
            <a:graphicFrameLocks noGrp="1"/>
          </p:cNvGraphicFramePr>
          <p:nvPr/>
        </p:nvGraphicFramePr>
        <p:xfrm>
          <a:off x="1066800" y="1143000"/>
          <a:ext cx="7391400" cy="3876040"/>
        </p:xfrm>
        <a:graphic>
          <a:graphicData uri="http://schemas.openxmlformats.org/drawingml/2006/table">
            <a:tbl>
              <a:tblPr firstRow="1" bandRow="1">
                <a:tableStyleId>{5C22544A-7EE6-4342-B048-85BDC9FD1C3A}</a:tableStyleId>
              </a:tblPr>
              <a:tblGrid>
                <a:gridCol w="2362200"/>
                <a:gridCol w="5029200"/>
              </a:tblGrid>
              <a:tr h="370840">
                <a:tc>
                  <a:txBody>
                    <a:bodyPr/>
                    <a:lstStyle/>
                    <a:p>
                      <a:r>
                        <a:rPr lang="en-US" dirty="0" smtClean="0">
                          <a:solidFill>
                            <a:schemeClr val="tx1"/>
                          </a:solidFill>
                        </a:rPr>
                        <a:t>Phase</a:t>
                      </a:r>
                      <a:endParaRPr lang="en-US" dirty="0">
                        <a:solidFill>
                          <a:schemeClr val="tx1"/>
                        </a:solidFill>
                      </a:endParaRPr>
                    </a:p>
                  </a:txBody>
                  <a:tcPr/>
                </a:tc>
                <a:tc>
                  <a:txBody>
                    <a:bodyPr/>
                    <a:lstStyle/>
                    <a:p>
                      <a:r>
                        <a:rPr lang="en-US" dirty="0" smtClean="0">
                          <a:solidFill>
                            <a:schemeClr val="tx1"/>
                          </a:solidFill>
                        </a:rPr>
                        <a:t>Description</a:t>
                      </a:r>
                      <a:endParaRPr lang="en-US" dirty="0">
                        <a:solidFill>
                          <a:schemeClr val="tx1"/>
                        </a:solidFill>
                      </a:endParaRPr>
                    </a:p>
                  </a:txBody>
                  <a:tcPr/>
                </a:tc>
              </a:tr>
              <a:tr h="370840">
                <a:tc>
                  <a:txBody>
                    <a:bodyPr/>
                    <a:lstStyle/>
                    <a:p>
                      <a:pPr marL="0" marR="0">
                        <a:lnSpc>
                          <a:spcPct val="115000"/>
                        </a:lnSpc>
                        <a:spcBef>
                          <a:spcPts val="0"/>
                        </a:spcBef>
                        <a:spcAft>
                          <a:spcPts val="0"/>
                        </a:spcAft>
                      </a:pPr>
                      <a:r>
                        <a:rPr lang="en-US" sz="2000" dirty="0">
                          <a:latin typeface="Calibri"/>
                          <a:ea typeface="Calibri"/>
                          <a:cs typeface="Times New Roman"/>
                        </a:rPr>
                        <a:t>Preparation</a:t>
                      </a:r>
                    </a:p>
                  </a:txBody>
                  <a:tcPr marL="68580" marR="68580" marT="0" marB="0"/>
                </a:tc>
                <a:tc>
                  <a:txBody>
                    <a:bodyPr/>
                    <a:lstStyle/>
                    <a:p>
                      <a:pPr marL="0" marR="0">
                        <a:lnSpc>
                          <a:spcPct val="115000"/>
                        </a:lnSpc>
                        <a:spcBef>
                          <a:spcPts val="0"/>
                        </a:spcBef>
                        <a:spcAft>
                          <a:spcPts val="0"/>
                        </a:spcAft>
                      </a:pPr>
                      <a:r>
                        <a:rPr lang="en-US" sz="2000" dirty="0">
                          <a:latin typeface="Calibri"/>
                          <a:ea typeface="Calibri"/>
                          <a:cs typeface="Times New Roman"/>
                        </a:rPr>
                        <a:t>Teacher brings </a:t>
                      </a:r>
                      <a:r>
                        <a:rPr lang="en-US" sz="2000" u="sng" dirty="0">
                          <a:latin typeface="Calibri"/>
                          <a:ea typeface="Calibri"/>
                          <a:cs typeface="Times New Roman"/>
                        </a:rPr>
                        <a:t>prior experiences </a:t>
                      </a:r>
                      <a:r>
                        <a:rPr lang="en-US" sz="2000" dirty="0">
                          <a:latin typeface="Calibri"/>
                          <a:ea typeface="Calibri"/>
                          <a:cs typeface="Times New Roman"/>
                        </a:rPr>
                        <a:t>to the student’s awareness.</a:t>
                      </a:r>
                    </a:p>
                  </a:txBody>
                  <a:tcPr marL="68580" marR="68580" marT="0" marB="0"/>
                </a:tc>
              </a:tr>
              <a:tr h="370840">
                <a:tc>
                  <a:txBody>
                    <a:bodyPr/>
                    <a:lstStyle/>
                    <a:p>
                      <a:pPr marL="0" marR="0">
                        <a:lnSpc>
                          <a:spcPct val="115000"/>
                        </a:lnSpc>
                        <a:spcBef>
                          <a:spcPts val="0"/>
                        </a:spcBef>
                        <a:spcAft>
                          <a:spcPts val="0"/>
                        </a:spcAft>
                      </a:pPr>
                      <a:r>
                        <a:rPr lang="en-US" sz="2000">
                          <a:latin typeface="Calibri"/>
                          <a:ea typeface="Calibri"/>
                          <a:cs typeface="Times New Roman"/>
                        </a:rPr>
                        <a:t>Presentation</a:t>
                      </a:r>
                    </a:p>
                  </a:txBody>
                  <a:tcPr marL="68580" marR="68580" marT="0" marB="0"/>
                </a:tc>
                <a:tc>
                  <a:txBody>
                    <a:bodyPr/>
                    <a:lstStyle/>
                    <a:p>
                      <a:pPr marL="0" marR="0">
                        <a:lnSpc>
                          <a:spcPct val="115000"/>
                        </a:lnSpc>
                        <a:spcBef>
                          <a:spcPts val="0"/>
                        </a:spcBef>
                        <a:spcAft>
                          <a:spcPts val="0"/>
                        </a:spcAft>
                      </a:pPr>
                      <a:r>
                        <a:rPr lang="en-US" sz="2000" dirty="0">
                          <a:latin typeface="Calibri"/>
                          <a:ea typeface="Calibri"/>
                          <a:cs typeface="Times New Roman"/>
                        </a:rPr>
                        <a:t>Teacher introduces new experiences and makes connections to student’s prior experiences.</a:t>
                      </a:r>
                    </a:p>
                  </a:txBody>
                  <a:tcPr marL="68580" marR="68580" marT="0" marB="0"/>
                </a:tc>
              </a:tr>
              <a:tr h="370840">
                <a:tc>
                  <a:txBody>
                    <a:bodyPr/>
                    <a:lstStyle/>
                    <a:p>
                      <a:pPr marL="0" marR="0">
                        <a:lnSpc>
                          <a:spcPct val="115000"/>
                        </a:lnSpc>
                        <a:spcBef>
                          <a:spcPts val="0"/>
                        </a:spcBef>
                        <a:spcAft>
                          <a:spcPts val="0"/>
                        </a:spcAft>
                      </a:pPr>
                      <a:r>
                        <a:rPr lang="en-US" sz="2000">
                          <a:latin typeface="Calibri"/>
                          <a:ea typeface="Calibri"/>
                          <a:cs typeface="Times New Roman"/>
                        </a:rPr>
                        <a:t>Generalization</a:t>
                      </a:r>
                    </a:p>
                  </a:txBody>
                  <a:tcPr marL="68580" marR="68580" marT="0" marB="0"/>
                </a:tc>
                <a:tc>
                  <a:txBody>
                    <a:bodyPr/>
                    <a:lstStyle/>
                    <a:p>
                      <a:pPr marL="0" marR="0">
                        <a:lnSpc>
                          <a:spcPct val="115000"/>
                        </a:lnSpc>
                        <a:spcBef>
                          <a:spcPts val="0"/>
                        </a:spcBef>
                        <a:spcAft>
                          <a:spcPts val="0"/>
                        </a:spcAft>
                      </a:pPr>
                      <a:r>
                        <a:rPr lang="en-US" sz="2000" dirty="0">
                          <a:latin typeface="Calibri"/>
                          <a:ea typeface="Calibri"/>
                          <a:cs typeface="Times New Roman"/>
                        </a:rPr>
                        <a:t>Teacher explains ideas and </a:t>
                      </a:r>
                      <a:r>
                        <a:rPr lang="en-US" sz="2000" u="sng" dirty="0">
                          <a:latin typeface="Calibri"/>
                          <a:ea typeface="Calibri"/>
                          <a:cs typeface="Times New Roman"/>
                        </a:rPr>
                        <a:t>develops concepts </a:t>
                      </a:r>
                      <a:r>
                        <a:rPr lang="en-US" sz="2000" dirty="0">
                          <a:latin typeface="Calibri"/>
                          <a:ea typeface="Calibri"/>
                          <a:cs typeface="Times New Roman"/>
                        </a:rPr>
                        <a:t>for students.</a:t>
                      </a:r>
                    </a:p>
                  </a:txBody>
                  <a:tcPr marL="68580" marR="68580" marT="0" marB="0"/>
                </a:tc>
              </a:tr>
              <a:tr h="370840">
                <a:tc>
                  <a:txBody>
                    <a:bodyPr/>
                    <a:lstStyle/>
                    <a:p>
                      <a:pPr marL="0" marR="0">
                        <a:lnSpc>
                          <a:spcPct val="115000"/>
                        </a:lnSpc>
                        <a:spcBef>
                          <a:spcPts val="0"/>
                        </a:spcBef>
                        <a:spcAft>
                          <a:spcPts val="0"/>
                        </a:spcAft>
                      </a:pPr>
                      <a:r>
                        <a:rPr lang="en-US" sz="2000">
                          <a:latin typeface="Calibri"/>
                          <a:ea typeface="Calibri"/>
                          <a:cs typeface="Times New Roman"/>
                        </a:rPr>
                        <a:t>Application</a:t>
                      </a:r>
                    </a:p>
                  </a:txBody>
                  <a:tcPr marL="68580" marR="68580" marT="0" marB="0"/>
                </a:tc>
                <a:tc>
                  <a:txBody>
                    <a:bodyPr/>
                    <a:lstStyle/>
                    <a:p>
                      <a:pPr marL="0" marR="0">
                        <a:lnSpc>
                          <a:spcPct val="115000"/>
                        </a:lnSpc>
                        <a:spcBef>
                          <a:spcPts val="0"/>
                        </a:spcBef>
                        <a:spcAft>
                          <a:spcPts val="0"/>
                        </a:spcAft>
                      </a:pPr>
                      <a:r>
                        <a:rPr lang="en-US" sz="2000" dirty="0">
                          <a:latin typeface="Calibri"/>
                          <a:ea typeface="Calibri"/>
                          <a:cs typeface="Times New Roman"/>
                        </a:rPr>
                        <a:t>Teacher provides experiences where the students demonstrate their understanding by </a:t>
                      </a:r>
                      <a:r>
                        <a:rPr lang="en-US" sz="2000" u="sng" dirty="0">
                          <a:latin typeface="Calibri"/>
                          <a:ea typeface="Calibri"/>
                          <a:cs typeface="Times New Roman"/>
                        </a:rPr>
                        <a:t>applying concepts to new contexts</a:t>
                      </a:r>
                      <a:r>
                        <a:rPr lang="en-US" sz="2000" dirty="0">
                          <a:latin typeface="Calibri"/>
                          <a:ea typeface="Calibri"/>
                          <a:cs typeface="Times New Roman"/>
                        </a:rPr>
                        <a:t>.</a:t>
                      </a:r>
                    </a:p>
                  </a:txBody>
                  <a:tcPr marL="68580" marR="68580" marT="0" marB="0"/>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914400" y="609600"/>
            <a:ext cx="7924800" cy="1143000"/>
          </a:xfrm>
        </p:spPr>
        <p:txBody>
          <a:bodyPr/>
          <a:lstStyle/>
          <a:p>
            <a:pPr eaLnBrk="1" hangingPunct="1"/>
            <a:r>
              <a:rPr lang="en-US" altLang="en-US" sz="4400" smtClean="0">
                <a:solidFill>
                  <a:srgbClr val="663300"/>
                </a:solidFill>
                <a:latin typeface="Times New Roman" pitchFamily="18" charset="0"/>
              </a:rPr>
              <a:t>Course Content</a:t>
            </a:r>
            <a:endParaRPr lang="en-US" altLang="en-US" sz="4000" smtClean="0"/>
          </a:p>
        </p:txBody>
      </p:sp>
      <p:sp>
        <p:nvSpPr>
          <p:cNvPr id="6147" name="Rectangle 3"/>
          <p:cNvSpPr>
            <a:spLocks noGrp="1" noChangeArrowheads="1"/>
          </p:cNvSpPr>
          <p:nvPr>
            <p:ph type="body" idx="1"/>
          </p:nvPr>
        </p:nvSpPr>
        <p:spPr>
          <a:xfrm>
            <a:off x="1143000" y="1524000"/>
            <a:ext cx="7315200" cy="5105400"/>
          </a:xfrm>
        </p:spPr>
        <p:txBody>
          <a:bodyPr/>
          <a:lstStyle/>
          <a:p>
            <a:pPr eaLnBrk="1" hangingPunct="1">
              <a:lnSpc>
                <a:spcPct val="9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Course content is closely aligned with NSTA guidelines and the Ohio Competency Based Science Model goals.</a:t>
            </a:r>
            <a:endParaRPr lang="en-US" altLang="en-US" sz="3200" dirty="0" smtClean="0">
              <a:solidFill>
                <a:srgbClr val="336600"/>
              </a:solidFill>
            </a:endParaRPr>
          </a:p>
          <a:p>
            <a:pPr eaLnBrk="1" hangingPunct="1">
              <a:lnSpc>
                <a:spcPct val="9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Course addresses student concerns about content knowledge necessary to pass PRAXIS exams.</a:t>
            </a:r>
            <a:endParaRPr lang="en-US" altLang="en-US" sz="3200" dirty="0" smtClean="0">
              <a:solidFill>
                <a:srgbClr val="336600"/>
              </a:solidFill>
            </a:endParaRPr>
          </a:p>
          <a:p>
            <a:pPr eaLnBrk="1" hangingPunct="1">
              <a:lnSpc>
                <a:spcPct val="90000"/>
              </a:lnSpc>
              <a:spcBef>
                <a:spcPct val="40000"/>
              </a:spcBef>
              <a:buClr>
                <a:srgbClr val="993300"/>
              </a:buClr>
              <a:buFont typeface="Wingdings" pitchFamily="2" charset="2"/>
              <a:buChar char="Ø"/>
              <a:tabLst>
                <a:tab pos="2801938" algn="l"/>
              </a:tabLst>
            </a:pPr>
            <a:endParaRPr lang="en-US" altLang="en-US" sz="3200" dirty="0" smtClean="0">
              <a:solidFill>
                <a:srgbClr val="336600"/>
              </a:solidFill>
              <a:latin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14400" y="609600"/>
            <a:ext cx="7924800" cy="1143000"/>
          </a:xfrm>
        </p:spPr>
        <p:txBody>
          <a:bodyPr/>
          <a:lstStyle/>
          <a:p>
            <a:pPr eaLnBrk="1" hangingPunct="1"/>
            <a:r>
              <a:rPr lang="en-US" altLang="en-US" sz="4400" smtClean="0">
                <a:solidFill>
                  <a:srgbClr val="663300"/>
                </a:solidFill>
                <a:latin typeface="Times New Roman" pitchFamily="18" charset="0"/>
              </a:rPr>
              <a:t>Course Format</a:t>
            </a:r>
            <a:endParaRPr lang="en-US" altLang="en-US" sz="4000" smtClean="0"/>
          </a:p>
        </p:txBody>
      </p:sp>
      <p:sp>
        <p:nvSpPr>
          <p:cNvPr id="11267" name="Rectangle 3"/>
          <p:cNvSpPr>
            <a:spLocks noGrp="1" noChangeArrowheads="1"/>
          </p:cNvSpPr>
          <p:nvPr>
            <p:ph type="body" idx="1"/>
          </p:nvPr>
        </p:nvSpPr>
        <p:spPr>
          <a:xfrm>
            <a:off x="1143000" y="1752600"/>
            <a:ext cx="7315200" cy="2971800"/>
          </a:xfrm>
        </p:spPr>
        <p:txBody>
          <a:bodyPr/>
          <a:lstStyle/>
          <a:p>
            <a:pPr eaLnBrk="1" hangingPunct="1">
              <a:lnSpc>
                <a:spcPct val="90000"/>
              </a:lnSpc>
              <a:buClr>
                <a:srgbClr val="993300"/>
              </a:buClr>
              <a:buFont typeface="Wingdings" pitchFamily="2" charset="2"/>
              <a:buChar char="Ø"/>
              <a:tabLst>
                <a:tab pos="2801938" algn="l"/>
              </a:tabLst>
            </a:pPr>
            <a:r>
              <a:rPr lang="en-US" altLang="en-US" sz="3200" u="sng" dirty="0" smtClean="0">
                <a:solidFill>
                  <a:srgbClr val="336600"/>
                </a:solidFill>
                <a:latin typeface="Times New Roman" pitchFamily="18" charset="0"/>
              </a:rPr>
              <a:t>Guided</a:t>
            </a:r>
            <a:r>
              <a:rPr lang="en-US" altLang="en-US" sz="3200" dirty="0" smtClean="0">
                <a:solidFill>
                  <a:srgbClr val="336600"/>
                </a:solidFill>
                <a:latin typeface="Times New Roman" pitchFamily="18" charset="0"/>
              </a:rPr>
              <a:t> inquiry instructional format.</a:t>
            </a:r>
            <a:endParaRPr lang="en-US" altLang="en-US" sz="3200" dirty="0" smtClean="0">
              <a:solidFill>
                <a:srgbClr val="336600"/>
              </a:solidFill>
            </a:endParaRPr>
          </a:p>
          <a:p>
            <a:pPr eaLnBrk="1" hangingPunct="1">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Patterned after 5-E’s instructional model.</a:t>
            </a:r>
          </a:p>
          <a:p>
            <a:pPr lvl="1" eaLnBrk="1" hangingPunct="1">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Engagement-Exploration-Explanation-Extension-Evaluation</a:t>
            </a:r>
          </a:p>
          <a:p>
            <a:pPr eaLnBrk="1" hangingPunct="1">
              <a:lnSpc>
                <a:spcPct val="80000"/>
              </a:lnSpc>
              <a:spcBef>
                <a:spcPct val="3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Course meets twice a week for 3 hour lecture/laboratory (studio) session.</a:t>
            </a:r>
          </a:p>
          <a:p>
            <a:pPr lvl="1" eaLnBrk="1" hangingPunct="1">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Large blocks of time allow ample exploration and discovery time.</a:t>
            </a:r>
            <a:endParaRPr lang="en-US" altLang="en-US" sz="3000" dirty="0" smtClean="0">
              <a:solidFill>
                <a:srgbClr val="336600"/>
              </a:solidFill>
              <a:latin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762000" y="609600"/>
            <a:ext cx="8077200" cy="1143000"/>
          </a:xfrm>
        </p:spPr>
        <p:txBody>
          <a:bodyPr/>
          <a:lstStyle/>
          <a:p>
            <a:pPr eaLnBrk="1" hangingPunct="1"/>
            <a:r>
              <a:rPr lang="en-US" altLang="en-US" sz="4400" smtClean="0">
                <a:solidFill>
                  <a:srgbClr val="663300"/>
                </a:solidFill>
                <a:latin typeface="Times New Roman" pitchFamily="18" charset="0"/>
              </a:rPr>
              <a:t>Student Evaluation Mechanisms</a:t>
            </a:r>
            <a:endParaRPr lang="en-US" altLang="en-US" sz="4000" smtClean="0"/>
          </a:p>
        </p:txBody>
      </p:sp>
      <p:sp>
        <p:nvSpPr>
          <p:cNvPr id="17411" name="Rectangle 3"/>
          <p:cNvSpPr>
            <a:spLocks noGrp="1" noChangeArrowheads="1"/>
          </p:cNvSpPr>
          <p:nvPr>
            <p:ph type="body" idx="1"/>
          </p:nvPr>
        </p:nvSpPr>
        <p:spPr>
          <a:xfrm>
            <a:off x="1143000" y="1981200"/>
            <a:ext cx="7315200" cy="2971800"/>
          </a:xfrm>
        </p:spPr>
        <p:txBody>
          <a:bodyPr/>
          <a:lstStyle/>
          <a:p>
            <a:pPr eaLnBrk="1" hangingPunct="1">
              <a:lnSpc>
                <a:spcPct val="80000"/>
              </a:lnSpc>
              <a:spcBef>
                <a:spcPct val="40000"/>
              </a:spcBef>
              <a:buClr>
                <a:srgbClr val="993300"/>
              </a:buClr>
              <a:buFont typeface="Wingdings" pitchFamily="2" charset="2"/>
              <a:buChar char="Ø"/>
              <a:tabLst>
                <a:tab pos="2801938" algn="l"/>
              </a:tabLst>
            </a:pPr>
            <a:r>
              <a:rPr lang="en-US" altLang="en-US" sz="3200" smtClean="0">
                <a:solidFill>
                  <a:srgbClr val="336600"/>
                </a:solidFill>
                <a:latin typeface="Times New Roman" pitchFamily="18" charset="0"/>
              </a:rPr>
              <a:t>Scientific Journal of course activities.</a:t>
            </a:r>
            <a:endParaRPr lang="en-US" altLang="en-US" sz="3200" smtClean="0">
              <a:solidFill>
                <a:srgbClr val="336600"/>
              </a:solidFill>
            </a:endParaRPr>
          </a:p>
          <a:p>
            <a:pPr eaLnBrk="1" hangingPunct="1">
              <a:lnSpc>
                <a:spcPct val="80000"/>
              </a:lnSpc>
              <a:spcBef>
                <a:spcPct val="40000"/>
              </a:spcBef>
              <a:buClr>
                <a:srgbClr val="993300"/>
              </a:buClr>
              <a:buFont typeface="Wingdings" pitchFamily="2" charset="2"/>
              <a:buChar char="Ø"/>
              <a:tabLst>
                <a:tab pos="2801938" algn="l"/>
              </a:tabLst>
            </a:pPr>
            <a:r>
              <a:rPr lang="en-US" altLang="en-US" sz="3200" smtClean="0">
                <a:solidFill>
                  <a:srgbClr val="336600"/>
                </a:solidFill>
                <a:latin typeface="Times New Roman" pitchFamily="18" charset="0"/>
              </a:rPr>
              <a:t>Peer-evaluated student lead class activity.</a:t>
            </a:r>
          </a:p>
          <a:p>
            <a:pPr eaLnBrk="1" hangingPunct="1">
              <a:lnSpc>
                <a:spcPct val="80000"/>
              </a:lnSpc>
              <a:spcBef>
                <a:spcPct val="40000"/>
              </a:spcBef>
              <a:buClr>
                <a:srgbClr val="993300"/>
              </a:buClr>
              <a:buFont typeface="Wingdings" pitchFamily="2" charset="2"/>
              <a:buChar char="Ø"/>
              <a:tabLst>
                <a:tab pos="2801938" algn="l"/>
              </a:tabLst>
            </a:pPr>
            <a:r>
              <a:rPr lang="en-US" altLang="en-US" sz="3200" smtClean="0">
                <a:solidFill>
                  <a:srgbClr val="336600"/>
                </a:solidFill>
                <a:latin typeface="Times New Roman" pitchFamily="18" charset="0"/>
              </a:rPr>
              <a:t>In-class activities including worksheets and level of participation.</a:t>
            </a:r>
          </a:p>
          <a:p>
            <a:pPr eaLnBrk="1" hangingPunct="1">
              <a:lnSpc>
                <a:spcPct val="80000"/>
              </a:lnSpc>
              <a:spcBef>
                <a:spcPct val="40000"/>
              </a:spcBef>
              <a:buClr>
                <a:srgbClr val="993300"/>
              </a:buClr>
              <a:buFont typeface="Wingdings" pitchFamily="2" charset="2"/>
              <a:buChar char="Ø"/>
              <a:tabLst>
                <a:tab pos="2801938" algn="l"/>
              </a:tabLst>
            </a:pPr>
            <a:r>
              <a:rPr lang="en-US" altLang="en-US" sz="3200" smtClean="0">
                <a:solidFill>
                  <a:srgbClr val="336600"/>
                </a:solidFill>
                <a:latin typeface="Times New Roman" pitchFamily="18" charset="0"/>
              </a:rPr>
              <a:t>Practical examinations of content knowledge and skills development.</a:t>
            </a:r>
          </a:p>
          <a:p>
            <a:pPr eaLnBrk="1" hangingPunct="1">
              <a:lnSpc>
                <a:spcPct val="80000"/>
              </a:lnSpc>
              <a:spcBef>
                <a:spcPct val="40000"/>
              </a:spcBef>
              <a:buClr>
                <a:srgbClr val="993300"/>
              </a:buClr>
              <a:buFont typeface="Wingdings" pitchFamily="2" charset="2"/>
              <a:buChar char="Ø"/>
              <a:tabLst>
                <a:tab pos="2801938" algn="l"/>
              </a:tabLst>
            </a:pPr>
            <a:r>
              <a:rPr lang="en-US" altLang="en-US" sz="3200" smtClean="0">
                <a:solidFill>
                  <a:srgbClr val="336600"/>
                </a:solidFill>
                <a:latin typeface="Times New Roman" pitchFamily="18" charset="0"/>
              </a:rPr>
              <a:t>Peer-evaluated Pet Rock assignment.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026"/>
          <p:cNvSpPr>
            <a:spLocks noGrp="1" noChangeArrowheads="1"/>
          </p:cNvSpPr>
          <p:nvPr>
            <p:ph type="title"/>
          </p:nvPr>
        </p:nvSpPr>
        <p:spPr>
          <a:xfrm>
            <a:off x="914400" y="533400"/>
            <a:ext cx="7924800" cy="1066800"/>
          </a:xfrm>
        </p:spPr>
        <p:txBody>
          <a:bodyPr/>
          <a:lstStyle/>
          <a:p>
            <a:pPr eaLnBrk="1" hangingPunct="1"/>
            <a:r>
              <a:rPr lang="en-US" altLang="en-US" sz="4400" smtClean="0">
                <a:solidFill>
                  <a:srgbClr val="663300"/>
                </a:solidFill>
                <a:latin typeface="Times New Roman" pitchFamily="18" charset="0"/>
              </a:rPr>
              <a:t>Barriers to Implementation</a:t>
            </a:r>
            <a:endParaRPr lang="en-US" altLang="en-US" sz="4000" smtClean="0"/>
          </a:p>
        </p:txBody>
      </p:sp>
      <p:sp>
        <p:nvSpPr>
          <p:cNvPr id="20483" name="Rectangle 1027"/>
          <p:cNvSpPr>
            <a:spLocks noGrp="1" noChangeArrowheads="1"/>
          </p:cNvSpPr>
          <p:nvPr>
            <p:ph type="body" idx="1"/>
          </p:nvPr>
        </p:nvSpPr>
        <p:spPr>
          <a:xfrm>
            <a:off x="1143000" y="1447800"/>
            <a:ext cx="7315200" cy="2971800"/>
          </a:xfrm>
        </p:spPr>
        <p:txBody>
          <a:bodyPr/>
          <a:lstStyle/>
          <a:p>
            <a:pPr eaLnBrk="1" hangingPunct="1">
              <a:lnSpc>
                <a:spcPct val="80000"/>
              </a:lnSpc>
              <a:spcBef>
                <a:spcPct val="40000"/>
              </a:spcBef>
              <a:buClr>
                <a:srgbClr val="993300"/>
              </a:buClr>
              <a:buFont typeface="Wingdings" pitchFamily="2" charset="2"/>
              <a:buChar char="Ø"/>
              <a:tabLst>
                <a:tab pos="2801938" algn="l"/>
              </a:tabLst>
            </a:pPr>
            <a:r>
              <a:rPr lang="en-US" altLang="en-US" sz="3200" smtClean="0">
                <a:solidFill>
                  <a:srgbClr val="336600"/>
                </a:solidFill>
                <a:latin typeface="Times New Roman" pitchFamily="18" charset="0"/>
              </a:rPr>
              <a:t>For Instructors:</a:t>
            </a:r>
            <a:endParaRPr lang="en-US" altLang="en-US" sz="3200" smtClean="0">
              <a:solidFill>
                <a:srgbClr val="336600"/>
              </a:solidFill>
            </a:endParaRP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b="1" u="sng" smtClean="0">
                <a:solidFill>
                  <a:srgbClr val="993300"/>
                </a:solidFill>
                <a:latin typeface="Times New Roman" pitchFamily="18" charset="0"/>
              </a:rPr>
              <a:t>Very</a:t>
            </a:r>
            <a:r>
              <a:rPr lang="en-US" altLang="en-US" sz="2800" smtClean="0">
                <a:solidFill>
                  <a:srgbClr val="993300"/>
                </a:solidFill>
                <a:latin typeface="Times New Roman" pitchFamily="18" charset="0"/>
              </a:rPr>
              <a:t> time consuming</a:t>
            </a:r>
          </a:p>
          <a:p>
            <a:pPr marL="1085850" lvl="2" eaLnBrk="1" hangingPunct="1">
              <a:lnSpc>
                <a:spcPct val="80000"/>
              </a:lnSpc>
              <a:spcBef>
                <a:spcPct val="40000"/>
              </a:spcBef>
              <a:buClr>
                <a:srgbClr val="663300"/>
              </a:buClr>
              <a:buSzPct val="60000"/>
              <a:buFont typeface="Wingdings" pitchFamily="2" charset="2"/>
              <a:buChar char="l"/>
              <a:tabLst>
                <a:tab pos="2801938" algn="l"/>
              </a:tabLst>
            </a:pPr>
            <a:r>
              <a:rPr lang="en-US" altLang="en-US" sz="2600" smtClean="0">
                <a:solidFill>
                  <a:srgbClr val="663300"/>
                </a:solidFill>
                <a:latin typeface="Times New Roman" pitchFamily="18" charset="0"/>
              </a:rPr>
              <a:t>Class/lab preparation time</a:t>
            </a:r>
          </a:p>
          <a:p>
            <a:pPr marL="1428750" lvl="3" eaLnBrk="1" hangingPunct="1">
              <a:lnSpc>
                <a:spcPct val="50000"/>
              </a:lnSpc>
              <a:spcBef>
                <a:spcPct val="40000"/>
              </a:spcBef>
              <a:buClr>
                <a:srgbClr val="993300"/>
              </a:buClr>
              <a:buSzPct val="60000"/>
              <a:buFont typeface="Wingdings" pitchFamily="2" charset="2"/>
              <a:buChar char="²"/>
              <a:tabLst>
                <a:tab pos="2801938" algn="l"/>
              </a:tabLst>
            </a:pPr>
            <a:r>
              <a:rPr lang="en-US" altLang="en-US" sz="2200" smtClean="0">
                <a:solidFill>
                  <a:srgbClr val="336600"/>
                </a:solidFill>
                <a:latin typeface="Times New Roman" pitchFamily="18" charset="0"/>
              </a:rPr>
              <a:t>Need to have multiple activities prepared</a:t>
            </a:r>
            <a:endParaRPr lang="en-US" altLang="en-US" sz="2200" smtClean="0">
              <a:solidFill>
                <a:srgbClr val="663300"/>
              </a:solidFill>
              <a:latin typeface="Times New Roman" pitchFamily="18" charset="0"/>
            </a:endParaRPr>
          </a:p>
          <a:p>
            <a:pPr marL="1085850" lvl="2" eaLnBrk="1" hangingPunct="1">
              <a:lnSpc>
                <a:spcPct val="80000"/>
              </a:lnSpc>
              <a:spcBef>
                <a:spcPct val="40000"/>
              </a:spcBef>
              <a:buClr>
                <a:srgbClr val="663300"/>
              </a:buClr>
              <a:buSzPct val="60000"/>
              <a:buFont typeface="Wingdings" pitchFamily="2" charset="2"/>
              <a:buChar char="l"/>
              <a:tabLst>
                <a:tab pos="2801938" algn="l"/>
              </a:tabLst>
            </a:pPr>
            <a:r>
              <a:rPr lang="en-US" altLang="en-US" sz="2600" smtClean="0">
                <a:solidFill>
                  <a:srgbClr val="663300"/>
                </a:solidFill>
                <a:latin typeface="Times New Roman" pitchFamily="18" charset="0"/>
              </a:rPr>
              <a:t>Set-up and tear-down time</a:t>
            </a:r>
          </a:p>
          <a:p>
            <a:pPr marL="1085850" lvl="2" eaLnBrk="1" hangingPunct="1">
              <a:lnSpc>
                <a:spcPct val="80000"/>
              </a:lnSpc>
              <a:spcBef>
                <a:spcPct val="40000"/>
              </a:spcBef>
              <a:buClr>
                <a:srgbClr val="663300"/>
              </a:buClr>
              <a:buSzPct val="60000"/>
              <a:buFont typeface="Wingdings" pitchFamily="2" charset="2"/>
              <a:buChar char="l"/>
              <a:tabLst>
                <a:tab pos="2801938" algn="l"/>
              </a:tabLst>
            </a:pPr>
            <a:r>
              <a:rPr lang="en-US" altLang="en-US" sz="2600" smtClean="0">
                <a:solidFill>
                  <a:srgbClr val="663300"/>
                </a:solidFill>
                <a:latin typeface="Times New Roman" pitchFamily="18" charset="0"/>
              </a:rPr>
              <a:t>Evaluation and follow-up</a:t>
            </a:r>
            <a:endParaRPr lang="en-US" altLang="en-US" sz="2800" smtClean="0">
              <a:solidFill>
                <a:srgbClr val="336600"/>
              </a:solidFill>
            </a:endParaRPr>
          </a:p>
          <a:p>
            <a:pPr marL="1428750" lvl="3" eaLnBrk="1" hangingPunct="1">
              <a:lnSpc>
                <a:spcPct val="50000"/>
              </a:lnSpc>
              <a:spcBef>
                <a:spcPct val="40000"/>
              </a:spcBef>
              <a:buClr>
                <a:srgbClr val="993300"/>
              </a:buClr>
              <a:buSzPct val="60000"/>
              <a:buFont typeface="Wingdings" pitchFamily="2" charset="2"/>
              <a:buChar char="²"/>
              <a:tabLst>
                <a:tab pos="2801938" algn="l"/>
              </a:tabLst>
            </a:pPr>
            <a:r>
              <a:rPr lang="en-US" altLang="en-US" sz="2200" smtClean="0">
                <a:solidFill>
                  <a:srgbClr val="336600"/>
                </a:solidFill>
                <a:latin typeface="Times New Roman" pitchFamily="18" charset="0"/>
              </a:rPr>
              <a:t>Assignments often require several iterations </a:t>
            </a:r>
            <a:endParaRPr lang="en-US" altLang="en-US" sz="2200" smtClean="0">
              <a:solidFill>
                <a:srgbClr val="663300"/>
              </a:solidFill>
              <a:latin typeface="Times New Roman" pitchFamily="18" charset="0"/>
            </a:endParaRP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smtClean="0">
                <a:solidFill>
                  <a:srgbClr val="993300"/>
                </a:solidFill>
                <a:latin typeface="Times New Roman" pitchFamily="18" charset="0"/>
              </a:rPr>
              <a:t>Challenges of developing and facilitating authentic activities (ie, not “canned” labs)</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smtClean="0">
                <a:solidFill>
                  <a:srgbClr val="993300"/>
                </a:solidFill>
                <a:latin typeface="Times New Roman" pitchFamily="18" charset="0"/>
              </a:rPr>
              <a:t>Few tangible rewards (not recognized in tenure/promotion or merit)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914400" y="533400"/>
            <a:ext cx="7924800" cy="1066800"/>
          </a:xfrm>
        </p:spPr>
        <p:txBody>
          <a:bodyPr/>
          <a:lstStyle/>
          <a:p>
            <a:pPr eaLnBrk="1" hangingPunct="1"/>
            <a:r>
              <a:rPr lang="en-US" altLang="en-US" sz="4400" smtClean="0">
                <a:solidFill>
                  <a:srgbClr val="663300"/>
                </a:solidFill>
                <a:latin typeface="Times New Roman" pitchFamily="18" charset="0"/>
              </a:rPr>
              <a:t>Barriers to Implementation</a:t>
            </a:r>
            <a:endParaRPr lang="en-US" altLang="en-US" sz="4000" smtClean="0"/>
          </a:p>
        </p:txBody>
      </p:sp>
      <p:sp>
        <p:nvSpPr>
          <p:cNvPr id="21507" name="Rectangle 3"/>
          <p:cNvSpPr>
            <a:spLocks noGrp="1" noChangeArrowheads="1"/>
          </p:cNvSpPr>
          <p:nvPr>
            <p:ph type="body" idx="1"/>
          </p:nvPr>
        </p:nvSpPr>
        <p:spPr>
          <a:xfrm>
            <a:off x="1143000" y="1447800"/>
            <a:ext cx="7315200" cy="2971800"/>
          </a:xfrm>
        </p:spPr>
        <p:txBody>
          <a:bodyPr/>
          <a:lstStyle/>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For Institutions:</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Logistical demands</a:t>
            </a:r>
          </a:p>
          <a:p>
            <a:pPr marL="1085850" lvl="2" eaLnBrk="1" hangingPunct="1">
              <a:lnSpc>
                <a:spcPct val="80000"/>
              </a:lnSpc>
              <a:spcBef>
                <a:spcPct val="40000"/>
              </a:spcBef>
              <a:buClr>
                <a:srgbClr val="663300"/>
              </a:buClr>
              <a:buSzPct val="60000"/>
              <a:buFont typeface="Wingdings" pitchFamily="2" charset="2"/>
              <a:buChar char="l"/>
              <a:tabLst>
                <a:tab pos="2801938" algn="l"/>
              </a:tabLst>
            </a:pPr>
            <a:r>
              <a:rPr lang="en-US" altLang="en-US" sz="2600" dirty="0" smtClean="0">
                <a:solidFill>
                  <a:srgbClr val="663300"/>
                </a:solidFill>
                <a:latin typeface="Times New Roman" pitchFamily="18" charset="0"/>
              </a:rPr>
              <a:t>Need dedicated classroom/laboratory</a:t>
            </a:r>
            <a:endParaRPr lang="en-US" altLang="en-US" sz="2800" dirty="0" smtClean="0">
              <a:solidFill>
                <a:srgbClr val="336600"/>
              </a:solidFill>
            </a:endParaRPr>
          </a:p>
          <a:p>
            <a:pPr marL="1428750" lvl="3" eaLnBrk="1" hangingPunct="1">
              <a:lnSpc>
                <a:spcPct val="80000"/>
              </a:lnSpc>
              <a:spcBef>
                <a:spcPct val="40000"/>
              </a:spcBef>
              <a:buClr>
                <a:srgbClr val="993300"/>
              </a:buClr>
              <a:buSzPct val="60000"/>
              <a:buFont typeface="Wingdings" pitchFamily="2" charset="2"/>
              <a:buChar char="²"/>
              <a:tabLst>
                <a:tab pos="2801938" algn="l"/>
              </a:tabLst>
            </a:pPr>
            <a:r>
              <a:rPr lang="en-US" altLang="en-US" sz="2200" dirty="0" smtClean="0">
                <a:solidFill>
                  <a:srgbClr val="336600"/>
                </a:solidFill>
                <a:latin typeface="Times New Roman" pitchFamily="18" charset="0"/>
              </a:rPr>
              <a:t>Room design/layout must match pedagogy </a:t>
            </a:r>
            <a:endParaRPr lang="en-US" altLang="en-US" sz="2200" dirty="0" smtClean="0">
              <a:solidFill>
                <a:srgbClr val="663300"/>
              </a:solidFill>
              <a:latin typeface="Times New Roman" pitchFamily="18" charset="0"/>
            </a:endParaRP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High resource needs per student</a:t>
            </a:r>
          </a:p>
          <a:p>
            <a:pPr marL="1085850" lvl="2" eaLnBrk="1" hangingPunct="1">
              <a:lnSpc>
                <a:spcPct val="80000"/>
              </a:lnSpc>
              <a:spcBef>
                <a:spcPct val="40000"/>
              </a:spcBef>
              <a:buClr>
                <a:srgbClr val="663300"/>
              </a:buClr>
              <a:buSzPct val="60000"/>
              <a:buFont typeface="Wingdings" pitchFamily="2" charset="2"/>
              <a:buChar char="l"/>
              <a:tabLst>
                <a:tab pos="2801938" algn="l"/>
              </a:tabLst>
            </a:pPr>
            <a:r>
              <a:rPr lang="en-US" altLang="en-US" sz="2600" dirty="0" smtClean="0">
                <a:solidFill>
                  <a:srgbClr val="663300"/>
                </a:solidFill>
                <a:latin typeface="Times New Roman" pitchFamily="18" charset="0"/>
              </a:rPr>
              <a:t>Need more staffing, equipment, and consumables</a:t>
            </a:r>
            <a:endParaRPr lang="en-US" altLang="en-US" sz="2800" dirty="0" smtClean="0">
              <a:solidFill>
                <a:srgbClr val="336600"/>
              </a:solidFill>
            </a:endParaRP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Scheduling large time blocks</a:t>
            </a:r>
            <a:endParaRPr lang="en-US" altLang="en-US" sz="2800" dirty="0" smtClean="0">
              <a:solidFill>
                <a:srgbClr val="663300"/>
              </a:solidFill>
              <a:latin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533400"/>
            <a:ext cx="8153400" cy="1066800"/>
          </a:xfrm>
        </p:spPr>
        <p:txBody>
          <a:bodyPr/>
          <a:lstStyle/>
          <a:p>
            <a:pPr eaLnBrk="1" hangingPunct="1"/>
            <a:r>
              <a:rPr lang="en-US" altLang="en-US" sz="4400" smtClean="0">
                <a:solidFill>
                  <a:srgbClr val="663300"/>
                </a:solidFill>
                <a:latin typeface="Times New Roman" pitchFamily="18" charset="0"/>
              </a:rPr>
              <a:t>Barriers to Implementation</a:t>
            </a:r>
            <a:endParaRPr lang="en-US" altLang="en-US" sz="4000" smtClean="0"/>
          </a:p>
        </p:txBody>
      </p:sp>
      <p:sp>
        <p:nvSpPr>
          <p:cNvPr id="22531" name="Rectangle 3"/>
          <p:cNvSpPr>
            <a:spLocks noGrp="1" noChangeArrowheads="1"/>
          </p:cNvSpPr>
          <p:nvPr>
            <p:ph type="body" idx="1"/>
          </p:nvPr>
        </p:nvSpPr>
        <p:spPr>
          <a:xfrm>
            <a:off x="914400" y="1447800"/>
            <a:ext cx="7696200" cy="2971800"/>
          </a:xfrm>
        </p:spPr>
        <p:txBody>
          <a:bodyPr/>
          <a:lstStyle/>
          <a:p>
            <a:pPr eaLnBrk="1" hangingPunct="1">
              <a:lnSpc>
                <a:spcPct val="80000"/>
              </a:lnSpc>
              <a:spcBef>
                <a:spcPct val="40000"/>
              </a:spcBef>
              <a:buClr>
                <a:srgbClr val="993300"/>
              </a:buClr>
              <a:buFont typeface="Wingdings" pitchFamily="2" charset="2"/>
              <a:buChar char="Ø"/>
              <a:tabLst>
                <a:tab pos="2801938" algn="l"/>
              </a:tabLst>
            </a:pPr>
            <a:r>
              <a:rPr lang="en-US" altLang="en-US" sz="3200" smtClean="0">
                <a:solidFill>
                  <a:srgbClr val="336600"/>
                </a:solidFill>
                <a:latin typeface="Times New Roman" pitchFamily="18" charset="0"/>
              </a:rPr>
              <a:t>For Students:</a:t>
            </a:r>
          </a:p>
          <a:p>
            <a:pPr marL="739775" lvl="1" indent="-282575"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smtClean="0">
                <a:solidFill>
                  <a:srgbClr val="993300"/>
                </a:solidFill>
                <a:latin typeface="Times New Roman" pitchFamily="18" charset="0"/>
              </a:rPr>
              <a:t>Active learning requires more effort in class.</a:t>
            </a:r>
          </a:p>
          <a:p>
            <a:pPr marL="739775" lvl="1" indent="-282575"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smtClean="0">
                <a:solidFill>
                  <a:srgbClr val="993300"/>
                </a:solidFill>
                <a:latin typeface="Times New Roman" pitchFamily="18" charset="0"/>
              </a:rPr>
              <a:t>Journals and other out-of-class activities are time consuming.</a:t>
            </a:r>
          </a:p>
          <a:p>
            <a:pPr marL="739775" lvl="1" indent="-282575"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smtClean="0">
                <a:solidFill>
                  <a:srgbClr val="993300"/>
                </a:solidFill>
                <a:latin typeface="Times New Roman" pitchFamily="18" charset="0"/>
              </a:rPr>
              <a:t>Peer- and self-evaluations put students in awkward situations.</a:t>
            </a:r>
          </a:p>
          <a:p>
            <a:pPr marL="739775" lvl="1" indent="-282575"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smtClean="0">
                <a:solidFill>
                  <a:srgbClr val="993300"/>
                </a:solidFill>
                <a:latin typeface="Times New Roman" pitchFamily="18" charset="0"/>
              </a:rPr>
              <a:t>Frustration of activities having no set directions or outcomes.</a:t>
            </a:r>
          </a:p>
          <a:p>
            <a:pPr marL="739775" lvl="1" indent="-282575"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smtClean="0">
                <a:solidFill>
                  <a:srgbClr val="993300"/>
                </a:solidFill>
                <a:latin typeface="Times New Roman" pitchFamily="18" charset="0"/>
              </a:rPr>
              <a:t>Anxiety over unfamiliar evaluation techniques.</a:t>
            </a:r>
          </a:p>
          <a:p>
            <a:pPr marL="1085850" lvl="2" eaLnBrk="1" hangingPunct="1">
              <a:lnSpc>
                <a:spcPct val="80000"/>
              </a:lnSpc>
              <a:spcBef>
                <a:spcPct val="40000"/>
              </a:spcBef>
              <a:buClr>
                <a:srgbClr val="663300"/>
              </a:buClr>
              <a:buSzPct val="60000"/>
              <a:buFont typeface="Wingdings" pitchFamily="2" charset="2"/>
              <a:buChar char="l"/>
              <a:tabLst>
                <a:tab pos="2801938" algn="l"/>
              </a:tabLst>
            </a:pPr>
            <a:r>
              <a:rPr lang="en-US" altLang="en-US" sz="2600" smtClean="0">
                <a:solidFill>
                  <a:srgbClr val="663300"/>
                </a:solidFill>
                <a:latin typeface="Times New Roman" pitchFamily="18" charset="0"/>
              </a:rPr>
              <a:t>Need good course grade which doesn’t always correlate with true learning.</a:t>
            </a:r>
            <a:endParaRPr lang="en-US" altLang="en-US" sz="2800" smtClean="0">
              <a:solidFill>
                <a:srgbClr val="3366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914400" y="609600"/>
            <a:ext cx="7924800" cy="1143000"/>
          </a:xfrm>
        </p:spPr>
        <p:txBody>
          <a:bodyPr/>
          <a:lstStyle/>
          <a:p>
            <a:pPr eaLnBrk="1" hangingPunct="1"/>
            <a:r>
              <a:rPr lang="en-US" altLang="en-US" sz="4400" smtClean="0">
                <a:solidFill>
                  <a:srgbClr val="663300"/>
                </a:solidFill>
                <a:latin typeface="Times New Roman" pitchFamily="18" charset="0"/>
              </a:rPr>
              <a:t>Benefits of Implementation</a:t>
            </a:r>
            <a:endParaRPr lang="en-US" altLang="en-US" sz="4000" smtClean="0"/>
          </a:p>
        </p:txBody>
      </p:sp>
      <p:sp>
        <p:nvSpPr>
          <p:cNvPr id="19459" name="Rectangle 3"/>
          <p:cNvSpPr>
            <a:spLocks noGrp="1" noChangeArrowheads="1"/>
          </p:cNvSpPr>
          <p:nvPr>
            <p:ph type="body" idx="1"/>
          </p:nvPr>
        </p:nvSpPr>
        <p:spPr>
          <a:xfrm>
            <a:off x="1143000" y="1676400"/>
            <a:ext cx="7315200" cy="3276600"/>
          </a:xfrm>
        </p:spPr>
        <p:txBody>
          <a:bodyPr/>
          <a:lstStyle/>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Better student preparation</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Enhanced content knowledge</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Enhanced inquiry-base pedagogy skills</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Developed confidence in content and pedagogy</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Enhanced communication skills</a:t>
            </a: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Increased student satisfaction</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Students feel they are getting more ‘educational value’ for their tuition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533400"/>
            <a:ext cx="8153400" cy="1066800"/>
          </a:xfrm>
        </p:spPr>
        <p:txBody>
          <a:bodyPr/>
          <a:lstStyle/>
          <a:p>
            <a:pPr eaLnBrk="1" hangingPunct="1"/>
            <a:r>
              <a:rPr lang="en-US" altLang="en-US" sz="4400" dirty="0" smtClean="0">
                <a:solidFill>
                  <a:srgbClr val="663300"/>
                </a:solidFill>
                <a:latin typeface="Times New Roman" pitchFamily="18" charset="0"/>
              </a:rPr>
              <a:t>A Sample Learning Cycle</a:t>
            </a:r>
            <a:endParaRPr lang="en-US" altLang="en-US" sz="4000" dirty="0" smtClean="0"/>
          </a:p>
        </p:txBody>
      </p:sp>
      <p:sp>
        <p:nvSpPr>
          <p:cNvPr id="22531" name="Rectangle 3"/>
          <p:cNvSpPr>
            <a:spLocks noGrp="1" noChangeArrowheads="1"/>
          </p:cNvSpPr>
          <p:nvPr>
            <p:ph type="body" idx="1"/>
          </p:nvPr>
        </p:nvSpPr>
        <p:spPr>
          <a:xfrm>
            <a:off x="914400" y="1447800"/>
            <a:ext cx="7696200" cy="4038600"/>
          </a:xfrm>
        </p:spPr>
        <p:txBody>
          <a:bodyPr/>
          <a:lstStyle/>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General topic is diffraction.</a:t>
            </a: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Objectives of the activity include:</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Understanding of diffraction phenomena.</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Application of XRD to mineral identification and crystal refinement.</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Reinforce previous concepts of atomic packing, symmetry (Neumann’s Principle), Miller indices.</a:t>
            </a:r>
          </a:p>
          <a:p>
            <a:pPr eaLnBrk="1" hangingPunct="1">
              <a:lnSpc>
                <a:spcPct val="80000"/>
              </a:lnSpc>
              <a:spcBef>
                <a:spcPct val="40000"/>
              </a:spcBef>
              <a:buClr>
                <a:srgbClr val="993300"/>
              </a:buClr>
              <a:buFont typeface="Wingdings" pitchFamily="2" charset="2"/>
              <a:buChar char="Ø"/>
              <a:tabLst>
                <a:tab pos="2801938" algn="l"/>
              </a:tabLst>
            </a:pPr>
            <a:endParaRPr lang="en-US" altLang="en-US" sz="3200" dirty="0" smtClean="0">
              <a:solidFill>
                <a:srgbClr val="336600"/>
              </a:solidFill>
              <a:latin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381000"/>
            <a:ext cx="8153400" cy="1066800"/>
          </a:xfrm>
        </p:spPr>
        <p:txBody>
          <a:bodyPr/>
          <a:lstStyle/>
          <a:p>
            <a:pPr eaLnBrk="1" hangingPunct="1"/>
            <a:r>
              <a:rPr lang="en-US" altLang="en-US" sz="4400" dirty="0" smtClean="0">
                <a:solidFill>
                  <a:srgbClr val="663300"/>
                </a:solidFill>
                <a:latin typeface="Times New Roman" pitchFamily="18" charset="0"/>
              </a:rPr>
              <a:t>Engagement</a:t>
            </a:r>
            <a:endParaRPr lang="en-US" altLang="en-US" sz="4000" dirty="0" smtClean="0"/>
          </a:p>
        </p:txBody>
      </p:sp>
      <p:sp>
        <p:nvSpPr>
          <p:cNvPr id="22531" name="Rectangle 3"/>
          <p:cNvSpPr>
            <a:spLocks noGrp="1" noChangeArrowheads="1"/>
          </p:cNvSpPr>
          <p:nvPr>
            <p:ph type="body" idx="1"/>
          </p:nvPr>
        </p:nvSpPr>
        <p:spPr>
          <a:xfrm>
            <a:off x="762000" y="1219200"/>
            <a:ext cx="7696200" cy="990600"/>
          </a:xfrm>
        </p:spPr>
        <p:txBody>
          <a:bodyPr/>
          <a:lstStyle/>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Optical Diffraction Using Lasers </a:t>
            </a:r>
            <a:r>
              <a:rPr lang="en-US" altLang="en-US" sz="2400" dirty="0" smtClean="0">
                <a:solidFill>
                  <a:srgbClr val="993300"/>
                </a:solidFill>
                <a:latin typeface="Times New Roman" pitchFamily="18" charset="0"/>
              </a:rPr>
              <a:t>(Adapted from Brady &amp; Boardman,1995 and </a:t>
            </a:r>
            <a:r>
              <a:rPr lang="en-US" altLang="en-US" sz="2400" dirty="0" err="1" smtClean="0">
                <a:solidFill>
                  <a:srgbClr val="993300"/>
                </a:solidFill>
                <a:latin typeface="Times New Roman" pitchFamily="18" charset="0"/>
              </a:rPr>
              <a:t>Lisensky</a:t>
            </a:r>
            <a:r>
              <a:rPr lang="en-US" altLang="en-US" sz="2400" dirty="0" smtClean="0">
                <a:solidFill>
                  <a:srgbClr val="993300"/>
                </a:solidFill>
                <a:latin typeface="Times New Roman" pitchFamily="18" charset="0"/>
              </a:rPr>
              <a:t> et al., 1991).</a:t>
            </a:r>
          </a:p>
        </p:txBody>
      </p:sp>
      <p:graphicFrame>
        <p:nvGraphicFramePr>
          <p:cNvPr id="5" name="Table 4"/>
          <p:cNvGraphicFramePr>
            <a:graphicFrameLocks noGrp="1"/>
          </p:cNvGraphicFramePr>
          <p:nvPr/>
        </p:nvGraphicFramePr>
        <p:xfrm>
          <a:off x="838200" y="2209800"/>
          <a:ext cx="7543800" cy="4338320"/>
        </p:xfrm>
        <a:graphic>
          <a:graphicData uri="http://schemas.openxmlformats.org/drawingml/2006/table">
            <a:tbl>
              <a:tblPr firstRow="1" bandRow="1">
                <a:tableStyleId>{5C22544A-7EE6-4342-B048-85BDC9FD1C3A}</a:tableStyleId>
              </a:tblPr>
              <a:tblGrid>
                <a:gridCol w="3771900"/>
                <a:gridCol w="3771900"/>
              </a:tblGrid>
              <a:tr h="370840">
                <a:tc>
                  <a:txBody>
                    <a:bodyPr/>
                    <a:lstStyle/>
                    <a:p>
                      <a:r>
                        <a:rPr lang="en-US" sz="2000" dirty="0" smtClean="0">
                          <a:solidFill>
                            <a:schemeClr val="tx1"/>
                          </a:solidFill>
                          <a:latin typeface="Calibri" pitchFamily="34" charset="0"/>
                        </a:rPr>
                        <a:t>Guiding Question/Action</a:t>
                      </a:r>
                      <a:endParaRPr lang="en-US" sz="2000" dirty="0">
                        <a:solidFill>
                          <a:schemeClr val="tx1"/>
                        </a:solidFill>
                        <a:latin typeface="Calibri" pitchFamily="34" charset="0"/>
                      </a:endParaRPr>
                    </a:p>
                  </a:txBody>
                  <a:tcPr/>
                </a:tc>
                <a:tc>
                  <a:txBody>
                    <a:bodyPr/>
                    <a:lstStyle/>
                    <a:p>
                      <a:r>
                        <a:rPr lang="en-US" sz="2000" dirty="0" smtClean="0">
                          <a:solidFill>
                            <a:schemeClr val="tx1"/>
                          </a:solidFill>
                          <a:latin typeface="Calibri" pitchFamily="34" charset="0"/>
                        </a:rPr>
                        <a:t>Concept to be Developed</a:t>
                      </a:r>
                      <a:endParaRPr lang="en-US" sz="2000" dirty="0">
                        <a:solidFill>
                          <a:schemeClr val="tx1"/>
                        </a:solidFill>
                        <a:latin typeface="Calibri" pitchFamily="34" charset="0"/>
                      </a:endParaRPr>
                    </a:p>
                  </a:txBody>
                  <a:tcPr/>
                </a:tc>
              </a:tr>
              <a:tr h="370840">
                <a:tc>
                  <a:txBody>
                    <a:bodyPr/>
                    <a:lstStyle/>
                    <a:p>
                      <a:r>
                        <a:rPr lang="en-US" dirty="0" smtClean="0">
                          <a:latin typeface="Calibri" pitchFamily="34" charset="0"/>
                        </a:rPr>
                        <a:t>Look at laser spot</a:t>
                      </a:r>
                      <a:r>
                        <a:rPr lang="en-US" baseline="0" dirty="0" smtClean="0">
                          <a:latin typeface="Calibri" pitchFamily="34" charset="0"/>
                        </a:rPr>
                        <a:t> through sieve.</a:t>
                      </a:r>
                      <a:endParaRPr lang="en-US" dirty="0">
                        <a:latin typeface="Calibri" pitchFamily="34" charset="0"/>
                      </a:endParaRPr>
                    </a:p>
                  </a:txBody>
                  <a:tcPr/>
                </a:tc>
                <a:tc>
                  <a:txBody>
                    <a:bodyPr/>
                    <a:lstStyle/>
                    <a:p>
                      <a:r>
                        <a:rPr lang="en-US" dirty="0" smtClean="0">
                          <a:latin typeface="Calibri" pitchFamily="34" charset="0"/>
                        </a:rPr>
                        <a:t>Diffraction</a:t>
                      </a:r>
                      <a:r>
                        <a:rPr lang="en-US" baseline="0" dirty="0" smtClean="0">
                          <a:latin typeface="Calibri" pitchFamily="34" charset="0"/>
                        </a:rPr>
                        <a:t> pattern (spot </a:t>
                      </a:r>
                      <a:r>
                        <a:rPr lang="en-US" baseline="0" dirty="0" err="1" smtClean="0">
                          <a:latin typeface="Calibri" pitchFamily="34" charset="0"/>
                        </a:rPr>
                        <a:t>vs</a:t>
                      </a:r>
                      <a:r>
                        <a:rPr lang="en-US" baseline="0" dirty="0" smtClean="0">
                          <a:latin typeface="Calibri" pitchFamily="34" charset="0"/>
                        </a:rPr>
                        <a:t> planes).</a:t>
                      </a:r>
                    </a:p>
                  </a:txBody>
                  <a:tcPr/>
                </a:tc>
              </a:tr>
              <a:tr h="370840">
                <a:tc>
                  <a:txBody>
                    <a:bodyPr/>
                    <a:lstStyle/>
                    <a:p>
                      <a:r>
                        <a:rPr lang="en-US" dirty="0" smtClean="0">
                          <a:latin typeface="Calibri" pitchFamily="34" charset="0"/>
                        </a:rPr>
                        <a:t>Look at white light through sieve.</a:t>
                      </a:r>
                      <a:endParaRPr lang="en-US" dirty="0">
                        <a:latin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alibri" pitchFamily="34" charset="0"/>
                        </a:rPr>
                        <a:t>Constructive interference.</a:t>
                      </a:r>
                      <a:endParaRPr lang="en-US" dirty="0" smtClean="0">
                        <a:latin typeface="Calibri" pitchFamily="34" charset="0"/>
                      </a:endParaRPr>
                    </a:p>
                    <a:p>
                      <a:r>
                        <a:rPr lang="en-US" dirty="0" smtClean="0">
                          <a:latin typeface="Calibri" pitchFamily="34" charset="0"/>
                        </a:rPr>
                        <a:t>Monochromatic source.</a:t>
                      </a:r>
                      <a:endParaRPr lang="en-US" dirty="0">
                        <a:latin typeface="Calibri" pitchFamily="34" charset="0"/>
                      </a:endParaRPr>
                    </a:p>
                  </a:txBody>
                  <a:tcPr/>
                </a:tc>
              </a:tr>
              <a:tr h="370840">
                <a:tc>
                  <a:txBody>
                    <a:bodyPr/>
                    <a:lstStyle/>
                    <a:p>
                      <a:r>
                        <a:rPr lang="en-US" dirty="0" smtClean="0">
                          <a:latin typeface="Calibri" pitchFamily="34" charset="0"/>
                        </a:rPr>
                        <a:t>Sieves with different </a:t>
                      </a:r>
                      <a:r>
                        <a:rPr lang="en-US" dirty="0" err="1" smtClean="0">
                          <a:latin typeface="Calibri" pitchFamily="34" charset="0"/>
                        </a:rPr>
                        <a:t>spacings</a:t>
                      </a:r>
                      <a:r>
                        <a:rPr lang="en-US" dirty="0" smtClean="0">
                          <a:latin typeface="Calibri" pitchFamily="34" charset="0"/>
                        </a:rPr>
                        <a:t>.</a:t>
                      </a:r>
                      <a:endParaRPr lang="en-US" dirty="0">
                        <a:latin typeface="Calibri" pitchFamily="34" charset="0"/>
                      </a:endParaRPr>
                    </a:p>
                  </a:txBody>
                  <a:tcPr/>
                </a:tc>
                <a:tc>
                  <a:txBody>
                    <a:bodyPr/>
                    <a:lstStyle/>
                    <a:p>
                      <a:r>
                        <a:rPr lang="en-US" dirty="0" smtClean="0">
                          <a:latin typeface="Calibri" pitchFamily="34" charset="0"/>
                        </a:rPr>
                        <a:t>Reciprocal lattice  spacing relationship.</a:t>
                      </a:r>
                      <a:endParaRPr lang="en-US" dirty="0">
                        <a:latin typeface="Calibri" pitchFamily="34" charset="0"/>
                      </a:endParaRPr>
                    </a:p>
                  </a:txBody>
                  <a:tcPr/>
                </a:tc>
              </a:tr>
              <a:tr h="370840">
                <a:tc>
                  <a:txBody>
                    <a:bodyPr/>
                    <a:lstStyle/>
                    <a:p>
                      <a:r>
                        <a:rPr lang="en-US" dirty="0" smtClean="0">
                          <a:latin typeface="Calibri" pitchFamily="34" charset="0"/>
                        </a:rPr>
                        <a:t>Sieve at different</a:t>
                      </a:r>
                      <a:r>
                        <a:rPr lang="en-US" baseline="0" dirty="0" smtClean="0">
                          <a:latin typeface="Calibri" pitchFamily="34" charset="0"/>
                        </a:rPr>
                        <a:t> distance from laser and screen.</a:t>
                      </a:r>
                      <a:endParaRPr lang="en-US" dirty="0">
                        <a:latin typeface="Calibri" pitchFamily="34" charset="0"/>
                      </a:endParaRPr>
                    </a:p>
                  </a:txBody>
                  <a:tcPr/>
                </a:tc>
                <a:tc>
                  <a:txBody>
                    <a:bodyPr/>
                    <a:lstStyle/>
                    <a:p>
                      <a:r>
                        <a:rPr lang="en-US" dirty="0" smtClean="0">
                          <a:latin typeface="Calibri" pitchFamily="34" charset="0"/>
                        </a:rPr>
                        <a:t>Linear projection distance relationship.</a:t>
                      </a:r>
                      <a:endParaRPr lang="en-US" dirty="0">
                        <a:latin typeface="Calibri"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libri" pitchFamily="34" charset="0"/>
                        </a:rPr>
                        <a:t>What can we do with these observations?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libri" pitchFamily="34" charset="0"/>
                        </a:rPr>
                        <a:t>Derive </a:t>
                      </a:r>
                      <a:r>
                        <a:rPr lang="en-US" dirty="0" err="1" smtClean="0">
                          <a:latin typeface="Calibri" pitchFamily="34" charset="0"/>
                        </a:rPr>
                        <a:t>Fraunhofer</a:t>
                      </a:r>
                      <a:r>
                        <a:rPr lang="en-US" dirty="0" smtClean="0">
                          <a:latin typeface="Calibri" pitchFamily="34" charset="0"/>
                        </a:rPr>
                        <a:t> relationship</a:t>
                      </a:r>
                      <a:r>
                        <a:rPr lang="en-US" baseline="0" dirty="0" smtClean="0">
                          <a:latin typeface="Calibri" pitchFamily="34" charset="0"/>
                        </a:rPr>
                        <a:t> to determine spacing of sieve.</a:t>
                      </a:r>
                      <a:endParaRPr lang="en-US" dirty="0" smtClean="0">
                        <a:latin typeface="Calibri"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libri" pitchFamily="34" charset="0"/>
                        </a:rPr>
                        <a:t>Different unit cells.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libri" pitchFamily="34" charset="0"/>
                        </a:rPr>
                        <a:t>Symmetry of diffraction pattern.</a:t>
                      </a:r>
                    </a:p>
                  </a:txBody>
                  <a:tcPr/>
                </a:tc>
              </a:tr>
              <a:tr h="370840">
                <a:tc>
                  <a:txBody>
                    <a:bodyPr/>
                    <a:lstStyle/>
                    <a:p>
                      <a:r>
                        <a:rPr lang="en-US" dirty="0" smtClean="0">
                          <a:latin typeface="Calibri" pitchFamily="34" charset="0"/>
                        </a:rPr>
                        <a:t>Primitive </a:t>
                      </a:r>
                      <a:r>
                        <a:rPr lang="en-US" dirty="0" err="1" smtClean="0">
                          <a:latin typeface="Calibri" pitchFamily="34" charset="0"/>
                        </a:rPr>
                        <a:t>vs</a:t>
                      </a:r>
                      <a:r>
                        <a:rPr lang="en-US" dirty="0" smtClean="0">
                          <a:latin typeface="Calibri" pitchFamily="34" charset="0"/>
                        </a:rPr>
                        <a:t> centered square.</a:t>
                      </a:r>
                      <a:endParaRPr lang="en-US" dirty="0">
                        <a:latin typeface="Calibri" pitchFamily="34" charset="0"/>
                      </a:endParaRPr>
                    </a:p>
                  </a:txBody>
                  <a:tcPr/>
                </a:tc>
                <a:tc>
                  <a:txBody>
                    <a:bodyPr/>
                    <a:lstStyle/>
                    <a:p>
                      <a:r>
                        <a:rPr lang="en-US" dirty="0" smtClean="0">
                          <a:latin typeface="Calibri" pitchFamily="34" charset="0"/>
                        </a:rPr>
                        <a:t>Systematic absences.</a:t>
                      </a:r>
                      <a:endParaRPr lang="en-US" baseline="0" dirty="0" smtClean="0">
                        <a:latin typeface="Calibri" pitchFamily="34" charset="0"/>
                      </a:endParaRPr>
                    </a:p>
                    <a:p>
                      <a:r>
                        <a:rPr lang="en-US" baseline="0" dirty="0" smtClean="0">
                          <a:latin typeface="Calibri" pitchFamily="34" charset="0"/>
                        </a:rPr>
                        <a:t>Indexing of reciprocal lattice.</a:t>
                      </a:r>
                      <a:endParaRPr lang="en-US" dirty="0" smtClean="0">
                        <a:latin typeface="Calibri" pitchFamily="34" charset="0"/>
                      </a:endParaRPr>
                    </a:p>
                  </a:txBody>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533400"/>
            <a:ext cx="8153400" cy="1066800"/>
          </a:xfrm>
        </p:spPr>
        <p:txBody>
          <a:bodyPr/>
          <a:lstStyle/>
          <a:p>
            <a:pPr eaLnBrk="1" hangingPunct="1"/>
            <a:r>
              <a:rPr lang="en-US" altLang="en-US" sz="4400" dirty="0" smtClean="0">
                <a:solidFill>
                  <a:srgbClr val="663300"/>
                </a:solidFill>
                <a:latin typeface="Times New Roman" pitchFamily="18" charset="0"/>
              </a:rPr>
              <a:t>Exploration</a:t>
            </a:r>
            <a:endParaRPr lang="en-US" altLang="en-US" sz="4000" dirty="0" smtClean="0"/>
          </a:p>
        </p:txBody>
      </p:sp>
      <p:sp>
        <p:nvSpPr>
          <p:cNvPr id="22531" name="Rectangle 3"/>
          <p:cNvSpPr>
            <a:spLocks noGrp="1" noChangeArrowheads="1"/>
          </p:cNvSpPr>
          <p:nvPr>
            <p:ph type="body" idx="1"/>
          </p:nvPr>
        </p:nvSpPr>
        <p:spPr>
          <a:xfrm>
            <a:off x="914400" y="1447800"/>
            <a:ext cx="7696200" cy="3810000"/>
          </a:xfrm>
        </p:spPr>
        <p:txBody>
          <a:bodyPr/>
          <a:lstStyle/>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Design and conduct experiment to determine the spacing of a sieve (or other grid like a TEM sample grid).</a:t>
            </a: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Determine the symmetry and unit cell dimensions of a single crystal from oriented (Laue) diffraction patterns from precession camera photos.</a:t>
            </a: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Collect an </a:t>
            </a:r>
            <a:r>
              <a:rPr lang="en-US" altLang="en-US" sz="3200" dirty="0" err="1" smtClean="0">
                <a:solidFill>
                  <a:srgbClr val="336600"/>
                </a:solidFill>
                <a:latin typeface="Times New Roman" pitchFamily="18" charset="0"/>
              </a:rPr>
              <a:t>Xray</a:t>
            </a:r>
            <a:r>
              <a:rPr lang="en-US" altLang="en-US" sz="3200" dirty="0" smtClean="0">
                <a:solidFill>
                  <a:srgbClr val="336600"/>
                </a:solidFill>
                <a:latin typeface="Times New Roman" pitchFamily="18" charset="0"/>
              </a:rPr>
              <a:t> powder diffraction pattern for a mineral of their choice.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14400" y="609600"/>
            <a:ext cx="7924800" cy="609600"/>
          </a:xfrm>
        </p:spPr>
        <p:txBody>
          <a:bodyPr/>
          <a:lstStyle/>
          <a:p>
            <a:r>
              <a:rPr lang="en-US" sz="3200" dirty="0" smtClean="0">
                <a:latin typeface="Times New Roman" pitchFamily="18" charset="0"/>
                <a:cs typeface="Times New Roman" pitchFamily="18" charset="0"/>
              </a:rPr>
              <a:t>Dewey’s Instructional Model (Circa 1930s)</a:t>
            </a:r>
            <a:endParaRPr lang="en-US" sz="3200" dirty="0">
              <a:latin typeface="Times New Roman" pitchFamily="18" charset="0"/>
              <a:cs typeface="Times New Roman" pitchFamily="18" charset="0"/>
            </a:endParaRPr>
          </a:p>
        </p:txBody>
      </p:sp>
      <p:sp>
        <p:nvSpPr>
          <p:cNvPr id="11267" name="Rectangle 3"/>
          <p:cNvSpPr>
            <a:spLocks noGrp="1" noChangeArrowheads="1"/>
          </p:cNvSpPr>
          <p:nvPr>
            <p:ph type="body" idx="1"/>
          </p:nvPr>
        </p:nvSpPr>
        <p:spPr>
          <a:xfrm>
            <a:off x="1143000" y="1752600"/>
            <a:ext cx="7315200" cy="2971800"/>
          </a:xfrm>
        </p:spPr>
        <p:txBody>
          <a:bodyPr/>
          <a:lstStyle/>
          <a:p>
            <a:pPr eaLnBrk="1" hangingPunct="1">
              <a:lnSpc>
                <a:spcPct val="90000"/>
              </a:lnSpc>
              <a:buClr>
                <a:srgbClr val="993300"/>
              </a:buClr>
              <a:buFont typeface="Wingdings" pitchFamily="2" charset="2"/>
              <a:buChar char="Ø"/>
              <a:tabLst>
                <a:tab pos="2801938" algn="l"/>
              </a:tabLst>
            </a:pPr>
            <a:endParaRPr lang="en-US" altLang="en-US" sz="3000" dirty="0" smtClean="0">
              <a:solidFill>
                <a:srgbClr val="336600"/>
              </a:solidFill>
              <a:latin typeface="Times New Roman" pitchFamily="18" charset="0"/>
            </a:endParaRPr>
          </a:p>
        </p:txBody>
      </p:sp>
      <p:graphicFrame>
        <p:nvGraphicFramePr>
          <p:cNvPr id="5" name="Table 4"/>
          <p:cNvGraphicFramePr>
            <a:graphicFrameLocks noGrp="1"/>
          </p:cNvGraphicFramePr>
          <p:nvPr/>
        </p:nvGraphicFramePr>
        <p:xfrm>
          <a:off x="1066800" y="1229360"/>
          <a:ext cx="7467601" cy="4577080"/>
        </p:xfrm>
        <a:graphic>
          <a:graphicData uri="http://schemas.openxmlformats.org/drawingml/2006/table">
            <a:tbl>
              <a:tblPr firstRow="1" bandRow="1">
                <a:tableStyleId>{5C22544A-7EE6-4342-B048-85BDC9FD1C3A}</a:tableStyleId>
              </a:tblPr>
              <a:tblGrid>
                <a:gridCol w="2438400"/>
                <a:gridCol w="5029201"/>
              </a:tblGrid>
              <a:tr h="370840">
                <a:tc>
                  <a:txBody>
                    <a:bodyPr/>
                    <a:lstStyle/>
                    <a:p>
                      <a:r>
                        <a:rPr lang="en-US" dirty="0" smtClean="0">
                          <a:solidFill>
                            <a:schemeClr val="tx1"/>
                          </a:solidFill>
                        </a:rPr>
                        <a:t>Phase</a:t>
                      </a:r>
                      <a:endParaRPr lang="en-US" dirty="0">
                        <a:solidFill>
                          <a:schemeClr val="tx1"/>
                        </a:solidFill>
                      </a:endParaRPr>
                    </a:p>
                  </a:txBody>
                  <a:tcPr/>
                </a:tc>
                <a:tc>
                  <a:txBody>
                    <a:bodyPr/>
                    <a:lstStyle/>
                    <a:p>
                      <a:r>
                        <a:rPr lang="en-US" dirty="0" smtClean="0">
                          <a:solidFill>
                            <a:schemeClr val="tx1"/>
                          </a:solidFill>
                        </a:rPr>
                        <a:t>Description</a:t>
                      </a:r>
                      <a:endParaRPr lang="en-US" dirty="0">
                        <a:solidFill>
                          <a:schemeClr val="tx1"/>
                        </a:solidFill>
                      </a:endParaRPr>
                    </a:p>
                  </a:txBody>
                  <a:tcPr/>
                </a:tc>
              </a:tr>
              <a:tr h="370840">
                <a:tc>
                  <a:txBody>
                    <a:bodyPr/>
                    <a:lstStyle/>
                    <a:p>
                      <a:pPr marL="0" marR="0">
                        <a:lnSpc>
                          <a:spcPct val="115000"/>
                        </a:lnSpc>
                        <a:spcBef>
                          <a:spcPts val="0"/>
                        </a:spcBef>
                        <a:spcAft>
                          <a:spcPts val="0"/>
                        </a:spcAft>
                      </a:pPr>
                      <a:r>
                        <a:rPr lang="en-US" sz="2000" dirty="0">
                          <a:latin typeface="Calibri"/>
                          <a:ea typeface="Calibri"/>
                          <a:cs typeface="Times New Roman"/>
                        </a:rPr>
                        <a:t>Sensing perplexing situations</a:t>
                      </a:r>
                    </a:p>
                  </a:txBody>
                  <a:tcPr marL="68580" marR="68580" marT="0" marB="0"/>
                </a:tc>
                <a:tc>
                  <a:txBody>
                    <a:bodyPr/>
                    <a:lstStyle/>
                    <a:p>
                      <a:pPr marL="0" marR="0">
                        <a:lnSpc>
                          <a:spcPct val="115000"/>
                        </a:lnSpc>
                        <a:spcBef>
                          <a:spcPts val="0"/>
                        </a:spcBef>
                        <a:spcAft>
                          <a:spcPts val="0"/>
                        </a:spcAft>
                      </a:pPr>
                      <a:r>
                        <a:rPr lang="en-US" sz="2000" dirty="0">
                          <a:latin typeface="Calibri"/>
                          <a:ea typeface="Calibri"/>
                          <a:cs typeface="Times New Roman"/>
                        </a:rPr>
                        <a:t>Teacher presents an experience where the students feel thwarted and </a:t>
                      </a:r>
                      <a:r>
                        <a:rPr lang="en-US" sz="2000" u="sng" dirty="0">
                          <a:latin typeface="Calibri"/>
                          <a:ea typeface="Calibri"/>
                          <a:cs typeface="Times New Roman"/>
                        </a:rPr>
                        <a:t>sense a problem</a:t>
                      </a:r>
                      <a:r>
                        <a:rPr lang="en-US" sz="2000" dirty="0">
                          <a:latin typeface="Calibri"/>
                          <a:ea typeface="Calibri"/>
                          <a:cs typeface="Times New Roman"/>
                        </a:rPr>
                        <a:t>.</a:t>
                      </a:r>
                    </a:p>
                  </a:txBody>
                  <a:tcPr marL="68580" marR="68580" marT="0" marB="0"/>
                </a:tc>
              </a:tr>
              <a:tr h="370840">
                <a:tc>
                  <a:txBody>
                    <a:bodyPr/>
                    <a:lstStyle/>
                    <a:p>
                      <a:pPr marL="0" marR="0">
                        <a:lnSpc>
                          <a:spcPct val="115000"/>
                        </a:lnSpc>
                        <a:spcBef>
                          <a:spcPts val="0"/>
                        </a:spcBef>
                        <a:spcAft>
                          <a:spcPts val="0"/>
                        </a:spcAft>
                      </a:pPr>
                      <a:r>
                        <a:rPr lang="en-US" sz="2000" dirty="0">
                          <a:latin typeface="Calibri"/>
                          <a:ea typeface="Calibri"/>
                          <a:cs typeface="Times New Roman"/>
                        </a:rPr>
                        <a:t>Clarifying the problem</a:t>
                      </a:r>
                    </a:p>
                  </a:txBody>
                  <a:tcPr marL="68580" marR="68580" marT="0" marB="0"/>
                </a:tc>
                <a:tc>
                  <a:txBody>
                    <a:bodyPr/>
                    <a:lstStyle/>
                    <a:p>
                      <a:pPr marL="0" marR="0">
                        <a:lnSpc>
                          <a:spcPct val="115000"/>
                        </a:lnSpc>
                        <a:spcBef>
                          <a:spcPts val="0"/>
                        </a:spcBef>
                        <a:spcAft>
                          <a:spcPts val="0"/>
                        </a:spcAft>
                      </a:pPr>
                      <a:r>
                        <a:rPr lang="en-US" sz="2000" dirty="0">
                          <a:latin typeface="Calibri"/>
                          <a:ea typeface="Calibri"/>
                          <a:cs typeface="Times New Roman"/>
                        </a:rPr>
                        <a:t>Teacher helps the students identify and formulate the problem.</a:t>
                      </a:r>
                    </a:p>
                  </a:txBody>
                  <a:tcPr marL="68580" marR="68580" marT="0" marB="0"/>
                </a:tc>
              </a:tr>
              <a:tr h="370840">
                <a:tc>
                  <a:txBody>
                    <a:bodyPr/>
                    <a:lstStyle/>
                    <a:p>
                      <a:pPr marL="0" marR="0">
                        <a:lnSpc>
                          <a:spcPct val="115000"/>
                        </a:lnSpc>
                        <a:spcBef>
                          <a:spcPts val="0"/>
                        </a:spcBef>
                        <a:spcAft>
                          <a:spcPts val="0"/>
                        </a:spcAft>
                      </a:pPr>
                      <a:r>
                        <a:rPr lang="en-US" sz="2000">
                          <a:latin typeface="Calibri"/>
                          <a:ea typeface="Calibri"/>
                          <a:cs typeface="Times New Roman"/>
                        </a:rPr>
                        <a:t>Formulating a tentative hypothesis</a:t>
                      </a:r>
                    </a:p>
                  </a:txBody>
                  <a:tcPr marL="68580" marR="68580" marT="0" marB="0"/>
                </a:tc>
                <a:tc>
                  <a:txBody>
                    <a:bodyPr/>
                    <a:lstStyle/>
                    <a:p>
                      <a:pPr marL="0" marR="0">
                        <a:lnSpc>
                          <a:spcPct val="115000"/>
                        </a:lnSpc>
                        <a:spcBef>
                          <a:spcPts val="0"/>
                        </a:spcBef>
                        <a:spcAft>
                          <a:spcPts val="0"/>
                        </a:spcAft>
                      </a:pPr>
                      <a:r>
                        <a:rPr lang="en-US" sz="2000" dirty="0">
                          <a:latin typeface="Calibri"/>
                          <a:ea typeface="Calibri"/>
                          <a:cs typeface="Times New Roman"/>
                        </a:rPr>
                        <a:t>Teacher provides opportunities for students to form hypotheses and tries to establish a relationship between the perplexing situation and </a:t>
                      </a:r>
                      <a:r>
                        <a:rPr lang="en-US" sz="2000" u="sng" dirty="0">
                          <a:latin typeface="Calibri"/>
                          <a:ea typeface="Calibri"/>
                          <a:cs typeface="Times New Roman"/>
                        </a:rPr>
                        <a:t>previous experiences</a:t>
                      </a:r>
                      <a:r>
                        <a:rPr lang="en-US" sz="2000" dirty="0">
                          <a:latin typeface="Calibri"/>
                          <a:ea typeface="Calibri"/>
                          <a:cs typeface="Times New Roman"/>
                        </a:rPr>
                        <a:t>.</a:t>
                      </a:r>
                    </a:p>
                  </a:txBody>
                  <a:tcPr marL="68580" marR="68580" marT="0" marB="0"/>
                </a:tc>
              </a:tr>
              <a:tr h="370840">
                <a:tc>
                  <a:txBody>
                    <a:bodyPr/>
                    <a:lstStyle/>
                    <a:p>
                      <a:pPr marL="0" marR="0">
                        <a:lnSpc>
                          <a:spcPct val="115000"/>
                        </a:lnSpc>
                        <a:spcBef>
                          <a:spcPts val="0"/>
                        </a:spcBef>
                        <a:spcAft>
                          <a:spcPts val="0"/>
                        </a:spcAft>
                      </a:pPr>
                      <a:r>
                        <a:rPr lang="en-US" sz="2000">
                          <a:latin typeface="Calibri"/>
                          <a:ea typeface="Calibri"/>
                          <a:cs typeface="Times New Roman"/>
                        </a:rPr>
                        <a:t>Testing the hypothesis</a:t>
                      </a:r>
                    </a:p>
                  </a:txBody>
                  <a:tcPr marL="68580" marR="68580" marT="0" marB="0"/>
                </a:tc>
                <a:tc>
                  <a:txBody>
                    <a:bodyPr/>
                    <a:lstStyle/>
                    <a:p>
                      <a:pPr marL="0" marR="0">
                        <a:lnSpc>
                          <a:spcPct val="115000"/>
                        </a:lnSpc>
                        <a:spcBef>
                          <a:spcPts val="0"/>
                        </a:spcBef>
                        <a:spcAft>
                          <a:spcPts val="0"/>
                        </a:spcAft>
                      </a:pPr>
                      <a:r>
                        <a:rPr lang="en-US" sz="2000" dirty="0">
                          <a:latin typeface="Calibri"/>
                          <a:ea typeface="Calibri"/>
                          <a:cs typeface="Times New Roman"/>
                        </a:rPr>
                        <a:t>Teacher allows students to try various types of experiments, including imaginary, pencil-and-paper, and concrete experiments, to </a:t>
                      </a:r>
                      <a:r>
                        <a:rPr lang="en-US" sz="2000" u="sng" dirty="0">
                          <a:latin typeface="Calibri"/>
                          <a:ea typeface="Calibri"/>
                          <a:cs typeface="Times New Roman"/>
                        </a:rPr>
                        <a:t>test the hypothesis</a:t>
                      </a:r>
                      <a:r>
                        <a:rPr lang="en-US" sz="2000" dirty="0">
                          <a:latin typeface="Calibri"/>
                          <a:ea typeface="Calibri"/>
                          <a:cs typeface="Times New Roman"/>
                        </a:rPr>
                        <a:t>.</a:t>
                      </a:r>
                    </a:p>
                  </a:txBody>
                  <a:tcPr marL="68580" marR="68580" marT="0" marB="0"/>
                </a:tc>
              </a:tr>
            </a:tbl>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533400"/>
            <a:ext cx="8153400" cy="1066800"/>
          </a:xfrm>
        </p:spPr>
        <p:txBody>
          <a:bodyPr/>
          <a:lstStyle/>
          <a:p>
            <a:pPr eaLnBrk="1" hangingPunct="1"/>
            <a:r>
              <a:rPr lang="en-US" altLang="en-US" sz="4400" dirty="0" smtClean="0">
                <a:solidFill>
                  <a:srgbClr val="663300"/>
                </a:solidFill>
                <a:latin typeface="Times New Roman" pitchFamily="18" charset="0"/>
              </a:rPr>
              <a:t>Explanation</a:t>
            </a:r>
            <a:endParaRPr lang="en-US" altLang="en-US" sz="4000" dirty="0" smtClean="0"/>
          </a:p>
        </p:txBody>
      </p:sp>
      <p:sp>
        <p:nvSpPr>
          <p:cNvPr id="22531" name="Rectangle 3"/>
          <p:cNvSpPr>
            <a:spLocks noGrp="1" noChangeArrowheads="1"/>
          </p:cNvSpPr>
          <p:nvPr>
            <p:ph type="body" idx="1"/>
          </p:nvPr>
        </p:nvSpPr>
        <p:spPr>
          <a:xfrm>
            <a:off x="914400" y="1447800"/>
            <a:ext cx="7696200" cy="2971800"/>
          </a:xfrm>
        </p:spPr>
        <p:txBody>
          <a:bodyPr/>
          <a:lstStyle/>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Compiled notes on diffraction linked to their observations and explanations.</a:t>
            </a: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Work through with them the symmetry and unit cell dimensions from the precession photos of the single crystal and indexing of the powder pattern of their mineral.</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533400"/>
            <a:ext cx="8153400" cy="1066800"/>
          </a:xfrm>
        </p:spPr>
        <p:txBody>
          <a:bodyPr/>
          <a:lstStyle/>
          <a:p>
            <a:pPr eaLnBrk="1" hangingPunct="1"/>
            <a:r>
              <a:rPr lang="en-US" altLang="en-US" sz="4400" dirty="0" smtClean="0">
                <a:solidFill>
                  <a:srgbClr val="663300"/>
                </a:solidFill>
                <a:latin typeface="Times New Roman" pitchFamily="18" charset="0"/>
              </a:rPr>
              <a:t>Extensions</a:t>
            </a:r>
            <a:endParaRPr lang="en-US" altLang="en-US" sz="4000" dirty="0" smtClean="0"/>
          </a:p>
        </p:txBody>
      </p:sp>
      <p:sp>
        <p:nvSpPr>
          <p:cNvPr id="22531" name="Rectangle 3"/>
          <p:cNvSpPr>
            <a:spLocks noGrp="1" noChangeArrowheads="1"/>
          </p:cNvSpPr>
          <p:nvPr>
            <p:ph type="body" idx="1"/>
          </p:nvPr>
        </p:nvSpPr>
        <p:spPr>
          <a:xfrm>
            <a:off x="914400" y="1447800"/>
            <a:ext cx="7696200" cy="4038600"/>
          </a:xfrm>
        </p:spPr>
        <p:txBody>
          <a:bodyPr/>
          <a:lstStyle/>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Identify common minerals in rocks or household products (</a:t>
            </a:r>
            <a:r>
              <a:rPr lang="en-US" altLang="en-US" sz="3200" dirty="0" err="1" smtClean="0">
                <a:solidFill>
                  <a:srgbClr val="336600"/>
                </a:solidFill>
                <a:latin typeface="Times New Roman" pitchFamily="18" charset="0"/>
              </a:rPr>
              <a:t>Dutrow</a:t>
            </a:r>
            <a:r>
              <a:rPr lang="en-US" altLang="en-US" sz="3200" dirty="0" smtClean="0">
                <a:solidFill>
                  <a:srgbClr val="336600"/>
                </a:solidFill>
                <a:latin typeface="Times New Roman" pitchFamily="18" charset="0"/>
              </a:rPr>
              <a:t>, 1997) from their XRD patterns.</a:t>
            </a: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Determine the size of an atom in a common metal or ion in a common oxide (Brady et al., 1995) from their XRD pattern.</a:t>
            </a: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 Also, chemical composition of solid solution minerals, monitoring phase transformations, and clay mineralogy as outlined in Brady et al. (1995)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533400"/>
            <a:ext cx="8153400" cy="1066800"/>
          </a:xfrm>
        </p:spPr>
        <p:txBody>
          <a:bodyPr/>
          <a:lstStyle/>
          <a:p>
            <a:pPr eaLnBrk="1" hangingPunct="1"/>
            <a:r>
              <a:rPr lang="en-US" altLang="en-US" sz="4400" dirty="0" smtClean="0">
                <a:solidFill>
                  <a:srgbClr val="663300"/>
                </a:solidFill>
                <a:latin typeface="Times New Roman" pitchFamily="18" charset="0"/>
              </a:rPr>
              <a:t>Evaluation</a:t>
            </a:r>
            <a:endParaRPr lang="en-US" altLang="en-US" sz="4000" dirty="0" smtClean="0"/>
          </a:p>
        </p:txBody>
      </p:sp>
      <p:sp>
        <p:nvSpPr>
          <p:cNvPr id="22531" name="Rectangle 3"/>
          <p:cNvSpPr>
            <a:spLocks noGrp="1" noChangeArrowheads="1"/>
          </p:cNvSpPr>
          <p:nvPr>
            <p:ph type="body" idx="1"/>
          </p:nvPr>
        </p:nvSpPr>
        <p:spPr>
          <a:xfrm>
            <a:off x="914400" y="1447800"/>
            <a:ext cx="7696200" cy="2971800"/>
          </a:xfrm>
        </p:spPr>
        <p:txBody>
          <a:bodyPr/>
          <a:lstStyle/>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Answers to questions and level of participation during activity.</a:t>
            </a: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Worksheets for exploration and extension activities.</a:t>
            </a: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Lab report for mineral identification.</a:t>
            </a: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Open-ended questions as part of the </a:t>
            </a:r>
            <a:r>
              <a:rPr lang="en-US" altLang="en-US" sz="3200" smtClean="0">
                <a:solidFill>
                  <a:srgbClr val="336600"/>
                </a:solidFill>
                <a:latin typeface="Times New Roman" pitchFamily="18" charset="0"/>
              </a:rPr>
              <a:t>lab report/journal.</a:t>
            </a:r>
            <a:endParaRPr lang="en-US" altLang="en-US" sz="3200" dirty="0" smtClean="0">
              <a:solidFill>
                <a:srgbClr val="336600"/>
              </a:solidFill>
              <a:latin typeface="Times New Roman" pitchFamily="18" charset="0"/>
            </a:endParaRPr>
          </a:p>
          <a:p>
            <a:pPr eaLnBrk="1" hangingPunct="1">
              <a:lnSpc>
                <a:spcPct val="80000"/>
              </a:lnSpc>
              <a:spcBef>
                <a:spcPct val="40000"/>
              </a:spcBef>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Reflection on activity and learning in lab report/journal.</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914400" y="304800"/>
            <a:ext cx="7924800" cy="1295400"/>
          </a:xfrm>
        </p:spPr>
        <p:txBody>
          <a:bodyPr/>
          <a:lstStyle/>
          <a:p>
            <a:pPr eaLnBrk="1" hangingPunct="1"/>
            <a:r>
              <a:rPr lang="en-US" altLang="en-US" sz="4400" dirty="0" smtClean="0">
                <a:solidFill>
                  <a:srgbClr val="663300"/>
                </a:solidFill>
                <a:latin typeface="Times New Roman" pitchFamily="18" charset="0"/>
              </a:rPr>
              <a:t>Thanks to:</a:t>
            </a:r>
            <a:endParaRPr lang="en-US" altLang="en-US" sz="4000" dirty="0" smtClean="0"/>
          </a:p>
        </p:txBody>
      </p:sp>
      <p:sp>
        <p:nvSpPr>
          <p:cNvPr id="25603" name="Rectangle 3"/>
          <p:cNvSpPr>
            <a:spLocks noGrp="1" noChangeArrowheads="1"/>
          </p:cNvSpPr>
          <p:nvPr>
            <p:ph type="body" idx="1"/>
          </p:nvPr>
        </p:nvSpPr>
        <p:spPr>
          <a:xfrm>
            <a:off x="1143000" y="1219200"/>
            <a:ext cx="7315200" cy="3200400"/>
          </a:xfrm>
        </p:spPr>
        <p:txBody>
          <a:bodyPr/>
          <a:lstStyle/>
          <a:p>
            <a:pPr eaLnBrk="1" hangingPunct="1">
              <a:lnSpc>
                <a:spcPct val="90000"/>
              </a:lnSpc>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Ohio Board of Regents and the Ohio Department of Education.</a:t>
            </a:r>
            <a:endParaRPr lang="en-US" altLang="en-US" sz="3200" dirty="0" smtClean="0">
              <a:solidFill>
                <a:srgbClr val="336600"/>
              </a:solidFill>
            </a:endParaRPr>
          </a:p>
          <a:p>
            <a:pPr eaLnBrk="1" hangingPunct="1">
              <a:lnSpc>
                <a:spcPct val="90000"/>
              </a:lnSpc>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The students...</a:t>
            </a:r>
          </a:p>
          <a:p>
            <a:pPr eaLnBrk="1" hangingPunct="1">
              <a:lnSpc>
                <a:spcPct val="90000"/>
              </a:lnSpc>
              <a:buClr>
                <a:srgbClr val="993300"/>
              </a:buClr>
              <a:buFont typeface="Wingdings" pitchFamily="2" charset="2"/>
              <a:buChar char="Ø"/>
              <a:tabLst>
                <a:tab pos="2801938" algn="l"/>
              </a:tabLst>
            </a:pPr>
            <a:endParaRPr lang="en-US" altLang="en-US" sz="3200" dirty="0" smtClean="0">
              <a:solidFill>
                <a:srgbClr val="336600"/>
              </a:solidFill>
              <a:latin typeface="Times New Roman" pitchFamily="18" charset="0"/>
            </a:endParaRPr>
          </a:p>
        </p:txBody>
      </p:sp>
      <p:pic>
        <p:nvPicPr>
          <p:cNvPr id="25604" name="Picture 4" descr="Katie copy.jpg                                                 0000CDA2Macintosh HD                   ABA78158:"/>
          <p:cNvPicPr>
            <a:picLocks noChangeAspect="1" noChangeArrowheads="1"/>
          </p:cNvPicPr>
          <p:nvPr/>
        </p:nvPicPr>
        <p:blipFill>
          <a:blip r:embed="rId2" cstate="print"/>
          <a:srcRect/>
          <a:stretch>
            <a:fillRect/>
          </a:stretch>
        </p:blipFill>
        <p:spPr bwMode="auto">
          <a:xfrm>
            <a:off x="762000" y="2667000"/>
            <a:ext cx="3389709" cy="3962400"/>
          </a:xfrm>
          <a:prstGeom prst="rect">
            <a:avLst/>
          </a:prstGeom>
          <a:noFill/>
          <a:ln w="9525">
            <a:noFill/>
            <a:miter lim="800000"/>
            <a:headEnd/>
            <a:tailEnd/>
          </a:ln>
        </p:spPr>
      </p:pic>
      <p:pic>
        <p:nvPicPr>
          <p:cNvPr id="5" name="Picture 4" descr="reconciled1.JPG"/>
          <p:cNvPicPr>
            <a:picLocks noChangeAspect="1"/>
          </p:cNvPicPr>
          <p:nvPr/>
        </p:nvPicPr>
        <p:blipFill>
          <a:blip r:embed="rId3" cstate="print"/>
          <a:stretch>
            <a:fillRect/>
          </a:stretch>
        </p:blipFill>
        <p:spPr>
          <a:xfrm>
            <a:off x="4191000" y="2667000"/>
            <a:ext cx="4454769" cy="3048000"/>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09600" y="381000"/>
            <a:ext cx="8153400" cy="685800"/>
          </a:xfrm>
        </p:spPr>
        <p:txBody>
          <a:bodyPr/>
          <a:lstStyle/>
          <a:p>
            <a:pPr eaLnBrk="1" hangingPunct="1"/>
            <a:r>
              <a:rPr lang="en-US" altLang="en-US" sz="4400" dirty="0" smtClean="0">
                <a:solidFill>
                  <a:srgbClr val="663300"/>
                </a:solidFill>
                <a:latin typeface="Times New Roman" pitchFamily="18" charset="0"/>
              </a:rPr>
              <a:t>References</a:t>
            </a:r>
            <a:endParaRPr lang="en-US" altLang="en-US" sz="4000" dirty="0" smtClean="0"/>
          </a:p>
        </p:txBody>
      </p:sp>
      <p:sp>
        <p:nvSpPr>
          <p:cNvPr id="22531" name="Rectangle 3"/>
          <p:cNvSpPr>
            <a:spLocks noGrp="1" noChangeArrowheads="1"/>
          </p:cNvSpPr>
          <p:nvPr>
            <p:ph type="body" idx="1"/>
          </p:nvPr>
        </p:nvSpPr>
        <p:spPr>
          <a:xfrm>
            <a:off x="228600" y="533400"/>
            <a:ext cx="8153400" cy="4038600"/>
          </a:xfrm>
        </p:spPr>
        <p:txBody>
          <a:bodyPr/>
          <a:lstStyle/>
          <a:p>
            <a:pPr eaLnBrk="1" hangingPunct="1">
              <a:lnSpc>
                <a:spcPct val="80000"/>
              </a:lnSpc>
              <a:spcBef>
                <a:spcPct val="40000"/>
              </a:spcBef>
              <a:buClr>
                <a:srgbClr val="993300"/>
              </a:buClr>
              <a:buNone/>
              <a:tabLst>
                <a:tab pos="2801938" algn="l"/>
              </a:tabLst>
            </a:pPr>
            <a:endParaRPr lang="en-US" altLang="en-US" sz="2800" dirty="0" smtClean="0">
              <a:solidFill>
                <a:srgbClr val="993300"/>
              </a:solidFill>
              <a:latin typeface="Times New Roman" pitchFamily="18" charset="0"/>
            </a:endParaRP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1800" dirty="0" err="1" smtClean="0">
                <a:solidFill>
                  <a:srgbClr val="993300"/>
                </a:solidFill>
                <a:latin typeface="Times New Roman" pitchFamily="18" charset="0"/>
              </a:rPr>
              <a:t>Atkin</a:t>
            </a:r>
            <a:r>
              <a:rPr lang="en-US" altLang="en-US" sz="1800" dirty="0" smtClean="0">
                <a:solidFill>
                  <a:srgbClr val="993300"/>
                </a:solidFill>
                <a:latin typeface="Times New Roman" pitchFamily="18" charset="0"/>
              </a:rPr>
              <a:t>, J.M. and </a:t>
            </a:r>
            <a:r>
              <a:rPr lang="en-US" altLang="en-US" sz="1800" dirty="0" err="1" smtClean="0">
                <a:solidFill>
                  <a:srgbClr val="993300"/>
                </a:solidFill>
                <a:latin typeface="Times New Roman" pitchFamily="18" charset="0"/>
              </a:rPr>
              <a:t>Karplus</a:t>
            </a:r>
            <a:r>
              <a:rPr lang="en-US" altLang="en-US" sz="1800" dirty="0" smtClean="0">
                <a:solidFill>
                  <a:srgbClr val="993300"/>
                </a:solidFill>
                <a:latin typeface="Times New Roman" pitchFamily="18" charset="0"/>
              </a:rPr>
              <a:t>, R. (1962) Discovery of invention? Science Teacher 29(5), </a:t>
            </a:r>
            <a:r>
              <a:rPr lang="en-US" altLang="en-US" sz="1800" dirty="0" smtClean="0">
                <a:solidFill>
                  <a:srgbClr val="993300"/>
                </a:solidFill>
                <a:latin typeface="Times New Roman" pitchFamily="18" charset="0"/>
              </a:rPr>
              <a:t>45. </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1800" dirty="0" err="1" smtClean="0">
                <a:solidFill>
                  <a:srgbClr val="993300"/>
                </a:solidFill>
                <a:latin typeface="Times New Roman" pitchFamily="18" charset="0"/>
              </a:rPr>
              <a:t>Bybee</a:t>
            </a:r>
            <a:r>
              <a:rPr lang="en-US" altLang="en-US" sz="1800" dirty="0" smtClean="0">
                <a:solidFill>
                  <a:srgbClr val="993300"/>
                </a:solidFill>
                <a:latin typeface="Times New Roman" pitchFamily="18" charset="0"/>
              </a:rPr>
              <a:t>, R.W. and </a:t>
            </a:r>
            <a:r>
              <a:rPr lang="en-US" altLang="en-US" sz="1800" dirty="0" err="1" smtClean="0">
                <a:solidFill>
                  <a:srgbClr val="993300"/>
                </a:solidFill>
                <a:latin typeface="Times New Roman" pitchFamily="18" charset="0"/>
              </a:rPr>
              <a:t>Landes</a:t>
            </a:r>
            <a:r>
              <a:rPr lang="en-US" altLang="en-US" sz="1800" dirty="0" smtClean="0">
                <a:solidFill>
                  <a:srgbClr val="993300"/>
                </a:solidFill>
                <a:latin typeface="Times New Roman" pitchFamily="18" charset="0"/>
              </a:rPr>
              <a:t>, N.M. (1988) What research says about the new science curriculum. Science and Children, 25, 35-39 </a:t>
            </a:r>
            <a:endParaRPr lang="en-US" altLang="en-US" sz="1800" dirty="0" smtClean="0">
              <a:solidFill>
                <a:srgbClr val="993300"/>
              </a:solidFill>
              <a:latin typeface="Times New Roman" pitchFamily="18" charset="0"/>
            </a:endParaRP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1800" dirty="0" err="1" smtClean="0">
                <a:solidFill>
                  <a:srgbClr val="993300"/>
                </a:solidFill>
                <a:latin typeface="Times New Roman" pitchFamily="18" charset="0"/>
              </a:rPr>
              <a:t>Bybee</a:t>
            </a:r>
            <a:r>
              <a:rPr lang="en-US" altLang="en-US" sz="1800" dirty="0" smtClean="0">
                <a:solidFill>
                  <a:srgbClr val="993300"/>
                </a:solidFill>
                <a:latin typeface="Times New Roman" pitchFamily="18" charset="0"/>
              </a:rPr>
              <a:t>, R.W., Taylor, J.A., Garner, A., </a:t>
            </a:r>
            <a:r>
              <a:rPr lang="en-US" altLang="en-US" sz="1800" dirty="0" err="1" smtClean="0">
                <a:solidFill>
                  <a:srgbClr val="993300"/>
                </a:solidFill>
                <a:latin typeface="Times New Roman" pitchFamily="18" charset="0"/>
              </a:rPr>
              <a:t>Scotter</a:t>
            </a:r>
            <a:r>
              <a:rPr lang="en-US" altLang="en-US" sz="1800" dirty="0" smtClean="0">
                <a:solidFill>
                  <a:srgbClr val="993300"/>
                </a:solidFill>
                <a:latin typeface="Times New Roman" pitchFamily="18" charset="0"/>
              </a:rPr>
              <a:t>, P.V., Powell, J.C., Westbrook, A., </a:t>
            </a:r>
            <a:r>
              <a:rPr lang="en-US" altLang="en-US" sz="1800" dirty="0" err="1" smtClean="0">
                <a:solidFill>
                  <a:srgbClr val="993300"/>
                </a:solidFill>
                <a:latin typeface="Times New Roman" pitchFamily="18" charset="0"/>
              </a:rPr>
              <a:t>Landes</a:t>
            </a:r>
            <a:r>
              <a:rPr lang="en-US" altLang="en-US" sz="1800" dirty="0" smtClean="0">
                <a:solidFill>
                  <a:srgbClr val="993300"/>
                </a:solidFill>
                <a:latin typeface="Times New Roman" pitchFamily="18" charset="0"/>
              </a:rPr>
              <a:t>, N., Spiegel, S., </a:t>
            </a:r>
            <a:r>
              <a:rPr lang="en-US" altLang="en-US" sz="1800" dirty="0" err="1" smtClean="0">
                <a:solidFill>
                  <a:srgbClr val="993300"/>
                </a:solidFill>
                <a:latin typeface="Times New Roman" pitchFamily="18" charset="0"/>
              </a:rPr>
              <a:t>McGarrigle</a:t>
            </a:r>
            <a:r>
              <a:rPr lang="en-US" altLang="en-US" sz="1800" dirty="0" smtClean="0">
                <a:solidFill>
                  <a:srgbClr val="993300"/>
                </a:solidFill>
                <a:latin typeface="Times New Roman" pitchFamily="18" charset="0"/>
              </a:rPr>
              <a:t> </a:t>
            </a:r>
            <a:r>
              <a:rPr lang="en-US" altLang="en-US" sz="1800" dirty="0" err="1" smtClean="0">
                <a:solidFill>
                  <a:srgbClr val="993300"/>
                </a:solidFill>
                <a:latin typeface="Times New Roman" pitchFamily="18" charset="0"/>
              </a:rPr>
              <a:t>Stuhlsatz</a:t>
            </a:r>
            <a:r>
              <a:rPr lang="en-US" altLang="en-US" sz="1800" dirty="0" smtClean="0">
                <a:solidFill>
                  <a:srgbClr val="993300"/>
                </a:solidFill>
                <a:latin typeface="Times New Roman" pitchFamily="18" charset="0"/>
              </a:rPr>
              <a:t>, M., Ellis, A., </a:t>
            </a:r>
            <a:r>
              <a:rPr lang="en-US" altLang="en-US" sz="1800" dirty="0" err="1" smtClean="0">
                <a:solidFill>
                  <a:srgbClr val="993300"/>
                </a:solidFill>
                <a:latin typeface="Times New Roman" pitchFamily="18" charset="0"/>
              </a:rPr>
              <a:t>Resch</a:t>
            </a:r>
            <a:r>
              <a:rPr lang="en-US" altLang="en-US" sz="1800" dirty="0" smtClean="0">
                <a:solidFill>
                  <a:srgbClr val="993300"/>
                </a:solidFill>
                <a:latin typeface="Times New Roman" pitchFamily="18" charset="0"/>
              </a:rPr>
              <a:t>, B., Thomas, H., Bloom, M., Moran, R., Getty, S., and Knapp, N. (2006) The BSCS 5E instructional model: Origins, effectiveness, and applications. Colorado Springs, CO: Biological Sciences Curriculum Study </a:t>
            </a:r>
            <a:endParaRPr lang="en-US" altLang="en-US" sz="1800" dirty="0" smtClean="0">
              <a:solidFill>
                <a:srgbClr val="993300"/>
              </a:solidFill>
              <a:latin typeface="Times New Roman" pitchFamily="18" charset="0"/>
            </a:endParaRP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1800" dirty="0" err="1" smtClean="0">
                <a:solidFill>
                  <a:srgbClr val="993300"/>
                </a:solidFill>
                <a:latin typeface="Times New Roman" pitchFamily="18" charset="0"/>
              </a:rPr>
              <a:t>Duran,E</a:t>
            </a:r>
            <a:r>
              <a:rPr lang="en-US" altLang="en-US" sz="1800" dirty="0" smtClean="0">
                <a:solidFill>
                  <a:srgbClr val="993300"/>
                </a:solidFill>
                <a:latin typeface="Times New Roman" pitchFamily="18" charset="0"/>
              </a:rPr>
              <a:t>., Duran, L., Haney, J., and </a:t>
            </a:r>
            <a:r>
              <a:rPr lang="en-US" altLang="en-US" sz="1800" dirty="0" err="1" smtClean="0">
                <a:solidFill>
                  <a:srgbClr val="993300"/>
                </a:solidFill>
                <a:latin typeface="Times New Roman" pitchFamily="18" charset="0"/>
              </a:rPr>
              <a:t>Scheuermann</a:t>
            </a:r>
            <a:r>
              <a:rPr lang="en-US" altLang="en-US" sz="1800" dirty="0" smtClean="0">
                <a:solidFill>
                  <a:srgbClr val="993300"/>
                </a:solidFill>
                <a:latin typeface="Times New Roman" pitchFamily="18" charset="0"/>
              </a:rPr>
              <a:t>, A. (2011) A learning cycle for </a:t>
            </a:r>
            <a:r>
              <a:rPr lang="en-US" altLang="en-US" sz="1800" smtClean="0">
                <a:solidFill>
                  <a:srgbClr val="993300"/>
                </a:solidFill>
                <a:latin typeface="Times New Roman" pitchFamily="18" charset="0"/>
              </a:rPr>
              <a:t>all students</a:t>
            </a:r>
            <a:r>
              <a:rPr lang="en-US" altLang="en-US" sz="1800" dirty="0" smtClean="0">
                <a:solidFill>
                  <a:srgbClr val="993300"/>
                </a:solidFill>
                <a:latin typeface="Times New Roman" pitchFamily="18" charset="0"/>
              </a:rPr>
              <a:t>. The Science Teacher, 56-60.</a:t>
            </a:r>
            <a:endParaRPr lang="en-US" altLang="en-US" sz="1800" dirty="0" smtClean="0">
              <a:solidFill>
                <a:srgbClr val="993300"/>
              </a:solidFill>
              <a:latin typeface="Times New Roman" pitchFamily="18" charset="0"/>
            </a:endParaRP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1800" dirty="0" smtClean="0">
                <a:solidFill>
                  <a:srgbClr val="993300"/>
                </a:solidFill>
                <a:latin typeface="Times New Roman" pitchFamily="18" charset="0"/>
              </a:rPr>
              <a:t>Dewey, J. (1971) How we think, Henry </a:t>
            </a:r>
            <a:r>
              <a:rPr lang="en-US" altLang="en-US" sz="1800" dirty="0" err="1" smtClean="0">
                <a:solidFill>
                  <a:srgbClr val="993300"/>
                </a:solidFill>
                <a:latin typeface="Times New Roman" pitchFamily="18" charset="0"/>
              </a:rPr>
              <a:t>Regnery</a:t>
            </a:r>
            <a:r>
              <a:rPr lang="en-US" altLang="en-US" sz="1800" dirty="0" smtClean="0">
                <a:solidFill>
                  <a:srgbClr val="993300"/>
                </a:solidFill>
                <a:latin typeface="Times New Roman" pitchFamily="18" charset="0"/>
              </a:rPr>
              <a:t> Co, Chicago. Originally published in 1910.</a:t>
            </a:r>
            <a:endParaRPr lang="en-US" altLang="en-US" sz="1800" dirty="0" smtClean="0">
              <a:solidFill>
                <a:srgbClr val="993300"/>
              </a:solidFill>
              <a:latin typeface="Times New Roman" pitchFamily="18" charset="0"/>
            </a:endParaRP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1800" dirty="0" err="1" smtClean="0">
                <a:solidFill>
                  <a:srgbClr val="993300"/>
                </a:solidFill>
                <a:latin typeface="Times New Roman" pitchFamily="18" charset="0"/>
              </a:rPr>
              <a:t>Heiss</a:t>
            </a:r>
            <a:r>
              <a:rPr lang="en-US" altLang="en-US" sz="1800" dirty="0" smtClean="0">
                <a:solidFill>
                  <a:srgbClr val="993300"/>
                </a:solidFill>
                <a:latin typeface="Times New Roman" pitchFamily="18" charset="0"/>
              </a:rPr>
              <a:t>, E.D., </a:t>
            </a:r>
            <a:r>
              <a:rPr lang="en-US" altLang="en-US" sz="1800" dirty="0" err="1" smtClean="0">
                <a:solidFill>
                  <a:srgbClr val="993300"/>
                </a:solidFill>
                <a:latin typeface="Times New Roman" pitchFamily="18" charset="0"/>
              </a:rPr>
              <a:t>Obourn</a:t>
            </a:r>
            <a:r>
              <a:rPr lang="en-US" altLang="en-US" sz="1800" dirty="0" smtClean="0">
                <a:solidFill>
                  <a:srgbClr val="993300"/>
                </a:solidFill>
                <a:latin typeface="Times New Roman" pitchFamily="18" charset="0"/>
              </a:rPr>
              <a:t>, E.s., et al. (1950) Modern Science Teaching. Macmillan, NY, NY </a:t>
            </a:r>
            <a:endParaRPr lang="en-US" altLang="en-US" sz="1800" dirty="0" smtClean="0">
              <a:solidFill>
                <a:srgbClr val="993300"/>
              </a:solidFill>
              <a:latin typeface="Times New Roman" pitchFamily="18" charset="0"/>
            </a:endParaRP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1800" dirty="0" smtClean="0">
                <a:solidFill>
                  <a:srgbClr val="993300"/>
                </a:solidFill>
                <a:latin typeface="Times New Roman" pitchFamily="18" charset="0"/>
              </a:rPr>
              <a:t>Herbart, J. (1901) Outlines of Educational Doctrine, trans. C. </a:t>
            </a:r>
            <a:r>
              <a:rPr lang="en-US" altLang="en-US" sz="1800" dirty="0" err="1" smtClean="0">
                <a:solidFill>
                  <a:srgbClr val="993300"/>
                </a:solidFill>
                <a:latin typeface="Times New Roman" pitchFamily="18" charset="0"/>
              </a:rPr>
              <a:t>DeGarmo</a:t>
            </a:r>
            <a:r>
              <a:rPr lang="en-US" altLang="en-US" sz="1800" dirty="0" smtClean="0">
                <a:solidFill>
                  <a:srgbClr val="993300"/>
                </a:solidFill>
                <a:latin typeface="Times New Roman" pitchFamily="18" charset="0"/>
              </a:rPr>
              <a:t>, ed. A Lange. Macmillan, NY, NY.</a:t>
            </a:r>
            <a:r>
              <a:rPr lang="en-US" altLang="en-US" sz="1800" dirty="0" smtClean="0">
                <a:solidFill>
                  <a:srgbClr val="993300"/>
                </a:solidFill>
                <a:latin typeface="Times New Roman" pitchFamily="18" charset="0"/>
              </a:rPr>
              <a:t> </a:t>
            </a:r>
            <a:endParaRPr lang="en-US" altLang="en-US" sz="1800" dirty="0" smtClean="0">
              <a:solidFill>
                <a:srgbClr val="993300"/>
              </a:solidFill>
              <a:latin typeface="Times New Roman" pitchFamily="18" charset="0"/>
            </a:endParaRP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1800" dirty="0" err="1" smtClean="0">
                <a:solidFill>
                  <a:srgbClr val="993300"/>
                </a:solidFill>
                <a:latin typeface="Times New Roman" pitchFamily="18" charset="0"/>
              </a:rPr>
              <a:t>Karplus</a:t>
            </a:r>
            <a:r>
              <a:rPr lang="en-US" altLang="en-US" sz="1800" dirty="0" smtClean="0">
                <a:solidFill>
                  <a:srgbClr val="993300"/>
                </a:solidFill>
                <a:latin typeface="Times New Roman" pitchFamily="18" charset="0"/>
              </a:rPr>
              <a:t>, R. and Their, H.D. (1967) A new look at elementary school science. Rand McNally, Chicago</a:t>
            </a:r>
            <a:r>
              <a:rPr lang="en-US" altLang="en-US" sz="1800" dirty="0" smtClean="0">
                <a:solidFill>
                  <a:srgbClr val="993300"/>
                </a:solidFill>
                <a:latin typeface="Times New Roman" pitchFamily="18" charset="0"/>
              </a:rPr>
              <a:t>.</a:t>
            </a:r>
          </a:p>
          <a:p>
            <a:pPr lvl="1" eaLnBrk="1" hangingPunct="1">
              <a:lnSpc>
                <a:spcPct val="80000"/>
              </a:lnSpc>
              <a:spcBef>
                <a:spcPct val="40000"/>
              </a:spcBef>
              <a:buClr>
                <a:srgbClr val="336600"/>
              </a:buClr>
              <a:buSzPct val="60000"/>
              <a:buNone/>
              <a:tabLst>
                <a:tab pos="2801938" algn="l"/>
              </a:tabLst>
            </a:pPr>
            <a:endParaRPr lang="en-US" altLang="en-US" sz="1800" dirty="0" smtClean="0">
              <a:solidFill>
                <a:srgbClr val="336600"/>
              </a:solidFill>
              <a:latin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14400" y="609600"/>
            <a:ext cx="7924800" cy="609600"/>
          </a:xfrm>
        </p:spPr>
        <p:txBody>
          <a:bodyPr/>
          <a:lstStyle/>
          <a:p>
            <a:pPr>
              <a:lnSpc>
                <a:spcPct val="100000"/>
              </a:lnSpc>
            </a:pPr>
            <a:r>
              <a:rPr lang="en-US" sz="3200" dirty="0" err="1" smtClean="0">
                <a:latin typeface="Times New Roman" pitchFamily="18" charset="0"/>
                <a:cs typeface="Times New Roman" pitchFamily="18" charset="0"/>
              </a:rPr>
              <a:t>Heiss</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Obourn</a:t>
            </a:r>
            <a:r>
              <a:rPr lang="en-US" sz="3200" dirty="0" smtClean="0">
                <a:latin typeface="Times New Roman" pitchFamily="18" charset="0"/>
                <a:cs typeface="Times New Roman" pitchFamily="18" charset="0"/>
              </a:rPr>
              <a:t> and Hoffman Learning Cycle (Circa 1950s)</a:t>
            </a:r>
            <a:r>
              <a:rPr lang="en-US" sz="3200" dirty="0" smtClean="0"/>
              <a:t/>
            </a:r>
            <a:br>
              <a:rPr lang="en-US" sz="3200" dirty="0" smtClean="0"/>
            </a:br>
            <a:endParaRPr lang="en-US" sz="3200" dirty="0"/>
          </a:p>
        </p:txBody>
      </p:sp>
      <p:sp>
        <p:nvSpPr>
          <p:cNvPr id="11267" name="Rectangle 3"/>
          <p:cNvSpPr>
            <a:spLocks noGrp="1" noChangeArrowheads="1"/>
          </p:cNvSpPr>
          <p:nvPr>
            <p:ph type="body" idx="1"/>
          </p:nvPr>
        </p:nvSpPr>
        <p:spPr>
          <a:xfrm>
            <a:off x="1143000" y="1752600"/>
            <a:ext cx="7315200" cy="2971800"/>
          </a:xfrm>
        </p:spPr>
        <p:txBody>
          <a:bodyPr/>
          <a:lstStyle/>
          <a:p>
            <a:pPr eaLnBrk="1" hangingPunct="1">
              <a:lnSpc>
                <a:spcPct val="90000"/>
              </a:lnSpc>
              <a:buClr>
                <a:srgbClr val="993300"/>
              </a:buClr>
              <a:buFont typeface="Wingdings" pitchFamily="2" charset="2"/>
              <a:buChar char="Ø"/>
              <a:tabLst>
                <a:tab pos="2801938" algn="l"/>
              </a:tabLst>
            </a:pPr>
            <a:endParaRPr lang="en-US" altLang="en-US" sz="3000" dirty="0" smtClean="0">
              <a:solidFill>
                <a:srgbClr val="336600"/>
              </a:solidFill>
              <a:latin typeface="Times New Roman" pitchFamily="18" charset="0"/>
            </a:endParaRPr>
          </a:p>
        </p:txBody>
      </p:sp>
      <p:graphicFrame>
        <p:nvGraphicFramePr>
          <p:cNvPr id="5" name="Table 4"/>
          <p:cNvGraphicFramePr>
            <a:graphicFrameLocks noGrp="1"/>
          </p:cNvGraphicFramePr>
          <p:nvPr/>
        </p:nvGraphicFramePr>
        <p:xfrm>
          <a:off x="1066800" y="1447800"/>
          <a:ext cx="7315200" cy="3550920"/>
        </p:xfrm>
        <a:graphic>
          <a:graphicData uri="http://schemas.openxmlformats.org/drawingml/2006/table">
            <a:tbl>
              <a:tblPr firstRow="1" bandRow="1">
                <a:tableStyleId>{5C22544A-7EE6-4342-B048-85BDC9FD1C3A}</a:tableStyleId>
              </a:tblPr>
              <a:tblGrid>
                <a:gridCol w="2895600"/>
                <a:gridCol w="4419600"/>
              </a:tblGrid>
              <a:tr h="370840">
                <a:tc>
                  <a:txBody>
                    <a:bodyPr/>
                    <a:lstStyle/>
                    <a:p>
                      <a:r>
                        <a:rPr lang="en-US" sz="2000" dirty="0" smtClean="0">
                          <a:solidFill>
                            <a:schemeClr val="tx1"/>
                          </a:solidFill>
                        </a:rPr>
                        <a:t>Phase</a:t>
                      </a:r>
                      <a:endParaRPr lang="en-US" sz="2000" dirty="0">
                        <a:solidFill>
                          <a:schemeClr val="tx1"/>
                        </a:solidFill>
                      </a:endParaRPr>
                    </a:p>
                  </a:txBody>
                  <a:tcPr/>
                </a:tc>
                <a:tc>
                  <a:txBody>
                    <a:bodyPr/>
                    <a:lstStyle/>
                    <a:p>
                      <a:r>
                        <a:rPr lang="en-US" sz="2000" dirty="0" smtClean="0">
                          <a:solidFill>
                            <a:schemeClr val="tx1"/>
                          </a:solidFill>
                        </a:rPr>
                        <a:t>Description</a:t>
                      </a:r>
                      <a:endParaRPr lang="en-US" sz="2000" dirty="0">
                        <a:solidFill>
                          <a:schemeClr val="tx1"/>
                        </a:solidFill>
                      </a:endParaRPr>
                    </a:p>
                  </a:txBody>
                  <a:tcPr/>
                </a:tc>
              </a:tr>
              <a:tr h="370840">
                <a:tc>
                  <a:txBody>
                    <a:bodyPr/>
                    <a:lstStyle/>
                    <a:p>
                      <a:pPr marL="0" marR="0">
                        <a:lnSpc>
                          <a:spcPct val="115000"/>
                        </a:lnSpc>
                        <a:spcBef>
                          <a:spcPts val="0"/>
                        </a:spcBef>
                        <a:spcAft>
                          <a:spcPts val="0"/>
                        </a:spcAft>
                      </a:pPr>
                      <a:r>
                        <a:rPr lang="en-US" sz="2000" dirty="0">
                          <a:latin typeface="Calibri"/>
                          <a:ea typeface="Calibri"/>
                          <a:cs typeface="Times New Roman"/>
                        </a:rPr>
                        <a:t>Exploring the unit</a:t>
                      </a:r>
                    </a:p>
                  </a:txBody>
                  <a:tcPr marL="68580" marR="68580" marT="0" marB="0"/>
                </a:tc>
                <a:tc>
                  <a:txBody>
                    <a:bodyPr/>
                    <a:lstStyle/>
                    <a:p>
                      <a:pPr marL="0" marR="0">
                        <a:lnSpc>
                          <a:spcPct val="115000"/>
                        </a:lnSpc>
                        <a:spcBef>
                          <a:spcPts val="0"/>
                        </a:spcBef>
                        <a:spcAft>
                          <a:spcPts val="0"/>
                        </a:spcAft>
                      </a:pPr>
                      <a:r>
                        <a:rPr lang="en-US" sz="2000" dirty="0">
                          <a:latin typeface="Calibri"/>
                          <a:ea typeface="Calibri"/>
                          <a:cs typeface="Times New Roman"/>
                        </a:rPr>
                        <a:t>Students observe demonstrations to </a:t>
                      </a:r>
                      <a:r>
                        <a:rPr lang="en-US" sz="2000" u="sng" dirty="0">
                          <a:latin typeface="Calibri"/>
                          <a:ea typeface="Calibri"/>
                          <a:cs typeface="Times New Roman"/>
                        </a:rPr>
                        <a:t>raise questions</a:t>
                      </a:r>
                      <a:r>
                        <a:rPr lang="en-US" sz="2000" dirty="0">
                          <a:latin typeface="Calibri"/>
                          <a:ea typeface="Calibri"/>
                          <a:cs typeface="Times New Roman"/>
                        </a:rPr>
                        <a:t>, propose a hypothesis to answer questions, and plan for testing.</a:t>
                      </a:r>
                    </a:p>
                  </a:txBody>
                  <a:tcPr marL="68580" marR="68580" marT="0" marB="0"/>
                </a:tc>
              </a:tr>
              <a:tr h="370840">
                <a:tc>
                  <a:txBody>
                    <a:bodyPr/>
                    <a:lstStyle/>
                    <a:p>
                      <a:pPr marL="0" marR="0">
                        <a:lnSpc>
                          <a:spcPct val="115000"/>
                        </a:lnSpc>
                        <a:spcBef>
                          <a:spcPts val="0"/>
                        </a:spcBef>
                        <a:spcAft>
                          <a:spcPts val="0"/>
                        </a:spcAft>
                      </a:pPr>
                      <a:r>
                        <a:rPr lang="en-US" sz="2000">
                          <a:latin typeface="Calibri"/>
                          <a:ea typeface="Calibri"/>
                          <a:cs typeface="Times New Roman"/>
                        </a:rPr>
                        <a:t>Experience getting</a:t>
                      </a:r>
                    </a:p>
                  </a:txBody>
                  <a:tcPr marL="68580" marR="68580" marT="0" marB="0"/>
                </a:tc>
                <a:tc>
                  <a:txBody>
                    <a:bodyPr/>
                    <a:lstStyle/>
                    <a:p>
                      <a:pPr marL="0" marR="0">
                        <a:lnSpc>
                          <a:spcPct val="115000"/>
                        </a:lnSpc>
                        <a:spcBef>
                          <a:spcPts val="0"/>
                        </a:spcBef>
                        <a:spcAft>
                          <a:spcPts val="0"/>
                        </a:spcAft>
                      </a:pPr>
                      <a:r>
                        <a:rPr lang="en-US" sz="2000" dirty="0">
                          <a:latin typeface="Calibri"/>
                          <a:ea typeface="Calibri"/>
                          <a:cs typeface="Times New Roman"/>
                        </a:rPr>
                        <a:t>Students </a:t>
                      </a:r>
                      <a:r>
                        <a:rPr lang="en-US" sz="2000" u="sng" dirty="0">
                          <a:latin typeface="Calibri"/>
                          <a:ea typeface="Calibri"/>
                          <a:cs typeface="Times New Roman"/>
                        </a:rPr>
                        <a:t>test the hypothesis</a:t>
                      </a:r>
                      <a:r>
                        <a:rPr lang="en-US" sz="2000" dirty="0">
                          <a:latin typeface="Calibri"/>
                          <a:ea typeface="Calibri"/>
                          <a:cs typeface="Times New Roman"/>
                        </a:rPr>
                        <a:t>, collect and interpret data, and form a conclusion.</a:t>
                      </a:r>
                    </a:p>
                  </a:txBody>
                  <a:tcPr marL="68580" marR="68580" marT="0" marB="0"/>
                </a:tc>
              </a:tr>
              <a:tr h="370840">
                <a:tc>
                  <a:txBody>
                    <a:bodyPr/>
                    <a:lstStyle/>
                    <a:p>
                      <a:pPr marL="0" marR="0">
                        <a:lnSpc>
                          <a:spcPct val="115000"/>
                        </a:lnSpc>
                        <a:spcBef>
                          <a:spcPts val="0"/>
                        </a:spcBef>
                        <a:spcAft>
                          <a:spcPts val="0"/>
                        </a:spcAft>
                      </a:pPr>
                      <a:r>
                        <a:rPr lang="en-US" sz="2000">
                          <a:latin typeface="Calibri"/>
                          <a:ea typeface="Calibri"/>
                          <a:cs typeface="Times New Roman"/>
                        </a:rPr>
                        <a:t>Organizing of Learning</a:t>
                      </a:r>
                    </a:p>
                  </a:txBody>
                  <a:tcPr marL="68580" marR="68580" marT="0" marB="0"/>
                </a:tc>
                <a:tc>
                  <a:txBody>
                    <a:bodyPr/>
                    <a:lstStyle/>
                    <a:p>
                      <a:pPr marL="0" marR="0">
                        <a:lnSpc>
                          <a:spcPct val="115000"/>
                        </a:lnSpc>
                        <a:spcBef>
                          <a:spcPts val="0"/>
                        </a:spcBef>
                        <a:spcAft>
                          <a:spcPts val="0"/>
                        </a:spcAft>
                      </a:pPr>
                      <a:r>
                        <a:rPr lang="en-US" sz="2000">
                          <a:latin typeface="Calibri"/>
                          <a:ea typeface="Calibri"/>
                          <a:cs typeface="Times New Roman"/>
                        </a:rPr>
                        <a:t>Students prepare outlines, results, and summaries; they take tests.</a:t>
                      </a:r>
                    </a:p>
                  </a:txBody>
                  <a:tcPr marL="68580" marR="68580" marT="0" marB="0"/>
                </a:tc>
              </a:tr>
              <a:tr h="370840">
                <a:tc>
                  <a:txBody>
                    <a:bodyPr/>
                    <a:lstStyle/>
                    <a:p>
                      <a:pPr marL="0" marR="0">
                        <a:lnSpc>
                          <a:spcPct val="115000"/>
                        </a:lnSpc>
                        <a:spcBef>
                          <a:spcPts val="0"/>
                        </a:spcBef>
                        <a:spcAft>
                          <a:spcPts val="0"/>
                        </a:spcAft>
                      </a:pPr>
                      <a:r>
                        <a:rPr lang="en-US" sz="2000" dirty="0">
                          <a:latin typeface="Calibri"/>
                          <a:ea typeface="Calibri"/>
                          <a:cs typeface="Times New Roman"/>
                        </a:rPr>
                        <a:t>Application of Learning</a:t>
                      </a:r>
                    </a:p>
                  </a:txBody>
                  <a:tcPr marL="68580" marR="68580" marT="0" marB="0"/>
                </a:tc>
                <a:tc>
                  <a:txBody>
                    <a:bodyPr/>
                    <a:lstStyle/>
                    <a:p>
                      <a:pPr marL="0" marR="0">
                        <a:lnSpc>
                          <a:spcPct val="115000"/>
                        </a:lnSpc>
                        <a:spcBef>
                          <a:spcPts val="0"/>
                        </a:spcBef>
                        <a:spcAft>
                          <a:spcPts val="0"/>
                        </a:spcAft>
                      </a:pPr>
                      <a:r>
                        <a:rPr lang="en-US" sz="2000" dirty="0">
                          <a:latin typeface="Calibri"/>
                          <a:ea typeface="Calibri"/>
                          <a:cs typeface="Times New Roman"/>
                        </a:rPr>
                        <a:t>Students </a:t>
                      </a:r>
                      <a:r>
                        <a:rPr lang="en-US" sz="2000" u="sng" dirty="0">
                          <a:latin typeface="Calibri"/>
                          <a:ea typeface="Calibri"/>
                          <a:cs typeface="Times New Roman"/>
                        </a:rPr>
                        <a:t>apply information, concepts, and skills to new situations</a:t>
                      </a:r>
                      <a:r>
                        <a:rPr lang="en-US" sz="2000" dirty="0">
                          <a:latin typeface="Calibri"/>
                          <a:ea typeface="Calibri"/>
                          <a:cs typeface="Times New Roman"/>
                        </a:rPr>
                        <a:t>.</a:t>
                      </a:r>
                    </a:p>
                  </a:txBody>
                  <a:tcPr marL="68580" marR="68580" marT="0" marB="0"/>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90600" y="609600"/>
            <a:ext cx="7391400" cy="1066800"/>
          </a:xfrm>
        </p:spPr>
        <p:txBody>
          <a:bodyPr/>
          <a:lstStyle/>
          <a:p>
            <a:pPr>
              <a:lnSpc>
                <a:spcPct val="100000"/>
              </a:lnSpc>
            </a:pPr>
            <a:r>
              <a:rPr lang="en-US" sz="3200" dirty="0" err="1" smtClean="0">
                <a:latin typeface="Times New Roman" pitchFamily="18" charset="0"/>
                <a:cs typeface="Times New Roman" pitchFamily="18" charset="0"/>
              </a:rPr>
              <a:t>Atkin-Karplus</a:t>
            </a:r>
            <a:r>
              <a:rPr lang="en-US" sz="3200" dirty="0" smtClean="0">
                <a:latin typeface="Times New Roman" pitchFamily="18" charset="0"/>
                <a:cs typeface="Times New Roman" pitchFamily="18" charset="0"/>
              </a:rPr>
              <a:t> Science Curriculum Improvement Study (SCIS) Learning Cycle (1960s)</a:t>
            </a:r>
            <a:endParaRPr lang="en-US" sz="3200" dirty="0">
              <a:latin typeface="Times New Roman" pitchFamily="18" charset="0"/>
              <a:cs typeface="Times New Roman" pitchFamily="18" charset="0"/>
            </a:endParaRPr>
          </a:p>
        </p:txBody>
      </p:sp>
      <p:sp>
        <p:nvSpPr>
          <p:cNvPr id="11267" name="Rectangle 3"/>
          <p:cNvSpPr>
            <a:spLocks noGrp="1" noChangeArrowheads="1"/>
          </p:cNvSpPr>
          <p:nvPr>
            <p:ph type="body" idx="1"/>
          </p:nvPr>
        </p:nvSpPr>
        <p:spPr>
          <a:xfrm>
            <a:off x="1143000" y="1752600"/>
            <a:ext cx="7315200" cy="2971800"/>
          </a:xfrm>
        </p:spPr>
        <p:txBody>
          <a:bodyPr/>
          <a:lstStyle/>
          <a:p>
            <a:pPr eaLnBrk="1" hangingPunct="1">
              <a:lnSpc>
                <a:spcPct val="90000"/>
              </a:lnSpc>
              <a:buClr>
                <a:srgbClr val="993300"/>
              </a:buClr>
              <a:buFont typeface="Wingdings" pitchFamily="2" charset="2"/>
              <a:buChar char="Ø"/>
              <a:tabLst>
                <a:tab pos="2801938" algn="l"/>
              </a:tabLst>
            </a:pPr>
            <a:endParaRPr lang="en-US" altLang="en-US" sz="3000" dirty="0" smtClean="0">
              <a:solidFill>
                <a:srgbClr val="336600"/>
              </a:solidFill>
              <a:latin typeface="Times New Roman" pitchFamily="18" charset="0"/>
            </a:endParaRPr>
          </a:p>
        </p:txBody>
      </p:sp>
      <p:graphicFrame>
        <p:nvGraphicFramePr>
          <p:cNvPr id="5" name="Table 4"/>
          <p:cNvGraphicFramePr>
            <a:graphicFrameLocks noGrp="1"/>
          </p:cNvGraphicFramePr>
          <p:nvPr/>
        </p:nvGraphicFramePr>
        <p:xfrm>
          <a:off x="1066800" y="2286000"/>
          <a:ext cx="7162800" cy="2499360"/>
        </p:xfrm>
        <a:graphic>
          <a:graphicData uri="http://schemas.openxmlformats.org/drawingml/2006/table">
            <a:tbl>
              <a:tblPr firstRow="1" bandRow="1">
                <a:tableStyleId>{5C22544A-7EE6-4342-B048-85BDC9FD1C3A}</a:tableStyleId>
              </a:tblPr>
              <a:tblGrid>
                <a:gridCol w="1752600"/>
                <a:gridCol w="5410200"/>
              </a:tblGrid>
              <a:tr h="370840">
                <a:tc>
                  <a:txBody>
                    <a:bodyPr/>
                    <a:lstStyle/>
                    <a:p>
                      <a:r>
                        <a:rPr lang="en-US" sz="2000" dirty="0" smtClean="0">
                          <a:solidFill>
                            <a:schemeClr val="tx1"/>
                          </a:solidFill>
                        </a:rPr>
                        <a:t>Phase</a:t>
                      </a:r>
                      <a:endParaRPr lang="en-US" sz="2000" dirty="0">
                        <a:solidFill>
                          <a:schemeClr val="tx1"/>
                        </a:solidFill>
                      </a:endParaRPr>
                    </a:p>
                  </a:txBody>
                  <a:tcPr/>
                </a:tc>
                <a:tc>
                  <a:txBody>
                    <a:bodyPr/>
                    <a:lstStyle/>
                    <a:p>
                      <a:r>
                        <a:rPr lang="en-US" sz="2000" dirty="0" smtClean="0">
                          <a:solidFill>
                            <a:schemeClr val="tx1"/>
                          </a:solidFill>
                        </a:rPr>
                        <a:t>Description</a:t>
                      </a:r>
                      <a:endParaRPr lang="en-US" sz="2000" dirty="0">
                        <a:solidFill>
                          <a:schemeClr val="tx1"/>
                        </a:solidFill>
                      </a:endParaRPr>
                    </a:p>
                  </a:txBody>
                  <a:tcPr/>
                </a:tc>
              </a:tr>
              <a:tr h="370840">
                <a:tc>
                  <a:txBody>
                    <a:bodyPr/>
                    <a:lstStyle/>
                    <a:p>
                      <a:pPr marL="0" marR="0">
                        <a:lnSpc>
                          <a:spcPct val="115000"/>
                        </a:lnSpc>
                        <a:spcBef>
                          <a:spcPts val="0"/>
                        </a:spcBef>
                        <a:spcAft>
                          <a:spcPts val="0"/>
                        </a:spcAft>
                      </a:pPr>
                      <a:r>
                        <a:rPr lang="en-US" sz="2000" dirty="0">
                          <a:latin typeface="Calibri"/>
                          <a:ea typeface="Calibri"/>
                          <a:cs typeface="Times New Roman"/>
                        </a:rPr>
                        <a:t>Exploration</a:t>
                      </a:r>
                    </a:p>
                  </a:txBody>
                  <a:tcPr marL="68580" marR="68580" marT="0" marB="0"/>
                </a:tc>
                <a:tc>
                  <a:txBody>
                    <a:bodyPr/>
                    <a:lstStyle/>
                    <a:p>
                      <a:pPr marL="0" marR="0">
                        <a:lnSpc>
                          <a:spcPct val="115000"/>
                        </a:lnSpc>
                        <a:spcBef>
                          <a:spcPts val="0"/>
                        </a:spcBef>
                        <a:spcAft>
                          <a:spcPts val="0"/>
                        </a:spcAft>
                      </a:pPr>
                      <a:r>
                        <a:rPr lang="en-US" sz="2000" dirty="0">
                          <a:latin typeface="Calibri"/>
                          <a:ea typeface="Calibri"/>
                          <a:cs typeface="Times New Roman"/>
                        </a:rPr>
                        <a:t>Students have an </a:t>
                      </a:r>
                      <a:r>
                        <a:rPr lang="en-US" sz="2000" u="sng" dirty="0">
                          <a:latin typeface="Calibri"/>
                          <a:ea typeface="Calibri"/>
                          <a:cs typeface="Times New Roman"/>
                        </a:rPr>
                        <a:t>initial experience </a:t>
                      </a:r>
                      <a:r>
                        <a:rPr lang="en-US" sz="2000" dirty="0">
                          <a:latin typeface="Calibri"/>
                          <a:ea typeface="Calibri"/>
                          <a:cs typeface="Times New Roman"/>
                        </a:rPr>
                        <a:t>with phenomena.</a:t>
                      </a:r>
                    </a:p>
                  </a:txBody>
                  <a:tcPr marL="68580" marR="68580" marT="0" marB="0"/>
                </a:tc>
              </a:tr>
              <a:tr h="370840">
                <a:tc>
                  <a:txBody>
                    <a:bodyPr/>
                    <a:lstStyle/>
                    <a:p>
                      <a:pPr marL="0" marR="0">
                        <a:lnSpc>
                          <a:spcPct val="115000"/>
                        </a:lnSpc>
                        <a:spcBef>
                          <a:spcPts val="0"/>
                        </a:spcBef>
                        <a:spcAft>
                          <a:spcPts val="0"/>
                        </a:spcAft>
                      </a:pPr>
                      <a:r>
                        <a:rPr lang="en-US" sz="2000" dirty="0">
                          <a:latin typeface="Calibri"/>
                          <a:ea typeface="Calibri"/>
                          <a:cs typeface="Times New Roman"/>
                        </a:rPr>
                        <a:t>Invention</a:t>
                      </a:r>
                    </a:p>
                  </a:txBody>
                  <a:tcPr marL="68580" marR="68580" marT="0" marB="0"/>
                </a:tc>
                <a:tc>
                  <a:txBody>
                    <a:bodyPr/>
                    <a:lstStyle/>
                    <a:p>
                      <a:pPr marL="0" marR="0">
                        <a:lnSpc>
                          <a:spcPct val="115000"/>
                        </a:lnSpc>
                        <a:spcBef>
                          <a:spcPts val="0"/>
                        </a:spcBef>
                        <a:spcAft>
                          <a:spcPts val="0"/>
                        </a:spcAft>
                      </a:pPr>
                      <a:r>
                        <a:rPr lang="en-US" sz="2000" dirty="0">
                          <a:latin typeface="Calibri"/>
                          <a:ea typeface="Calibri"/>
                          <a:cs typeface="Times New Roman"/>
                        </a:rPr>
                        <a:t>Students are introduced to new terms associated with </a:t>
                      </a:r>
                      <a:r>
                        <a:rPr lang="en-US" sz="2000" u="sng" dirty="0">
                          <a:latin typeface="Calibri"/>
                          <a:ea typeface="Calibri"/>
                          <a:cs typeface="Times New Roman"/>
                        </a:rPr>
                        <a:t>concepts</a:t>
                      </a:r>
                      <a:r>
                        <a:rPr lang="en-US" sz="2000" dirty="0">
                          <a:latin typeface="Calibri"/>
                          <a:ea typeface="Calibri"/>
                          <a:cs typeface="Times New Roman"/>
                        </a:rPr>
                        <a:t> that are the object of the study.</a:t>
                      </a:r>
                    </a:p>
                  </a:txBody>
                  <a:tcPr marL="68580" marR="68580" marT="0" marB="0"/>
                </a:tc>
              </a:tr>
              <a:tr h="370840">
                <a:tc>
                  <a:txBody>
                    <a:bodyPr/>
                    <a:lstStyle/>
                    <a:p>
                      <a:pPr marL="0" marR="0">
                        <a:lnSpc>
                          <a:spcPct val="115000"/>
                        </a:lnSpc>
                        <a:spcBef>
                          <a:spcPts val="0"/>
                        </a:spcBef>
                        <a:spcAft>
                          <a:spcPts val="0"/>
                        </a:spcAft>
                      </a:pPr>
                      <a:r>
                        <a:rPr lang="en-US" sz="2000">
                          <a:latin typeface="Calibri"/>
                          <a:ea typeface="Calibri"/>
                          <a:cs typeface="Times New Roman"/>
                        </a:rPr>
                        <a:t>Discovery</a:t>
                      </a:r>
                    </a:p>
                  </a:txBody>
                  <a:tcPr marL="68580" marR="68580" marT="0" marB="0"/>
                </a:tc>
                <a:tc>
                  <a:txBody>
                    <a:bodyPr/>
                    <a:lstStyle/>
                    <a:p>
                      <a:pPr marL="0" marR="0">
                        <a:lnSpc>
                          <a:spcPct val="115000"/>
                        </a:lnSpc>
                        <a:spcBef>
                          <a:spcPts val="0"/>
                        </a:spcBef>
                        <a:spcAft>
                          <a:spcPts val="0"/>
                        </a:spcAft>
                      </a:pPr>
                      <a:r>
                        <a:rPr lang="en-US" sz="2000" dirty="0">
                          <a:latin typeface="Calibri"/>
                          <a:ea typeface="Calibri"/>
                          <a:cs typeface="Times New Roman"/>
                        </a:rPr>
                        <a:t>Students </a:t>
                      </a:r>
                      <a:r>
                        <a:rPr lang="en-US" sz="2000" u="sng" dirty="0">
                          <a:latin typeface="Calibri"/>
                          <a:ea typeface="Calibri"/>
                          <a:cs typeface="Times New Roman"/>
                        </a:rPr>
                        <a:t>apply concepts and use terms in related but new situations</a:t>
                      </a:r>
                      <a:r>
                        <a:rPr lang="en-US" sz="2000" dirty="0">
                          <a:latin typeface="Calibri"/>
                          <a:ea typeface="Calibri"/>
                          <a:cs typeface="Times New Roman"/>
                        </a:rPr>
                        <a:t>.</a:t>
                      </a:r>
                    </a:p>
                  </a:txBody>
                  <a:tcPr marL="68580" marR="68580" marT="0" marB="0"/>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14400" y="609600"/>
            <a:ext cx="7924800" cy="609600"/>
          </a:xfrm>
        </p:spPr>
        <p:txBody>
          <a:bodyPr/>
          <a:lstStyle/>
          <a:p>
            <a:r>
              <a:rPr lang="en-US" sz="3200" dirty="0" smtClean="0"/>
              <a:t>Comparison of Phases of SCIS and Biological Sciences Curriculum Study (BSCS) 5E Models</a:t>
            </a:r>
            <a:endParaRPr lang="en-US" sz="3200" dirty="0"/>
          </a:p>
        </p:txBody>
      </p:sp>
      <p:sp>
        <p:nvSpPr>
          <p:cNvPr id="11267" name="Rectangle 3"/>
          <p:cNvSpPr>
            <a:spLocks noGrp="1" noChangeArrowheads="1"/>
          </p:cNvSpPr>
          <p:nvPr>
            <p:ph type="body" idx="1"/>
          </p:nvPr>
        </p:nvSpPr>
        <p:spPr>
          <a:xfrm>
            <a:off x="1143000" y="1752600"/>
            <a:ext cx="7315200" cy="2971800"/>
          </a:xfrm>
        </p:spPr>
        <p:txBody>
          <a:bodyPr/>
          <a:lstStyle/>
          <a:p>
            <a:pPr eaLnBrk="1" hangingPunct="1">
              <a:lnSpc>
                <a:spcPct val="90000"/>
              </a:lnSpc>
              <a:buClr>
                <a:srgbClr val="993300"/>
              </a:buClr>
              <a:buFont typeface="Wingdings" pitchFamily="2" charset="2"/>
              <a:buChar char="Ø"/>
              <a:tabLst>
                <a:tab pos="2801938" algn="l"/>
              </a:tabLst>
            </a:pPr>
            <a:endParaRPr lang="en-US" altLang="en-US" sz="3000" dirty="0" smtClean="0">
              <a:solidFill>
                <a:srgbClr val="336600"/>
              </a:solidFill>
              <a:latin typeface="Times New Roman" pitchFamily="18" charset="0"/>
            </a:endParaRPr>
          </a:p>
        </p:txBody>
      </p:sp>
      <p:graphicFrame>
        <p:nvGraphicFramePr>
          <p:cNvPr id="7" name="Table 6"/>
          <p:cNvGraphicFramePr>
            <a:graphicFrameLocks noGrp="1"/>
          </p:cNvGraphicFramePr>
          <p:nvPr/>
        </p:nvGraphicFramePr>
        <p:xfrm>
          <a:off x="1066800" y="1524000"/>
          <a:ext cx="7239000" cy="3364992"/>
        </p:xfrm>
        <a:graphic>
          <a:graphicData uri="http://schemas.openxmlformats.org/drawingml/2006/table">
            <a:tbl>
              <a:tblPr firstRow="1" bandRow="1">
                <a:tableStyleId>{5C22544A-7EE6-4342-B048-85BDC9FD1C3A}</a:tableStyleId>
              </a:tblPr>
              <a:tblGrid>
                <a:gridCol w="3505200"/>
                <a:gridCol w="3733800"/>
              </a:tblGrid>
              <a:tr h="370840">
                <a:tc>
                  <a:txBody>
                    <a:bodyPr/>
                    <a:lstStyle/>
                    <a:p>
                      <a:pPr marL="0" marR="0">
                        <a:lnSpc>
                          <a:spcPct val="115000"/>
                        </a:lnSpc>
                        <a:spcBef>
                          <a:spcPts val="0"/>
                        </a:spcBef>
                        <a:spcAft>
                          <a:spcPts val="0"/>
                        </a:spcAft>
                      </a:pPr>
                      <a:r>
                        <a:rPr lang="en-US" sz="2400" b="1" dirty="0">
                          <a:solidFill>
                            <a:schemeClr val="tx1"/>
                          </a:solidFill>
                          <a:latin typeface="Calibri"/>
                          <a:ea typeface="Calibri"/>
                          <a:cs typeface="Times New Roman"/>
                        </a:rPr>
                        <a:t>SCIS Model</a:t>
                      </a:r>
                      <a:endParaRPr lang="en-US" sz="2400" dirty="0">
                        <a:solidFill>
                          <a:schemeClr val="tx1"/>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b="1" dirty="0">
                          <a:solidFill>
                            <a:schemeClr val="tx1"/>
                          </a:solidFill>
                          <a:latin typeface="Calibri"/>
                          <a:ea typeface="Calibri"/>
                          <a:cs typeface="Times New Roman"/>
                        </a:rPr>
                        <a:t>BSCS 5E Model</a:t>
                      </a:r>
                      <a:endParaRPr lang="en-US" sz="2400" dirty="0">
                        <a:solidFill>
                          <a:schemeClr val="tx1"/>
                        </a:solidFill>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Calibri"/>
                          <a:ea typeface="Calibri"/>
                          <a:cs typeface="Times New Roman"/>
                        </a:rPr>
                        <a:t>Engagement (new)</a:t>
                      </a:r>
                    </a:p>
                  </a:txBody>
                  <a:tcPr marL="68580" marR="68580" marT="0" marB="0"/>
                </a:tc>
              </a:tr>
              <a:tr h="370840">
                <a:tc>
                  <a:txBody>
                    <a:bodyPr/>
                    <a:lstStyle/>
                    <a:p>
                      <a:pPr marL="0" marR="0">
                        <a:lnSpc>
                          <a:spcPct val="115000"/>
                        </a:lnSpc>
                        <a:spcBef>
                          <a:spcPts val="0"/>
                        </a:spcBef>
                        <a:spcAft>
                          <a:spcPts val="0"/>
                        </a:spcAft>
                      </a:pPr>
                      <a:r>
                        <a:rPr lang="en-US" sz="2400">
                          <a:latin typeface="Calibri"/>
                          <a:ea typeface="Calibri"/>
                          <a:cs typeface="Times New Roman"/>
                        </a:rPr>
                        <a:t>Exploration</a:t>
                      </a:r>
                    </a:p>
                  </a:txBody>
                  <a:tcPr marL="68580" marR="68580" marT="0" marB="0"/>
                </a:tc>
                <a:tc>
                  <a:txBody>
                    <a:bodyPr/>
                    <a:lstStyle/>
                    <a:p>
                      <a:pPr marL="0" marR="0">
                        <a:lnSpc>
                          <a:spcPct val="115000"/>
                        </a:lnSpc>
                        <a:spcBef>
                          <a:spcPts val="0"/>
                        </a:spcBef>
                        <a:spcAft>
                          <a:spcPts val="0"/>
                        </a:spcAft>
                      </a:pPr>
                      <a:r>
                        <a:rPr lang="en-US" sz="2400">
                          <a:latin typeface="Calibri"/>
                          <a:ea typeface="Calibri"/>
                          <a:cs typeface="Times New Roman"/>
                        </a:rPr>
                        <a:t>Exploration (</a:t>
                      </a:r>
                      <a:r>
                        <a:rPr lang="en-US" sz="2400" i="1">
                          <a:latin typeface="Calibri"/>
                          <a:ea typeface="Calibri"/>
                          <a:cs typeface="Times New Roman"/>
                        </a:rPr>
                        <a:t>after</a:t>
                      </a:r>
                      <a:r>
                        <a:rPr lang="en-US" sz="2400">
                          <a:latin typeface="Calibri"/>
                          <a:ea typeface="Calibri"/>
                          <a:cs typeface="Times New Roman"/>
                        </a:rPr>
                        <a:t> SCIS)</a:t>
                      </a:r>
                    </a:p>
                  </a:txBody>
                  <a:tcPr marL="68580" marR="68580" marT="0" marB="0"/>
                </a:tc>
              </a:tr>
              <a:tr h="370840">
                <a:tc>
                  <a:txBody>
                    <a:bodyPr/>
                    <a:lstStyle/>
                    <a:p>
                      <a:pPr marL="0" marR="0">
                        <a:lnSpc>
                          <a:spcPct val="115000"/>
                        </a:lnSpc>
                        <a:spcBef>
                          <a:spcPts val="0"/>
                        </a:spcBef>
                        <a:spcAft>
                          <a:spcPts val="0"/>
                        </a:spcAft>
                      </a:pPr>
                      <a:r>
                        <a:rPr lang="en-US" sz="2400">
                          <a:latin typeface="Calibri"/>
                          <a:ea typeface="Calibri"/>
                          <a:cs typeface="Times New Roman"/>
                        </a:rPr>
                        <a:t>Invention (Term introduction)</a:t>
                      </a:r>
                    </a:p>
                  </a:txBody>
                  <a:tcPr marL="68580" marR="68580" marT="0" marB="0"/>
                </a:tc>
                <a:tc>
                  <a:txBody>
                    <a:bodyPr/>
                    <a:lstStyle/>
                    <a:p>
                      <a:pPr marL="0" marR="0">
                        <a:lnSpc>
                          <a:spcPct val="115000"/>
                        </a:lnSpc>
                        <a:spcBef>
                          <a:spcPts val="0"/>
                        </a:spcBef>
                        <a:spcAft>
                          <a:spcPts val="0"/>
                        </a:spcAft>
                      </a:pPr>
                      <a:r>
                        <a:rPr lang="en-US" sz="2400">
                          <a:latin typeface="Calibri"/>
                          <a:ea typeface="Calibri"/>
                          <a:cs typeface="Times New Roman"/>
                        </a:rPr>
                        <a:t>Explanation (</a:t>
                      </a:r>
                      <a:r>
                        <a:rPr lang="en-US" sz="2400" i="1">
                          <a:latin typeface="Calibri"/>
                          <a:ea typeface="Calibri"/>
                          <a:cs typeface="Times New Roman"/>
                        </a:rPr>
                        <a:t>after</a:t>
                      </a:r>
                      <a:r>
                        <a:rPr lang="en-US" sz="2400">
                          <a:latin typeface="Calibri"/>
                          <a:ea typeface="Calibri"/>
                          <a:cs typeface="Times New Roman"/>
                        </a:rPr>
                        <a:t> SCIS)</a:t>
                      </a:r>
                    </a:p>
                  </a:txBody>
                  <a:tcPr marL="68580" marR="68580" marT="0" marB="0"/>
                </a:tc>
              </a:tr>
              <a:tr h="370840">
                <a:tc>
                  <a:txBody>
                    <a:bodyPr/>
                    <a:lstStyle/>
                    <a:p>
                      <a:pPr marL="0" marR="0">
                        <a:lnSpc>
                          <a:spcPct val="115000"/>
                        </a:lnSpc>
                        <a:spcBef>
                          <a:spcPts val="0"/>
                        </a:spcBef>
                        <a:spcAft>
                          <a:spcPts val="0"/>
                        </a:spcAft>
                      </a:pPr>
                      <a:r>
                        <a:rPr lang="en-US" sz="2400" dirty="0">
                          <a:latin typeface="Calibri"/>
                          <a:ea typeface="Calibri"/>
                          <a:cs typeface="Times New Roman"/>
                        </a:rPr>
                        <a:t>Discovery (</a:t>
                      </a:r>
                      <a:r>
                        <a:rPr lang="en-US" sz="2400" dirty="0" smtClean="0">
                          <a:latin typeface="Calibri"/>
                          <a:ea typeface="Calibri"/>
                          <a:cs typeface="Times New Roman"/>
                        </a:rPr>
                        <a:t>Concept</a:t>
                      </a:r>
                      <a:r>
                        <a:rPr lang="en-US" sz="2400" baseline="0" dirty="0" smtClean="0">
                          <a:latin typeface="Calibri"/>
                          <a:ea typeface="Calibri"/>
                          <a:cs typeface="Times New Roman"/>
                        </a:rPr>
                        <a:t> </a:t>
                      </a:r>
                      <a:r>
                        <a:rPr lang="en-US" sz="2400" dirty="0" smtClean="0">
                          <a:latin typeface="Calibri"/>
                          <a:ea typeface="Calibri"/>
                          <a:cs typeface="Times New Roman"/>
                        </a:rPr>
                        <a:t>application</a:t>
                      </a:r>
                      <a:r>
                        <a:rPr lang="en-US" sz="2400" dirty="0">
                          <a:latin typeface="Calibri"/>
                          <a:ea typeface="Calibri"/>
                          <a:cs typeface="Times New Roman"/>
                        </a:rPr>
                        <a:t>)</a:t>
                      </a:r>
                    </a:p>
                  </a:txBody>
                  <a:tcPr marL="68580" marR="68580" marT="0" marB="0"/>
                </a:tc>
                <a:tc>
                  <a:txBody>
                    <a:bodyPr/>
                    <a:lstStyle/>
                    <a:p>
                      <a:pPr marL="0" marR="0">
                        <a:lnSpc>
                          <a:spcPct val="115000"/>
                        </a:lnSpc>
                        <a:spcBef>
                          <a:spcPts val="0"/>
                        </a:spcBef>
                        <a:spcAft>
                          <a:spcPts val="0"/>
                        </a:spcAft>
                      </a:pPr>
                      <a:r>
                        <a:rPr lang="en-US" sz="2400" dirty="0" smtClean="0">
                          <a:latin typeface="Calibri"/>
                          <a:ea typeface="Calibri"/>
                          <a:cs typeface="Times New Roman"/>
                        </a:rPr>
                        <a:t>Elaboration/Extension </a:t>
                      </a:r>
                      <a:r>
                        <a:rPr lang="en-US" sz="2400" dirty="0">
                          <a:latin typeface="Calibri"/>
                          <a:ea typeface="Calibri"/>
                          <a:cs typeface="Times New Roman"/>
                        </a:rPr>
                        <a:t>(</a:t>
                      </a:r>
                      <a:r>
                        <a:rPr lang="en-US" sz="2400" i="1" dirty="0">
                          <a:latin typeface="Calibri"/>
                          <a:ea typeface="Calibri"/>
                          <a:cs typeface="Times New Roman"/>
                        </a:rPr>
                        <a:t>after</a:t>
                      </a:r>
                      <a:r>
                        <a:rPr lang="en-US" sz="2400" dirty="0">
                          <a:latin typeface="Calibri"/>
                          <a:ea typeface="Calibri"/>
                          <a:cs typeface="Times New Roman"/>
                        </a:rPr>
                        <a:t> SCIS)</a:t>
                      </a:r>
                    </a:p>
                  </a:txBody>
                  <a:tcPr marL="68580" marR="68580" marT="0" marB="0"/>
                </a:tc>
              </a:tr>
              <a:tr h="370840">
                <a:tc>
                  <a:txBody>
                    <a:bodyPr/>
                    <a:lstStyle/>
                    <a:p>
                      <a:pPr marL="0" marR="0">
                        <a:lnSpc>
                          <a:spcPct val="115000"/>
                        </a:lnSpc>
                        <a:spcBef>
                          <a:spcPts val="0"/>
                        </a:spcBef>
                        <a:spcAft>
                          <a:spcPts val="0"/>
                        </a:spcAft>
                      </a:pP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Calibri"/>
                          <a:ea typeface="Calibri"/>
                          <a:cs typeface="Times New Roman"/>
                        </a:rPr>
                        <a:t>Evaluation (new)</a:t>
                      </a:r>
                    </a:p>
                  </a:txBody>
                  <a:tcPr marL="68580" marR="68580" marT="0" marB="0"/>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14400" y="609600"/>
            <a:ext cx="7924800" cy="1143000"/>
          </a:xfrm>
        </p:spPr>
        <p:txBody>
          <a:bodyPr/>
          <a:lstStyle/>
          <a:p>
            <a:pPr eaLnBrk="1" hangingPunct="1"/>
            <a:r>
              <a:rPr lang="en-US" altLang="en-US" sz="4400" dirty="0" smtClean="0">
                <a:solidFill>
                  <a:srgbClr val="663300"/>
                </a:solidFill>
                <a:latin typeface="Times New Roman" pitchFamily="18" charset="0"/>
              </a:rPr>
              <a:t>5Es in Geology</a:t>
            </a:r>
            <a:endParaRPr lang="en-US" altLang="en-US" sz="4000" dirty="0" smtClean="0"/>
          </a:p>
        </p:txBody>
      </p:sp>
      <p:sp>
        <p:nvSpPr>
          <p:cNvPr id="12291" name="Rectangle 3"/>
          <p:cNvSpPr>
            <a:spLocks noGrp="1" noChangeArrowheads="1"/>
          </p:cNvSpPr>
          <p:nvPr>
            <p:ph type="body" idx="1"/>
          </p:nvPr>
        </p:nvSpPr>
        <p:spPr>
          <a:xfrm>
            <a:off x="609600" y="1447800"/>
            <a:ext cx="8153400" cy="2971800"/>
          </a:xfrm>
        </p:spPr>
        <p:txBody>
          <a:bodyPr/>
          <a:lstStyle/>
          <a:p>
            <a:pPr eaLnBrk="1" hangingPunct="1">
              <a:lnSpc>
                <a:spcPct val="90000"/>
              </a:lnSpc>
              <a:buClr>
                <a:srgbClr val="993300"/>
              </a:buClr>
              <a:buFont typeface="Wingdings" pitchFamily="2" charset="2"/>
              <a:buChar char="Ø"/>
              <a:tabLst>
                <a:tab pos="2801938" algn="l"/>
              </a:tabLst>
            </a:pPr>
            <a:r>
              <a:rPr lang="en-US" altLang="en-US" sz="3200" dirty="0" smtClean="0">
                <a:solidFill>
                  <a:srgbClr val="336600"/>
                </a:solidFill>
                <a:latin typeface="Times New Roman" pitchFamily="18" charset="0"/>
              </a:rPr>
              <a:t>The American Geological Institute through Project CUES (Constructing Understanding of Earth Systems) have adopted a learning cycle based on the 5Es model. The phases are:</a:t>
            </a:r>
            <a:endParaRPr lang="en-US" altLang="en-US" sz="3200" dirty="0" smtClean="0">
              <a:solidFill>
                <a:srgbClr val="336600"/>
              </a:solidFill>
            </a:endParaRP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Engaging with a concept</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Exploring with a concept</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Explaining a concept</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Applying a concept to a new situation</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dirty="0" smtClean="0">
                <a:solidFill>
                  <a:srgbClr val="993300"/>
                </a:solidFill>
                <a:latin typeface="Times New Roman" pitchFamily="18" charset="0"/>
              </a:rPr>
              <a:t>Expanding a concept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14400" y="609600"/>
            <a:ext cx="7924800" cy="1143000"/>
          </a:xfrm>
        </p:spPr>
        <p:txBody>
          <a:bodyPr/>
          <a:lstStyle/>
          <a:p>
            <a:pPr eaLnBrk="1" hangingPunct="1"/>
            <a:r>
              <a:rPr lang="en-US" altLang="en-US" sz="4400" smtClean="0">
                <a:solidFill>
                  <a:srgbClr val="663300"/>
                </a:solidFill>
                <a:latin typeface="Times New Roman" pitchFamily="18" charset="0"/>
              </a:rPr>
              <a:t>Engagement</a:t>
            </a:r>
            <a:endParaRPr lang="en-US" altLang="en-US" sz="4000" smtClean="0"/>
          </a:p>
        </p:txBody>
      </p:sp>
      <p:sp>
        <p:nvSpPr>
          <p:cNvPr id="12291" name="Rectangle 3"/>
          <p:cNvSpPr>
            <a:spLocks noGrp="1" noChangeArrowheads="1"/>
          </p:cNvSpPr>
          <p:nvPr>
            <p:ph type="body" idx="1"/>
          </p:nvPr>
        </p:nvSpPr>
        <p:spPr>
          <a:xfrm>
            <a:off x="1143000" y="1981200"/>
            <a:ext cx="7315200" cy="2971800"/>
          </a:xfrm>
        </p:spPr>
        <p:txBody>
          <a:bodyPr/>
          <a:lstStyle/>
          <a:p>
            <a:pPr eaLnBrk="1" hangingPunct="1">
              <a:lnSpc>
                <a:spcPct val="90000"/>
              </a:lnSpc>
              <a:buClr>
                <a:srgbClr val="993300"/>
              </a:buClr>
              <a:buFont typeface="Wingdings" pitchFamily="2" charset="2"/>
              <a:buChar char="Ø"/>
              <a:tabLst>
                <a:tab pos="2801938" algn="l"/>
              </a:tabLst>
            </a:pPr>
            <a:r>
              <a:rPr lang="en-US" altLang="en-US" sz="3200" smtClean="0">
                <a:solidFill>
                  <a:srgbClr val="336600"/>
                </a:solidFill>
                <a:latin typeface="Times New Roman" pitchFamily="18" charset="0"/>
              </a:rPr>
              <a:t>Stimulates student interest in the topic.</a:t>
            </a:r>
            <a:endParaRPr lang="en-US" altLang="en-US" sz="3200" smtClean="0">
              <a:solidFill>
                <a:srgbClr val="336600"/>
              </a:solidFill>
            </a:endParaRPr>
          </a:p>
          <a:p>
            <a:pPr eaLnBrk="1" hangingPunct="1">
              <a:lnSpc>
                <a:spcPct val="80000"/>
              </a:lnSpc>
              <a:spcBef>
                <a:spcPct val="30000"/>
              </a:spcBef>
              <a:buClr>
                <a:srgbClr val="993300"/>
              </a:buClr>
              <a:buFont typeface="Wingdings" pitchFamily="2" charset="2"/>
              <a:buChar char="Ø"/>
              <a:tabLst>
                <a:tab pos="2801938" algn="l"/>
              </a:tabLst>
            </a:pPr>
            <a:r>
              <a:rPr lang="en-US" altLang="en-US" sz="3200" smtClean="0">
                <a:solidFill>
                  <a:srgbClr val="336600"/>
                </a:solidFill>
                <a:latin typeface="Times New Roman" pitchFamily="18" charset="0"/>
              </a:rPr>
              <a:t>Provides assessment of prior knowledge of subject.</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smtClean="0">
                <a:solidFill>
                  <a:srgbClr val="993300"/>
                </a:solidFill>
                <a:latin typeface="Times New Roman" pitchFamily="18" charset="0"/>
              </a:rPr>
              <a:t>Prior misconceptions can be identified and addressed.</a:t>
            </a:r>
          </a:p>
          <a:p>
            <a:pPr lvl="1" eaLnBrk="1" hangingPunct="1">
              <a:lnSpc>
                <a:spcPct val="80000"/>
              </a:lnSpc>
              <a:spcBef>
                <a:spcPct val="40000"/>
              </a:spcBef>
              <a:buClr>
                <a:srgbClr val="336600"/>
              </a:buClr>
              <a:buSzPct val="60000"/>
              <a:buFont typeface="Wingdings" pitchFamily="2" charset="2"/>
              <a:buChar char="t"/>
              <a:tabLst>
                <a:tab pos="2801938" algn="l"/>
              </a:tabLst>
            </a:pPr>
            <a:r>
              <a:rPr lang="en-US" altLang="en-US" sz="2800" smtClean="0">
                <a:solidFill>
                  <a:srgbClr val="993300"/>
                </a:solidFill>
                <a:latin typeface="Times New Roman" pitchFamily="18" charset="0"/>
              </a:rPr>
              <a:t>Excessive repetition of concepts previously master can be avoided.</a:t>
            </a:r>
            <a:endParaRPr lang="en-US" altLang="en-US" sz="3000" smtClean="0">
              <a:solidFill>
                <a:srgbClr val="3366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14400" y="609600"/>
            <a:ext cx="7924800" cy="1143000"/>
          </a:xfrm>
        </p:spPr>
        <p:txBody>
          <a:bodyPr/>
          <a:lstStyle/>
          <a:p>
            <a:pPr eaLnBrk="1" hangingPunct="1"/>
            <a:r>
              <a:rPr lang="en-US" altLang="en-US" sz="4400" smtClean="0">
                <a:solidFill>
                  <a:srgbClr val="663300"/>
                </a:solidFill>
                <a:latin typeface="Times New Roman" pitchFamily="18" charset="0"/>
              </a:rPr>
              <a:t>Engagement</a:t>
            </a:r>
            <a:endParaRPr lang="en-US" altLang="en-US" sz="4000" smtClean="0"/>
          </a:p>
        </p:txBody>
      </p:sp>
      <p:sp>
        <p:nvSpPr>
          <p:cNvPr id="12291" name="Rectangle 3"/>
          <p:cNvSpPr>
            <a:spLocks noGrp="1" noChangeArrowheads="1"/>
          </p:cNvSpPr>
          <p:nvPr>
            <p:ph type="body" idx="1"/>
          </p:nvPr>
        </p:nvSpPr>
        <p:spPr>
          <a:xfrm>
            <a:off x="1143000" y="1981200"/>
            <a:ext cx="7315200" cy="2971800"/>
          </a:xfrm>
        </p:spPr>
        <p:txBody>
          <a:bodyPr/>
          <a:lstStyle/>
          <a:p>
            <a:pPr eaLnBrk="1" hangingPunct="1">
              <a:lnSpc>
                <a:spcPct val="90000"/>
              </a:lnSpc>
              <a:buClr>
                <a:srgbClr val="993300"/>
              </a:buClr>
              <a:buFont typeface="Wingdings" pitchFamily="2" charset="2"/>
              <a:buChar char="Ø"/>
              <a:tabLst>
                <a:tab pos="2801938" algn="l"/>
              </a:tabLst>
            </a:pPr>
            <a:endParaRPr lang="en-US" altLang="en-US" sz="3000" dirty="0" smtClean="0">
              <a:solidFill>
                <a:srgbClr val="336600"/>
              </a:solidFill>
            </a:endParaRPr>
          </a:p>
        </p:txBody>
      </p:sp>
      <p:graphicFrame>
        <p:nvGraphicFramePr>
          <p:cNvPr id="4" name="Table 3"/>
          <p:cNvGraphicFramePr>
            <a:graphicFrameLocks noGrp="1"/>
          </p:cNvGraphicFramePr>
          <p:nvPr/>
        </p:nvGraphicFramePr>
        <p:xfrm>
          <a:off x="990600" y="1752600"/>
          <a:ext cx="7620000" cy="3318510"/>
        </p:xfrm>
        <a:graphic>
          <a:graphicData uri="http://schemas.openxmlformats.org/drawingml/2006/table">
            <a:tbl>
              <a:tblPr firstRow="1" bandRow="1">
                <a:tableStyleId>{5C22544A-7EE6-4342-B048-85BDC9FD1C3A}</a:tableStyleId>
              </a:tblPr>
              <a:tblGrid>
                <a:gridCol w="3810000"/>
                <a:gridCol w="3810000"/>
              </a:tblGrid>
              <a:tr h="666750">
                <a:tc>
                  <a:txBody>
                    <a:bodyPr/>
                    <a:lstStyle/>
                    <a:p>
                      <a:r>
                        <a:rPr lang="en-US" sz="2800" b="1" kern="1200" dirty="0" smtClean="0">
                          <a:solidFill>
                            <a:schemeClr val="tx1"/>
                          </a:solidFill>
                          <a:latin typeface="Calibri" pitchFamily="34" charset="0"/>
                          <a:ea typeface="+mn-ea"/>
                          <a:cs typeface="+mn-cs"/>
                        </a:rPr>
                        <a:t>What Instructor Does</a:t>
                      </a:r>
                      <a:endParaRPr lang="en-US" sz="2800" dirty="0">
                        <a:solidFill>
                          <a:schemeClr val="tx1"/>
                        </a:solidFill>
                        <a:latin typeface="Calibri" pitchFamily="34" charset="0"/>
                      </a:endParaRPr>
                    </a:p>
                  </a:txBody>
                  <a:tcPr/>
                </a:tc>
                <a:tc>
                  <a:txBody>
                    <a:bodyPr/>
                    <a:lstStyle/>
                    <a:p>
                      <a:r>
                        <a:rPr lang="en-US" sz="2800" b="1" kern="1200" dirty="0" smtClean="0">
                          <a:solidFill>
                            <a:schemeClr val="tx1"/>
                          </a:solidFill>
                          <a:latin typeface="Calibri" pitchFamily="34" charset="0"/>
                          <a:ea typeface="+mn-ea"/>
                          <a:cs typeface="+mn-cs"/>
                        </a:rPr>
                        <a:t>What Student Does</a:t>
                      </a:r>
                      <a:endParaRPr lang="en-US" sz="2800" dirty="0">
                        <a:solidFill>
                          <a:schemeClr val="tx1"/>
                        </a:solidFill>
                        <a:latin typeface="Calibri" pitchFamily="34" charset="0"/>
                      </a:endParaRPr>
                    </a:p>
                  </a:txBody>
                  <a:tcPr/>
                </a:tc>
              </a:tr>
              <a:tr h="2533650">
                <a:tc>
                  <a:txBody>
                    <a:bodyPr/>
                    <a:lstStyle/>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Creates interest.</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Generates curiosity.</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Raises questions.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Elicits responses that uncover what the students know or think about the concept/topic.</a:t>
                      </a:r>
                      <a:endParaRPr lang="en-US" sz="2400" dirty="0">
                        <a:latin typeface="Calibri" pitchFamily="34" charset="0"/>
                      </a:endParaRPr>
                    </a:p>
                  </a:txBody>
                  <a:tcPr/>
                </a:tc>
                <a:tc>
                  <a:txBody>
                    <a:bodyPr/>
                    <a:lstStyle/>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Asks questions such as,</a:t>
                      </a:r>
                      <a:r>
                        <a:rPr lang="en-US" sz="2400" kern="1200" baseline="0" dirty="0" smtClean="0">
                          <a:solidFill>
                            <a:schemeClr val="dk1"/>
                          </a:solidFill>
                          <a:latin typeface="Calibri" pitchFamily="34" charset="0"/>
                          <a:ea typeface="+mn-ea"/>
                          <a:cs typeface="+mn-cs"/>
                        </a:rPr>
                        <a:t> </a:t>
                      </a:r>
                      <a:r>
                        <a:rPr lang="en-US" sz="2400" kern="1200" dirty="0" smtClean="0">
                          <a:solidFill>
                            <a:schemeClr val="dk1"/>
                          </a:solidFill>
                          <a:latin typeface="Calibri" pitchFamily="34" charset="0"/>
                          <a:ea typeface="+mn-ea"/>
                          <a:cs typeface="+mn-cs"/>
                        </a:rPr>
                        <a:t>Why did this happen? What do I already know about this? What can I find out about this?</a:t>
                      </a:r>
                    </a:p>
                    <a:p>
                      <a:r>
                        <a:rPr lang="en-US" sz="2400" kern="1200" dirty="0" smtClean="0">
                          <a:solidFill>
                            <a:schemeClr val="dk1"/>
                          </a:solidFill>
                          <a:latin typeface="Calibri"/>
                          <a:ea typeface="+mn-ea"/>
                          <a:cs typeface="+mn-cs"/>
                          <a:sym typeface="ZapfDingbats"/>
                        </a:rPr>
                        <a:t>◊</a:t>
                      </a:r>
                      <a:r>
                        <a:rPr lang="en-US" sz="2400" kern="1200" dirty="0" smtClean="0">
                          <a:solidFill>
                            <a:schemeClr val="dk1"/>
                          </a:solidFill>
                          <a:latin typeface="Calibri" pitchFamily="34" charset="0"/>
                          <a:ea typeface="+mn-ea"/>
                          <a:cs typeface="+mn-cs"/>
                        </a:rPr>
                        <a:t>Shows interest in the topic.</a:t>
                      </a:r>
                      <a:endParaRPr lang="en-US" sz="2400" dirty="0">
                        <a:latin typeface="Calibri" pitchFamily="34" charset="0"/>
                      </a:endParaRPr>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Generic">
  <a:themeElements>
    <a:clrScheme name="">
      <a:dk1>
        <a:srgbClr val="000000"/>
      </a:dk1>
      <a:lt1>
        <a:srgbClr val="FF9933"/>
      </a:lt1>
      <a:dk2>
        <a:srgbClr val="000000"/>
      </a:dk2>
      <a:lt2>
        <a:srgbClr val="CBCBCB"/>
      </a:lt2>
      <a:accent1>
        <a:srgbClr val="C0C0C0"/>
      </a:accent1>
      <a:accent2>
        <a:srgbClr val="DDDDDD"/>
      </a:accent2>
      <a:accent3>
        <a:srgbClr val="FFCAAD"/>
      </a:accent3>
      <a:accent4>
        <a:srgbClr val="000000"/>
      </a:accent4>
      <a:accent5>
        <a:srgbClr val="DCDCDC"/>
      </a:accent5>
      <a:accent6>
        <a:srgbClr val="C8C8C8"/>
      </a:accent6>
      <a:hlink>
        <a:srgbClr val="5F5F5F"/>
      </a:hlink>
      <a:folHlink>
        <a:srgbClr val="DDDDDD"/>
      </a:folHlink>
    </a:clrScheme>
    <a:fontScheme name="Generic">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800" b="0" i="0" u="none" strike="noStrike" cap="none" normalizeH="0" baseline="0" smtClean="0">
            <a:ln>
              <a:noFill/>
            </a:ln>
            <a:solidFill>
              <a:srgbClr val="336600"/>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800" b="0" i="0" u="none" strike="noStrike" cap="none" normalizeH="0" baseline="0" smtClean="0">
            <a:ln>
              <a:noFill/>
            </a:ln>
            <a:solidFill>
              <a:srgbClr val="336600"/>
            </a:solidFill>
            <a:effectLst/>
            <a:latin typeface="Times New Roman" pitchFamily="18" charset="0"/>
          </a:defRPr>
        </a:defPPr>
      </a:lstStyle>
    </a:lnDef>
  </a:objectDefaults>
  <a:extraClrSchemeLst>
    <a:extraClrScheme>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
      <a:clrScheme name="Generic 2">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Generic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Office\Templates\1033\Generic.pot</Template>
  <TotalTime>2376</TotalTime>
  <Words>2352</Words>
  <Application>Microsoft Office PowerPoint</Application>
  <PresentationFormat>Letter Paper (8.5x11 in)</PresentationFormat>
  <Paragraphs>274</Paragraphs>
  <Slides>34</Slides>
  <Notes>7</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Generic</vt:lpstr>
      <vt:lpstr>Guided Inquiry Instructional Models</vt:lpstr>
      <vt:lpstr>Herbart’s Instructional Model (early 1900s) </vt:lpstr>
      <vt:lpstr>Dewey’s Instructional Model (Circa 1930s)</vt:lpstr>
      <vt:lpstr>Heiss, Obourn and Hoffman Learning Cycle (Circa 1950s) </vt:lpstr>
      <vt:lpstr>Atkin-Karplus Science Curriculum Improvement Study (SCIS) Learning Cycle (1960s)</vt:lpstr>
      <vt:lpstr>Comparison of Phases of SCIS and Biological Sciences Curriculum Study (BSCS) 5E Models</vt:lpstr>
      <vt:lpstr>5Es in Geology</vt:lpstr>
      <vt:lpstr>Engagement</vt:lpstr>
      <vt:lpstr>Engagement</vt:lpstr>
      <vt:lpstr>Exploration</vt:lpstr>
      <vt:lpstr>Exploration</vt:lpstr>
      <vt:lpstr>Explanation</vt:lpstr>
      <vt:lpstr>Explanation</vt:lpstr>
      <vt:lpstr>Elaboration/Extension</vt:lpstr>
      <vt:lpstr>Elaboration/Extension</vt:lpstr>
      <vt:lpstr>Evaluation</vt:lpstr>
      <vt:lpstr>Evaluation</vt:lpstr>
      <vt:lpstr>Rationale for Redesigning Rocks and Minerals Course</vt:lpstr>
      <vt:lpstr>Course Objectives</vt:lpstr>
      <vt:lpstr>Course Content</vt:lpstr>
      <vt:lpstr>Course Format</vt:lpstr>
      <vt:lpstr>Student Evaluation Mechanisms</vt:lpstr>
      <vt:lpstr>Barriers to Implementation</vt:lpstr>
      <vt:lpstr>Barriers to Implementation</vt:lpstr>
      <vt:lpstr>Barriers to Implementation</vt:lpstr>
      <vt:lpstr>Benefits of Implementation</vt:lpstr>
      <vt:lpstr>A Sample Learning Cycle</vt:lpstr>
      <vt:lpstr>Engagement</vt:lpstr>
      <vt:lpstr>Exploration</vt:lpstr>
      <vt:lpstr>Explanation</vt:lpstr>
      <vt:lpstr>Extensions</vt:lpstr>
      <vt:lpstr>Evaluation</vt:lpstr>
      <vt:lpstr>Thanks to:</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ITS</cp:lastModifiedBy>
  <cp:revision>154</cp:revision>
  <cp:lastPrinted>2003-10-18T21:26:00Z</cp:lastPrinted>
  <dcterms:created xsi:type="dcterms:W3CDTF">2009-04-22T19:24:48Z</dcterms:created>
  <dcterms:modified xsi:type="dcterms:W3CDTF">2011-08-15T17:36:14Z</dcterms:modified>
</cp:coreProperties>
</file>