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5" r:id="rId5"/>
    <p:sldId id="267" r:id="rId6"/>
    <p:sldId id="264" r:id="rId7"/>
    <p:sldId id="260" r:id="rId8"/>
    <p:sldId id="266" r:id="rId9"/>
    <p:sldId id="263" r:id="rId10"/>
    <p:sldId id="262" r:id="rId11"/>
  </p:sldIdLst>
  <p:sldSz cx="12179300" cy="9134475" type="ledger"/>
  <p:notesSz cx="9296400" cy="14722475"/>
  <p:defaultTextStyle>
    <a:defPPr>
      <a:defRPr lang="en-US"/>
    </a:defPPr>
    <a:lvl1pPr marL="0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17" y="-163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08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7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4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7"/>
            <a:ext cx="10352405" cy="1814208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6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5"/>
            <a:ext cx="5381306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6" y="2044685"/>
            <a:ext cx="5383420" cy="85212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5" indent="0">
              <a:buNone/>
              <a:defRPr sz="2700" b="1"/>
            </a:lvl2pPr>
            <a:lvl3pPr marL="1217889" indent="0">
              <a:buNone/>
              <a:defRPr sz="2400" b="1"/>
            </a:lvl3pPr>
            <a:lvl4pPr marL="1826834" indent="0">
              <a:buNone/>
              <a:defRPr sz="2100" b="1"/>
            </a:lvl4pPr>
            <a:lvl5pPr marL="2435779" indent="0">
              <a:buNone/>
              <a:defRPr sz="2100" b="1"/>
            </a:lvl5pPr>
            <a:lvl6pPr marL="3044723" indent="0">
              <a:buNone/>
              <a:defRPr sz="2100" b="1"/>
            </a:lvl6pPr>
            <a:lvl7pPr marL="3653668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5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2896813"/>
            <a:ext cx="5383420" cy="526289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4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363687"/>
            <a:ext cx="4006906" cy="15477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8"/>
            <a:ext cx="6808567" cy="779602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1147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2"/>
            <a:ext cx="7307580" cy="7548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300"/>
            </a:lvl1pPr>
            <a:lvl2pPr marL="608945" indent="0">
              <a:buNone/>
              <a:defRPr sz="3700"/>
            </a:lvl2pPr>
            <a:lvl3pPr marL="1217889" indent="0">
              <a:buNone/>
              <a:defRPr sz="3200"/>
            </a:lvl3pPr>
            <a:lvl4pPr marL="1826834" indent="0">
              <a:buNone/>
              <a:defRPr sz="2700"/>
            </a:lvl4pPr>
            <a:lvl5pPr marL="2435779" indent="0">
              <a:buNone/>
              <a:defRPr sz="2700"/>
            </a:lvl5pPr>
            <a:lvl6pPr marL="3044723" indent="0">
              <a:buNone/>
              <a:defRPr sz="2700"/>
            </a:lvl6pPr>
            <a:lvl7pPr marL="3653668" indent="0">
              <a:buNone/>
              <a:defRPr sz="2700"/>
            </a:lvl7pPr>
            <a:lvl8pPr marL="4262613" indent="0">
              <a:buNone/>
              <a:defRPr sz="2700"/>
            </a:lvl8pPr>
            <a:lvl9pPr marL="487155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1"/>
          </a:xfrm>
        </p:spPr>
        <p:txBody>
          <a:bodyPr/>
          <a:lstStyle>
            <a:lvl1pPr marL="0" indent="0">
              <a:buNone/>
              <a:defRPr sz="1900"/>
            </a:lvl1pPr>
            <a:lvl2pPr marL="608945" indent="0">
              <a:buNone/>
              <a:defRPr sz="1600"/>
            </a:lvl2pPr>
            <a:lvl3pPr marL="1217889" indent="0">
              <a:buNone/>
              <a:defRPr sz="1300"/>
            </a:lvl3pPr>
            <a:lvl4pPr marL="1826834" indent="0">
              <a:buNone/>
              <a:defRPr sz="1200"/>
            </a:lvl4pPr>
            <a:lvl5pPr marL="2435779" indent="0">
              <a:buNone/>
              <a:defRPr sz="1200"/>
            </a:lvl5pPr>
            <a:lvl6pPr marL="3044723" indent="0">
              <a:buNone/>
              <a:defRPr sz="1200"/>
            </a:lvl6pPr>
            <a:lvl7pPr marL="3653668" indent="0">
              <a:buNone/>
              <a:defRPr sz="1200"/>
            </a:lvl7pPr>
            <a:lvl8pPr marL="4262613" indent="0">
              <a:buNone/>
              <a:defRPr sz="1200"/>
            </a:lvl8pPr>
            <a:lvl9pPr marL="4871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1"/>
          </a:xfrm>
          <a:prstGeom prst="rect">
            <a:avLst/>
          </a:prstGeom>
        </p:spPr>
        <p:txBody>
          <a:bodyPr vert="horz" lIns="121789" tIns="60894" rIns="121789" bIns="60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EC26-64C3-40C9-813E-C1C5E055DEA9}" type="datetimeFigureOut">
              <a:rPr lang="en-US" smtClean="0"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6"/>
          </a:xfrm>
          <a:prstGeom prst="rect">
            <a:avLst/>
          </a:prstGeom>
        </p:spPr>
        <p:txBody>
          <a:bodyPr vert="horz" lIns="121789" tIns="60894" rIns="121789" bIns="608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1D505-5CFF-4EFD-91A4-3AF7C7F83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8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hns2ea@jm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actika.com/center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pdx.edu/~ruzickaa/meteorites/gallery/galle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250" y="985837"/>
            <a:ext cx="10515600" cy="4495800"/>
          </a:xfrm>
        </p:spPr>
        <p:txBody>
          <a:bodyPr>
            <a:noAutofit/>
          </a:bodyPr>
          <a:lstStyle/>
          <a:p>
            <a:r>
              <a:rPr lang="en-US" sz="8000" dirty="0" smtClean="0"/>
              <a:t>Composition and Structure of Earth through Hand Samples and Thin Sections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5850" y="6548437"/>
            <a:ext cx="8525510" cy="251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Liz Johnson, James Madison University (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johns2ea@jmu.edu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1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Mantle Samples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Purchase samples from well-known localities like San Carlos? Wards or mineral dealers.</a:t>
            </a:r>
          </a:p>
          <a:p>
            <a:r>
              <a:rPr lang="en-US" dirty="0" smtClean="0"/>
              <a:t>Sample exchange between universities?</a:t>
            </a:r>
          </a:p>
          <a:p>
            <a:r>
              <a:rPr lang="en-US" dirty="0" smtClean="0"/>
              <a:t>I’d like to acquire some experimental runs or diamond inclusions – something to represent lower mantle.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250" y="858807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http://all-geo.org/highlyallochthonous/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5764812"/>
            <a:ext cx="4069080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9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3250" y="27321"/>
            <a:ext cx="10961370" cy="1522413"/>
          </a:xfrm>
        </p:spPr>
        <p:txBody>
          <a:bodyPr/>
          <a:lstStyle/>
          <a:p>
            <a:r>
              <a:rPr lang="en-US" dirty="0" smtClean="0"/>
              <a:t>Take a Field Trip?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2namj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261057"/>
            <a:ext cx="9906000" cy="77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sample-based exercise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Lack of retention of information about Earth’s interior</a:t>
            </a:r>
          </a:p>
          <a:p>
            <a:r>
              <a:rPr lang="en-US" dirty="0" smtClean="0"/>
              <a:t>Classification of ultramafic rocks</a:t>
            </a:r>
          </a:p>
          <a:p>
            <a:r>
              <a:rPr lang="en-US" dirty="0" smtClean="0"/>
              <a:t>New topics: mineralogy or textures of meteorites, mantle, core</a:t>
            </a:r>
          </a:p>
          <a:p>
            <a:r>
              <a:rPr lang="en-US" dirty="0" smtClean="0"/>
              <a:t>Introduction to the concept of MASS BALANCE  (lecture)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6" name="Picture 2" descr="figure_01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24037"/>
            <a:ext cx="5862638" cy="654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298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detail?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figure_01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900237"/>
            <a:ext cx="5978525" cy="654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413500" y="1633537"/>
            <a:ext cx="3625850" cy="6813550"/>
            <a:chOff x="3476" y="0"/>
            <a:chExt cx="2284" cy="4292"/>
          </a:xfrm>
        </p:grpSpPr>
        <p:pic>
          <p:nvPicPr>
            <p:cNvPr id="7" name="Picture 4" descr="Fig 1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" y="0"/>
              <a:ext cx="1916" cy="4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3476" y="1008"/>
              <a:ext cx="412" cy="218"/>
            </a:xfrm>
            <a:prstGeom prst="rightArrow">
              <a:avLst>
                <a:gd name="adj1" fmla="val 75009"/>
                <a:gd name="adj2" fmla="val 94504"/>
              </a:avLst>
            </a:prstGeom>
            <a:solidFill>
              <a:srgbClr val="FF3399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/>
            </p:cNvSpPr>
            <p:nvPr/>
          </p:nvSpPr>
          <p:spPr bwMode="auto">
            <a:xfrm rot="-296499">
              <a:off x="3931" y="399"/>
              <a:ext cx="155" cy="1728"/>
            </a:xfrm>
            <a:prstGeom prst="leftBrace">
              <a:avLst>
                <a:gd name="adj1" fmla="val 92903"/>
                <a:gd name="adj2" fmla="val 41269"/>
              </a:avLst>
            </a:prstGeom>
            <a:noFill/>
            <a:ln w="28575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794500" y="8216900"/>
            <a:ext cx="541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From Winter, Intro to Igneous and Metamorphic Petrology</a:t>
            </a:r>
          </a:p>
        </p:txBody>
      </p:sp>
    </p:spTree>
    <p:extLst>
      <p:ext uri="{BB962C8B-B14F-4D97-AF65-F5344CB8AC3E}">
        <p14:creationId xmlns:p14="http://schemas.microsoft.com/office/powerpoint/2010/main" val="158863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detail?</a:t>
            </a:r>
            <a:endParaRPr lang="en-US" dirty="0"/>
          </a:p>
        </p:txBody>
      </p:sp>
      <p:pic>
        <p:nvPicPr>
          <p:cNvPr id="10" name="Picture 4" descr="171fig1_v4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747837"/>
            <a:ext cx="8109748" cy="72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23450" y="8072437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Frost, Elements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2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for Introduction to Petrology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747837"/>
            <a:ext cx="10961370" cy="6028331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781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activity could be used 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747837"/>
            <a:ext cx="10961370" cy="602833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Igneous and Metamorphic Petrology</a:t>
            </a:r>
          </a:p>
          <a:p>
            <a:r>
              <a:rPr lang="en-US" dirty="0" smtClean="0"/>
              <a:t>Earth Materials</a:t>
            </a:r>
          </a:p>
          <a:p>
            <a:r>
              <a:rPr lang="en-US" dirty="0" smtClean="0"/>
              <a:t>Mineralogy</a:t>
            </a:r>
          </a:p>
          <a:p>
            <a:r>
              <a:rPr lang="en-US" dirty="0" smtClean="0"/>
              <a:t>Introductory and general education courses</a:t>
            </a:r>
          </a:p>
          <a:p>
            <a:pPr lvl="1"/>
            <a:r>
              <a:rPr lang="en-US" dirty="0" smtClean="0"/>
              <a:t>Only hand samples / choose mantle or meteorites</a:t>
            </a:r>
          </a:p>
        </p:txBody>
      </p:sp>
    </p:spTree>
    <p:extLst>
      <p:ext uri="{BB962C8B-B14F-4D97-AF65-F5344CB8AC3E}">
        <p14:creationId xmlns:p14="http://schemas.microsoft.com/office/powerpoint/2010/main" val="428270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ultramafic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84650" y="8303478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Figure 2.2c.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classification of the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phaneritic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igneous rocks: Ultramafic rocks. After IUGS.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smtClean="0">
                <a:solidFill>
                  <a:srgbClr val="808080"/>
                </a:solidFill>
                <a:latin typeface="Times New Roman" pitchFamily="18" charset="0"/>
                <a:cs typeface="Times New Roman" pitchFamily="18" charset="0"/>
              </a:rPr>
              <a:t>From Winter (2001)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Times New Roman" pitchFamily="18" charset="0"/>
              <a:cs typeface="Arial" charset="0"/>
            </a:endParaRPr>
          </a:p>
        </p:txBody>
      </p:sp>
      <p:pic>
        <p:nvPicPr>
          <p:cNvPr id="7" name="Picture 4" descr="Fig 2-2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259" y="1911349"/>
            <a:ext cx="9237582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5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Meteorite Samples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1473785"/>
            <a:ext cx="6603999" cy="4953000"/>
          </a:xfrm>
        </p:spPr>
      </p:pic>
      <p:sp>
        <p:nvSpPr>
          <p:cNvPr id="5" name="TextBox 4"/>
          <p:cNvSpPr txBox="1"/>
          <p:nvPr/>
        </p:nvSpPr>
        <p:spPr>
          <a:xfrm>
            <a:off x="450850" y="1671637"/>
            <a:ext cx="48768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Hand Samples and Thin Sections: </a:t>
            </a:r>
            <a:r>
              <a:rPr lang="en-US" sz="3600" dirty="0">
                <a:solidFill>
                  <a:prstClr val="black"/>
                </a:solidFill>
                <a:hlinkClick r:id="rId3"/>
              </a:rPr>
              <a:t>http://www.impactika.com/center.htm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err="1">
                <a:solidFill>
                  <a:prstClr val="black"/>
                </a:solidFill>
              </a:rPr>
              <a:t>Ebay</a:t>
            </a:r>
            <a:r>
              <a:rPr lang="en-US" sz="3600" dirty="0" smtClean="0">
                <a:solidFill>
                  <a:prstClr val="black"/>
                </a:solidFill>
              </a:rPr>
              <a:t>?</a:t>
            </a:r>
          </a:p>
          <a:p>
            <a:endParaRPr lang="en-US" sz="3600" dirty="0" smtClean="0">
              <a:solidFill>
                <a:prstClr val="black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solidFill>
                  <a:prstClr val="black"/>
                </a:solidFill>
              </a:rPr>
              <a:t>Thin section images</a:t>
            </a:r>
          </a:p>
          <a:p>
            <a:r>
              <a:rPr lang="en-US" sz="3600" dirty="0">
                <a:solidFill>
                  <a:prstClr val="black"/>
                </a:solidFill>
                <a:hlinkClick r:id="rId4"/>
              </a:rPr>
              <a:t>http://web.pdx.edu/~</a:t>
            </a:r>
            <a:r>
              <a:rPr lang="en-US" sz="3600" dirty="0" smtClean="0">
                <a:solidFill>
                  <a:prstClr val="black"/>
                </a:solidFill>
                <a:hlinkClick r:id="rId4"/>
              </a:rPr>
              <a:t>ruzickaa/meteorites/gallery/gallery.html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Other Sources:</a:t>
            </a:r>
          </a:p>
          <a:p>
            <a:endParaRPr lang="en-US" sz="3600" dirty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0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199</Words>
  <Application>Microsoft Office PowerPoint</Application>
  <PresentationFormat>Ledger Paper (11x17 in)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Composition and Structure of Earth through Hand Samples and Thin Sections</vt:lpstr>
      <vt:lpstr>Take a Field Trip?</vt:lpstr>
      <vt:lpstr>Motivation for sample-based exercise</vt:lpstr>
      <vt:lpstr>How much detail?</vt:lpstr>
      <vt:lpstr>How much detail?</vt:lpstr>
      <vt:lpstr>Lab for Introduction to Petrology</vt:lpstr>
      <vt:lpstr>This activity could be used in…</vt:lpstr>
      <vt:lpstr>Classification of ultramafic rocks</vt:lpstr>
      <vt:lpstr>Obtaining Meteorite Samples</vt:lpstr>
      <vt:lpstr>Obtaining Mantle Samples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Johnson</dc:creator>
  <cp:lastModifiedBy>Liz Johnson</cp:lastModifiedBy>
  <cp:revision>37</cp:revision>
  <cp:lastPrinted>2011-08-03T20:15:42Z</cp:lastPrinted>
  <dcterms:created xsi:type="dcterms:W3CDTF">2011-08-03T15:55:10Z</dcterms:created>
  <dcterms:modified xsi:type="dcterms:W3CDTF">2011-08-03T21:22:33Z</dcterms:modified>
</cp:coreProperties>
</file>