
<file path=[Content_Types].xml><?xml version="1.0" encoding="utf-8"?>
<Types xmlns="http://schemas.openxmlformats.org/package/2006/content-types">
  <Override PartName="/ppt/slideLayouts/slideLayout8.xml" ContentType="application/vnd.openxmlformats-officedocument.presentationml.slideLayout+xml"/>
  <Override PartName="/ppt/notesSlides/notesSlide2.xml" ContentType="application/vnd.openxmlformats-officedocument.presentationml.notesSlide+xml"/>
  <Override PartName="/ppt/notesSlides/notesSlide14.xml" ContentType="application/vnd.openxmlformats-officedocument.presentationml.notesSlide+xml"/>
  <Override PartName="/ppt/slides/slide22.xml" ContentType="application/vnd.openxmlformats-officedocument.presentationml.slide+xml"/>
  <Override PartName="/ppt/slides/slide28.xml" ContentType="application/vnd.openxmlformats-officedocument.presentationml.slide+xml"/>
  <Override PartName="/ppt/theme/theme2.xml" ContentType="application/vnd.openxmlformats-officedocument.theme+xml"/>
  <Override PartName="/ppt/slides/slide2.xml" ContentType="application/vnd.openxmlformats-officedocument.presentationml.slide+xml"/>
  <Override PartName="/ppt/notesSlides/notesSlide11.xml" ContentType="application/vnd.openxmlformats-officedocument.presentationml.notesSlide+xml"/>
  <Override PartName="/docProps/app.xml" ContentType="application/vnd.openxmlformats-officedocument.extended-properties+xml"/>
  <Override PartName="/ppt/notesSlides/notesSlide9.xml" ContentType="application/vnd.openxmlformats-officedocument.presentationml.notesSlide+xml"/>
  <Override PartName="/ppt/slides/slide11.xml" ContentType="application/vnd.openxmlformats-officedocument.presentationml.slide+xml"/>
  <Override PartName="/ppt/slides/slide18.xml" ContentType="application/vnd.openxmlformats-officedocument.presentationml.slide+xml"/>
  <Override PartName="/ppt/notesSlides/notesSlide16.xml" ContentType="application/vnd.openxmlformats-officedocument.presentationml.notesSlide+xml"/>
  <Override PartName="/ppt/slideLayouts/slideLayout3.xml" ContentType="application/vnd.openxmlformats-officedocument.presentationml.slideLayout+xml"/>
  <Override PartName="/ppt/slides/slide21.xml" ContentType="application/vnd.openxmlformats-officedocument.presentationml.slide+xml"/>
  <Override PartName="/ppt/slideLayouts/slideLayout5.xml" ContentType="application/vnd.openxmlformats-officedocument.presentationml.slideLayout+xml"/>
  <Override PartName="/ppt/slides/slide23.xml" ContentType="application/vnd.openxmlformats-officedocument.presentationml.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slides/slide1.xml" ContentType="application/vnd.openxmlformats-officedocument.presentationml.slide+xml"/>
  <Override PartName="/ppt/tableStyles.xml" ContentType="application/vnd.openxmlformats-officedocument.presentationml.tableStyles+xml"/>
  <Default Extension="xml" ContentType="application/xml"/>
  <Override PartName="/ppt/slides/slide7.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viewProps.xml" ContentType="application/vnd.openxmlformats-officedocument.presentationml.viewProps+xml"/>
  <Override PartName="/ppt/notesSlides/notesSlide7.xml" ContentType="application/vnd.openxmlformats-officedocument.presentationml.notesSlide+xml"/>
  <Override PartName="/ppt/notesSlides/notesSlide15.xml" ContentType="application/vnd.openxmlformats-officedocument.presentationml.notesSlide+xml"/>
  <Override PartName="/ppt/slides/slide25.xml" ContentType="application/vnd.openxmlformats-officedocument.presentationml.slide+xml"/>
  <Override PartName="/ppt/notesSlides/notesSlide4.xml" ContentType="application/vnd.openxmlformats-officedocument.presentationml.notesSlide+xml"/>
  <Override PartName="/ppt/slides/slide13.xml" ContentType="application/vnd.openxmlformats-officedocument.presentationml.slide+xml"/>
  <Override PartName="/ppt/slides/slide14.xml" ContentType="application/vnd.openxmlformats-officedocument.presentationml.slide+xml"/>
  <Override PartName="/ppt/notesSlides/notesSlide17.xml" ContentType="application/vnd.openxmlformats-officedocument.presentationml.notesSlide+xml"/>
  <Override PartName="/ppt/notesSlides/notesSlide12.xml" ContentType="application/vnd.openxmlformats-officedocument.presentationml.notesSlide+xml"/>
  <Default Extension="pict" ContentType="image/pict"/>
  <Override PartName="/ppt/notesSlides/notesSlide6.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notesSlides/notesSlide5.xml" ContentType="application/vnd.openxmlformats-officedocument.presentationml.notesSlide+xml"/>
  <Override PartName="/ppt/slideLayouts/slideLayout2.xml" ContentType="application/vnd.openxmlformats-officedocument.presentationml.slideLayout+xml"/>
  <Override PartName="/ppt/notesSlides/notesSlide13.xml" ContentType="application/vnd.openxmlformats-officedocument.presentationml.notesSlide+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theme/theme1.xml" ContentType="application/vnd.openxmlformats-officedocument.theme+xml"/>
  <Override PartName="/ppt/slideLayouts/slideLayout6.xml" ContentType="application/vnd.openxmlformats-officedocument.presentationml.slideLayout+xml"/>
  <Override PartName="/ppt/presentation.xml" ContentType="application/vnd.openxmlformats-officedocument.presentationml.presentation.main+xml"/>
  <Override PartName="/ppt/slides/slide5.xml" ContentType="application/vnd.openxmlformats-officedocument.presentationml.slide+xml"/>
  <Override PartName="/ppt/slides/slide10.xml" ContentType="application/vnd.openxmlformats-officedocument.presentationml.slide+xml"/>
  <Override PartName="/ppt/slideLayouts/slideLayout7.xml" ContentType="application/vnd.openxmlformats-officedocument.presentationml.slideLayout+xml"/>
  <Override PartName="/ppt/presProps.xml" ContentType="application/vnd.openxmlformats-officedocument.presentationml.presProps+xml"/>
  <Default Extension="jpeg" ContentType="image/jpeg"/>
  <Default Extension="vml" ContentType="application/vnd.openxmlformats-officedocument.vmlDrawing"/>
  <Override PartName="/ppt/notesSlides/notesSlide18.xml" ContentType="application/vnd.openxmlformats-officedocument.presentationml.notesSlide+xml"/>
  <Default Extension="png" ContentType="image/png"/>
  <Override PartName="/ppt/slides/slide3.xml" ContentType="application/vnd.openxmlformats-officedocument.presentationml.slide+xml"/>
  <Override PartName="/ppt/slides/slide4.xml" ContentType="application/vnd.openxmlformats-officedocument.presentationml.slide+xml"/>
  <Default Extension="tiff" ContentType="image/tiff"/>
  <Override PartName="/ppt/slides/slide27.xml" ContentType="application/vnd.openxmlformats-officedocument.presentationml.slide+xml"/>
  <Override PartName="/ppt/slideLayouts/slideLayout11.xml" ContentType="application/vnd.openxmlformats-officedocument.presentationml.slideLayout+xml"/>
  <Override PartName="/ppt/notesSlides/notesSlide8.xml" ContentType="application/vnd.openxmlformats-officedocument.presentationml.notesSlide+xml"/>
  <Override PartName="/ppt/embeddings/Microsoft_Equation1.bin" ContentType="application/vnd.openxmlformats-officedocument.oleObject"/>
  <Override PartName="/docProps/core.xml" ContentType="application/vnd.openxmlformats-package.core-properties+xml"/>
  <Override PartName="/ppt/slides/slide8.xml" ContentType="application/vnd.openxmlformats-officedocument.presentationml.slide+xml"/>
  <Override PartName="/ppt/slides/slide15.xml" ContentType="application/vnd.openxmlformats-officedocument.presentationml.slide+xml"/>
  <Default Extension="bin" ContentType="application/vnd.openxmlformats-officedocument.presentationml.printerSettings"/>
  <Override PartName="/ppt/notesSlides/notesSlide10.xml" ContentType="application/vnd.openxmlformats-officedocument.presentationml.notesSlide+xml"/>
  <Default Extension="rels" ContentType="application/vnd.openxmlformats-package.relationships+xml"/>
  <Override PartName="/ppt/slides/slide9.xml" ContentType="application/vnd.openxmlformats-officedocument.presentationml.slide+xml"/>
  <Override PartName="/ppt/slides/slide24.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Default Extension="pdf" ContentType="application/pdf"/>
  <Default Extension="gif" ContentType="image/gif"/>
  <Override PartName="/ppt/slides/slide19.xml" ContentType="application/vnd.openxmlformats-officedocument.presentationml.slide+xml"/>
  <Override PartName="/ppt/slides/slide12.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30"/>
  </p:notesMasterIdLst>
  <p:sldIdLst>
    <p:sldId id="267" r:id="rId2"/>
    <p:sldId id="266" r:id="rId3"/>
    <p:sldId id="265" r:id="rId4"/>
    <p:sldId id="271" r:id="rId5"/>
    <p:sldId id="273" r:id="rId6"/>
    <p:sldId id="272" r:id="rId7"/>
    <p:sldId id="274" r:id="rId8"/>
    <p:sldId id="276" r:id="rId9"/>
    <p:sldId id="275" r:id="rId10"/>
    <p:sldId id="278" r:id="rId11"/>
    <p:sldId id="279" r:id="rId12"/>
    <p:sldId id="280" r:id="rId13"/>
    <p:sldId id="282" r:id="rId14"/>
    <p:sldId id="281" r:id="rId15"/>
    <p:sldId id="283" r:id="rId16"/>
    <p:sldId id="277" r:id="rId17"/>
    <p:sldId id="264" r:id="rId18"/>
    <p:sldId id="262" r:id="rId19"/>
    <p:sldId id="256" r:id="rId20"/>
    <p:sldId id="257" r:id="rId21"/>
    <p:sldId id="258" r:id="rId22"/>
    <p:sldId id="259" r:id="rId23"/>
    <p:sldId id="263" r:id="rId24"/>
    <p:sldId id="260" r:id="rId25"/>
    <p:sldId id="284" r:id="rId26"/>
    <p:sldId id="268" r:id="rId27"/>
    <p:sldId id="270" r:id="rId28"/>
    <p:sldId id="261"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C4E0FF"/>
    <a:srgbClr val="FFFCB4"/>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88169" autoAdjust="0"/>
  </p:normalViewPr>
  <p:slideViewPr>
    <p:cSldViewPr snapToGrid="0" snapToObjects="1">
      <p:cViewPr>
        <p:scale>
          <a:sx n="100" d="100"/>
          <a:sy n="100" d="100"/>
        </p:scale>
        <p:origin x="-168" y="-88"/>
      </p:cViewPr>
      <p:guideLst>
        <p:guide orient="horz" pos="2160"/>
        <p:guide pos="2880"/>
      </p:guideLst>
    </p:cSldViewPr>
  </p:slideViewPr>
  <p:notesTextViewPr>
    <p:cViewPr>
      <p:scale>
        <a:sx n="100" d="100"/>
        <a:sy n="100" d="100"/>
      </p:scale>
      <p:origin x="0" y="0"/>
    </p:cViewPr>
  </p:notesTextViewPr>
  <p:sorterViewPr>
    <p:cViewPr>
      <p:scale>
        <a:sx n="85" d="100"/>
        <a:sy n="85" d="100"/>
      </p:scale>
      <p:origin x="0" y="0"/>
    </p:cViewPr>
  </p:sorterViewPr>
  <p:gridSpacing cx="78028800" cy="78028800"/>
</p:viewPr>
</file>

<file path=ppt/_rels/presentation.xml.rels><?xml version="1.0" encoding="UTF-8" standalone="yes"?>
<Relationships xmlns="http://schemas.openxmlformats.org/package/2006/relationships"><Relationship Id="rId35" Type="http://schemas.openxmlformats.org/officeDocument/2006/relationships/tableStyles" Target="tableStyles.xml"/><Relationship Id="rId31" Type="http://schemas.openxmlformats.org/officeDocument/2006/relationships/printerSettings" Target="printerSettings/printerSettings1.bin"/><Relationship Id="rId34" Type="http://schemas.openxmlformats.org/officeDocument/2006/relationships/theme" Target="theme/theme1.xml"/><Relationship Id="rId7" Type="http://schemas.openxmlformats.org/officeDocument/2006/relationships/slide" Target="slides/slide6.xml"/><Relationship Id="rId1" Type="http://schemas.openxmlformats.org/officeDocument/2006/relationships/slideMaster" Target="slideMasters/slideMaster1.xml"/><Relationship Id="rId24" Type="http://schemas.openxmlformats.org/officeDocument/2006/relationships/slide" Target="slides/slide23.xml"/><Relationship Id="rId25" Type="http://schemas.openxmlformats.org/officeDocument/2006/relationships/slide" Target="slides/slide24.xml"/><Relationship Id="rId8" Type="http://schemas.openxmlformats.org/officeDocument/2006/relationships/slide" Target="slides/slide7.xml"/><Relationship Id="rId13" Type="http://schemas.openxmlformats.org/officeDocument/2006/relationships/slide" Target="slides/slide12.xml"/><Relationship Id="rId10" Type="http://schemas.openxmlformats.org/officeDocument/2006/relationships/slide" Target="slides/slide9.xml"/><Relationship Id="rId32"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3" Type="http://schemas.openxmlformats.org/officeDocument/2006/relationships/slide" Target="slides/slide2.xml"/><Relationship Id="rId27" Type="http://schemas.openxmlformats.org/officeDocument/2006/relationships/slide" Target="slides/slide26.xml"/><Relationship Id="rId14" Type="http://schemas.openxmlformats.org/officeDocument/2006/relationships/slide" Target="slides/slide13.xml"/><Relationship Id="rId23" Type="http://schemas.openxmlformats.org/officeDocument/2006/relationships/slide" Target="slides/slide22.xml"/><Relationship Id="rId4" Type="http://schemas.openxmlformats.org/officeDocument/2006/relationships/slide" Target="slides/slide3.xml"/><Relationship Id="rId28" Type="http://schemas.openxmlformats.org/officeDocument/2006/relationships/slide" Target="slides/slide27.xml"/><Relationship Id="rId26" Type="http://schemas.openxmlformats.org/officeDocument/2006/relationships/slide" Target="slides/slide25.xml"/><Relationship Id="rId30" Type="http://schemas.openxmlformats.org/officeDocument/2006/relationships/notesMaster" Target="notesMasters/notesMaster1.xml"/><Relationship Id="rId11" Type="http://schemas.openxmlformats.org/officeDocument/2006/relationships/slide" Target="slides/slide10.xml"/><Relationship Id="rId29" Type="http://schemas.openxmlformats.org/officeDocument/2006/relationships/slide" Target="slides/slide28.xml"/><Relationship Id="rId6" Type="http://schemas.openxmlformats.org/officeDocument/2006/relationships/slide" Target="slides/slide5.xml"/><Relationship Id="rId16" Type="http://schemas.openxmlformats.org/officeDocument/2006/relationships/slide" Target="slides/slide15.xml"/><Relationship Id="rId3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19" Type="http://schemas.openxmlformats.org/officeDocument/2006/relationships/slide" Target="slides/slide18.xml"/><Relationship Id="rId20" Type="http://schemas.openxmlformats.org/officeDocument/2006/relationships/slide" Target="slides/slide19.xml"/><Relationship Id="rId22" Type="http://schemas.openxmlformats.org/officeDocument/2006/relationships/slide" Target="slides/slide21.xml"/><Relationship Id="rId21" Type="http://schemas.openxmlformats.org/officeDocument/2006/relationships/slide" Target="slides/slide20.xml"/><Relationship Id="rId2"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0.pict"/><Relationship Id="rId1" Type="http://schemas.openxmlformats.org/officeDocument/2006/relationships/image" Target="../media/image39.pict"/></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4.pict"/></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949AA8D-1524-0B40-A266-F2E9B9E4503F}" type="datetimeFigureOut">
              <a:rPr lang="en-US" smtClean="0"/>
              <a:pPr/>
              <a:t>8/8/11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7607B6D-35AF-DD49-BEF6-2181664B4EFA}"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Bloom </a:t>
            </a:r>
            <a:r>
              <a:rPr lang="en-US" dirty="0" err="1" smtClean="0"/>
              <a:t>cognatitive</a:t>
            </a:r>
            <a:r>
              <a:rPr lang="en-US" dirty="0" smtClean="0"/>
              <a:t> levels: </a:t>
            </a:r>
            <a:r>
              <a:rPr lang="en-US" sz="1200" dirty="0" smtClean="0">
                <a:latin typeface="Times"/>
                <a:cs typeface="Times"/>
              </a:rPr>
              <a:t>analysis, synthesis, evaluation</a:t>
            </a:r>
          </a:p>
          <a:p>
            <a:endParaRPr lang="en-US" dirty="0"/>
          </a:p>
        </p:txBody>
      </p:sp>
      <p:sp>
        <p:nvSpPr>
          <p:cNvPr id="4" name="Slide Number Placeholder 3"/>
          <p:cNvSpPr>
            <a:spLocks noGrp="1"/>
          </p:cNvSpPr>
          <p:nvPr>
            <p:ph type="sldNum" sz="quarter" idx="10"/>
          </p:nvPr>
        </p:nvSpPr>
        <p:spPr/>
        <p:txBody>
          <a:bodyPr/>
          <a:lstStyle/>
          <a:p>
            <a:fld id="{27607B6D-35AF-DD49-BEF6-2181664B4EFA}" type="slidenum">
              <a:rPr lang="en-US" smtClean="0"/>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Introduction</a:t>
            </a:r>
            <a:r>
              <a:rPr lang="en-US" baseline="0" dirty="0" smtClean="0"/>
              <a:t> of trace elements as potential indicators of depth of differentiation possible.</a:t>
            </a:r>
          </a:p>
          <a:p>
            <a:r>
              <a:rPr lang="en-US" baseline="0" dirty="0" smtClean="0"/>
              <a:t>Application of </a:t>
            </a:r>
            <a:r>
              <a:rPr lang="en-US" baseline="0" dirty="0" err="1" smtClean="0"/>
              <a:t>VolatileCalc</a:t>
            </a:r>
            <a:r>
              <a:rPr lang="en-US" baseline="0" dirty="0" smtClean="0"/>
              <a:t> or the solubility model of Moore et al to estimate depth of entrapment of melt inclusions. </a:t>
            </a:r>
          </a:p>
        </p:txBody>
      </p:sp>
      <p:sp>
        <p:nvSpPr>
          <p:cNvPr id="4" name="Slide Number Placeholder 3"/>
          <p:cNvSpPr>
            <a:spLocks noGrp="1"/>
          </p:cNvSpPr>
          <p:nvPr>
            <p:ph type="sldNum" sz="quarter" idx="10"/>
          </p:nvPr>
        </p:nvSpPr>
        <p:spPr/>
        <p:txBody>
          <a:bodyPr/>
          <a:lstStyle/>
          <a:p>
            <a:fld id="{27607B6D-35AF-DD49-BEF6-2181664B4EFA}" type="slidenum">
              <a:rPr lang="en-US" smtClean="0"/>
              <a:pPr/>
              <a:t>14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Wondering if no student involvement in sample collection</a:t>
            </a:r>
            <a:r>
              <a:rPr lang="en-US" baseline="0" dirty="0" smtClean="0"/>
              <a:t> and analysis is both a pro and </a:t>
            </a:r>
            <a:r>
              <a:rPr lang="en-US" baseline="0" smtClean="0"/>
              <a:t>a con ;-)</a:t>
            </a:r>
          </a:p>
          <a:p>
            <a:endParaRPr lang="en-US" dirty="0"/>
          </a:p>
        </p:txBody>
      </p:sp>
      <p:sp>
        <p:nvSpPr>
          <p:cNvPr id="4" name="Slide Number Placeholder 3"/>
          <p:cNvSpPr>
            <a:spLocks noGrp="1"/>
          </p:cNvSpPr>
          <p:nvPr>
            <p:ph type="sldNum" sz="quarter" idx="10"/>
          </p:nvPr>
        </p:nvSpPr>
        <p:spPr/>
        <p:txBody>
          <a:bodyPr/>
          <a:lstStyle/>
          <a:p>
            <a:fld id="{27607B6D-35AF-DD49-BEF6-2181664B4EFA}" type="slidenum">
              <a:rPr lang="en-US" smtClean="0"/>
              <a:pPr/>
              <a:t>16</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Colgate example petrology project</a:t>
            </a:r>
            <a:endParaRPr lang="en-US" dirty="0"/>
          </a:p>
        </p:txBody>
      </p:sp>
      <p:sp>
        <p:nvSpPr>
          <p:cNvPr id="4" name="Slide Number Placeholder 3"/>
          <p:cNvSpPr>
            <a:spLocks noGrp="1"/>
          </p:cNvSpPr>
          <p:nvPr>
            <p:ph type="sldNum" sz="quarter" idx="10"/>
          </p:nvPr>
        </p:nvSpPr>
        <p:spPr/>
        <p:txBody>
          <a:bodyPr/>
          <a:lstStyle/>
          <a:p>
            <a:fld id="{27607B6D-35AF-DD49-BEF6-2181664B4EFA}" type="slidenum">
              <a:rPr lang="en-US" smtClean="0"/>
              <a:pPr/>
              <a:t>17</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Taught as 2 courses: a petrology course and a methods course,</a:t>
            </a:r>
            <a:r>
              <a:rPr lang="en-US" baseline="0" dirty="0" smtClean="0"/>
              <a:t> so in addition to the </a:t>
            </a:r>
            <a:r>
              <a:rPr lang="en-US" baseline="0" dirty="0" err="1" smtClean="0"/>
              <a:t>geochem</a:t>
            </a:r>
            <a:r>
              <a:rPr lang="en-US" baseline="0" dirty="0" smtClean="0"/>
              <a:t> part there was a also lecture on analytical equipment and data processing</a:t>
            </a:r>
            <a:endParaRPr lang="en-US" dirty="0"/>
          </a:p>
        </p:txBody>
      </p:sp>
      <p:sp>
        <p:nvSpPr>
          <p:cNvPr id="4" name="Slide Number Placeholder 3"/>
          <p:cNvSpPr>
            <a:spLocks noGrp="1"/>
          </p:cNvSpPr>
          <p:nvPr>
            <p:ph type="sldNum" sz="quarter" idx="10"/>
          </p:nvPr>
        </p:nvSpPr>
        <p:spPr/>
        <p:txBody>
          <a:bodyPr/>
          <a:lstStyle/>
          <a:p>
            <a:fld id="{27607B6D-35AF-DD49-BEF6-2181664B4EFA}" type="slidenum">
              <a:rPr lang="en-US" smtClean="0"/>
              <a:pPr/>
              <a:t>18</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the metamorphic part there was also SEM and isotope work</a:t>
            </a:r>
            <a:endParaRPr lang="en-US" dirty="0"/>
          </a:p>
        </p:txBody>
      </p:sp>
      <p:sp>
        <p:nvSpPr>
          <p:cNvPr id="4" name="Slide Number Placeholder 3"/>
          <p:cNvSpPr>
            <a:spLocks noGrp="1"/>
          </p:cNvSpPr>
          <p:nvPr>
            <p:ph type="sldNum" sz="quarter" idx="10"/>
          </p:nvPr>
        </p:nvSpPr>
        <p:spPr/>
        <p:txBody>
          <a:bodyPr/>
          <a:lstStyle/>
          <a:p>
            <a:fld id="{27607B6D-35AF-DD49-BEF6-2181664B4EFA}" type="slidenum">
              <a:rPr lang="en-US" smtClean="0"/>
              <a:pPr/>
              <a:t>20</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Issues:</a:t>
            </a:r>
            <a:r>
              <a:rPr lang="en-US" baseline="0" dirty="0" smtClean="0"/>
              <a:t> </a:t>
            </a:r>
            <a:r>
              <a:rPr lang="en-US" dirty="0" smtClean="0"/>
              <a:t>Sequencing of this lab work</a:t>
            </a:r>
            <a:r>
              <a:rPr lang="en-US" baseline="0" dirty="0" smtClean="0"/>
              <a:t> with lecture and traditional microscope labs</a:t>
            </a:r>
            <a:r>
              <a:rPr lang="en-US" dirty="0" smtClean="0"/>
              <a:t>,</a:t>
            </a:r>
            <a:r>
              <a:rPr lang="en-US" baseline="0" dirty="0" smtClean="0"/>
              <a:t> also how to grade?</a:t>
            </a:r>
            <a:endParaRPr lang="en-US" dirty="0"/>
          </a:p>
        </p:txBody>
      </p:sp>
      <p:sp>
        <p:nvSpPr>
          <p:cNvPr id="4" name="Slide Number Placeholder 3"/>
          <p:cNvSpPr>
            <a:spLocks noGrp="1"/>
          </p:cNvSpPr>
          <p:nvPr>
            <p:ph type="sldNum" sz="quarter" idx="10"/>
          </p:nvPr>
        </p:nvSpPr>
        <p:spPr/>
        <p:txBody>
          <a:bodyPr/>
          <a:lstStyle/>
          <a:p>
            <a:fld id="{27607B6D-35AF-DD49-BEF6-2181664B4EFA}" type="slidenum">
              <a:rPr lang="en-US" smtClean="0"/>
              <a:pPr/>
              <a:t>21</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Lectures +</a:t>
            </a:r>
            <a:r>
              <a:rPr lang="en-US" baseline="0" dirty="0" smtClean="0"/>
              <a:t> homework/labs were tailored to help project work being done that week</a:t>
            </a:r>
          </a:p>
          <a:p>
            <a:r>
              <a:rPr lang="en-US" baseline="0" dirty="0" smtClean="0"/>
              <a:t>Major parts of final paper were handed in as homework and graded </a:t>
            </a:r>
            <a:r>
              <a:rPr lang="en-US" baseline="0" dirty="0" err="1" smtClean="0"/>
              <a:t>w</a:t>
            </a:r>
            <a:r>
              <a:rPr lang="en-US" baseline="0" dirty="0" smtClean="0"/>
              <a:t>/feedback</a:t>
            </a:r>
            <a:endParaRPr lang="en-US" dirty="0"/>
          </a:p>
        </p:txBody>
      </p:sp>
      <p:sp>
        <p:nvSpPr>
          <p:cNvPr id="4" name="Slide Number Placeholder 3"/>
          <p:cNvSpPr>
            <a:spLocks noGrp="1"/>
          </p:cNvSpPr>
          <p:nvPr>
            <p:ph type="sldNum" sz="quarter" idx="10"/>
          </p:nvPr>
        </p:nvSpPr>
        <p:spPr/>
        <p:txBody>
          <a:bodyPr/>
          <a:lstStyle/>
          <a:p>
            <a:fld id="{27607B6D-35AF-DD49-BEF6-2181664B4EFA}" type="slidenum">
              <a:rPr lang="en-US" smtClean="0"/>
              <a:pPr/>
              <a:t>22</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Also going </a:t>
            </a:r>
            <a:r>
              <a:rPr lang="en-US" dirty="0" err="1" smtClean="0"/>
              <a:t>on:methods</a:t>
            </a:r>
            <a:r>
              <a:rPr lang="en-US" dirty="0" smtClean="0"/>
              <a:t> part of the course, wouldn’t have time for much of this is a straight petrology course.  Assessed </a:t>
            </a:r>
            <a:r>
              <a:rPr lang="en-US" dirty="0" err="1" smtClean="0"/>
              <a:t>w</a:t>
            </a:r>
            <a:r>
              <a:rPr lang="en-US" dirty="0" smtClean="0"/>
              <a:t>/problem sets and exams</a:t>
            </a:r>
            <a:endParaRPr lang="en-US" dirty="0"/>
          </a:p>
        </p:txBody>
      </p:sp>
      <p:sp>
        <p:nvSpPr>
          <p:cNvPr id="4" name="Slide Number Placeholder 3"/>
          <p:cNvSpPr>
            <a:spLocks noGrp="1"/>
          </p:cNvSpPr>
          <p:nvPr>
            <p:ph type="sldNum" sz="quarter" idx="10"/>
          </p:nvPr>
        </p:nvSpPr>
        <p:spPr/>
        <p:txBody>
          <a:bodyPr/>
          <a:lstStyle/>
          <a:p>
            <a:fld id="{27607B6D-35AF-DD49-BEF6-2181664B4EFA}" type="slidenum">
              <a:rPr lang="en-US" smtClean="0"/>
              <a:pPr/>
              <a:t>23</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Final papers.  Integrative summary of </a:t>
            </a:r>
            <a:r>
              <a:rPr lang="en-US" dirty="0" err="1" smtClean="0"/>
              <a:t>ig</a:t>
            </a:r>
            <a:r>
              <a:rPr lang="en-US" dirty="0" smtClean="0"/>
              <a:t> (or met) pet of </a:t>
            </a:r>
            <a:r>
              <a:rPr lang="en-US" dirty="0" err="1" smtClean="0"/>
              <a:t>rx</a:t>
            </a:r>
            <a:r>
              <a:rPr lang="en-US" dirty="0" smtClean="0"/>
              <a:t>.  Main</a:t>
            </a:r>
            <a:r>
              <a:rPr lang="en-US" baseline="0" dirty="0" smtClean="0"/>
              <a:t> external source was Winters book.  Several articles made </a:t>
            </a:r>
            <a:r>
              <a:rPr lang="en-US" baseline="0" dirty="0" err="1" smtClean="0"/>
              <a:t>avaliable</a:t>
            </a:r>
            <a:r>
              <a:rPr lang="en-US" baseline="0" dirty="0" smtClean="0"/>
              <a:t>; not used much</a:t>
            </a:r>
            <a:endParaRPr lang="en-US" dirty="0" smtClean="0"/>
          </a:p>
          <a:p>
            <a:endParaRPr lang="en-US" dirty="0" smtClean="0"/>
          </a:p>
          <a:p>
            <a:r>
              <a:rPr lang="en-US" dirty="0" smtClean="0"/>
              <a:t>Excel using </a:t>
            </a:r>
            <a:r>
              <a:rPr lang="en-US" dirty="0" err="1" smtClean="0"/>
              <a:t>petroplot</a:t>
            </a:r>
            <a:endParaRPr lang="en-US" dirty="0" smtClean="0"/>
          </a:p>
          <a:p>
            <a:endParaRPr lang="en-US" dirty="0"/>
          </a:p>
        </p:txBody>
      </p:sp>
      <p:sp>
        <p:nvSpPr>
          <p:cNvPr id="4" name="Slide Number Placeholder 3"/>
          <p:cNvSpPr>
            <a:spLocks noGrp="1"/>
          </p:cNvSpPr>
          <p:nvPr>
            <p:ph type="sldNum" sz="quarter" idx="10"/>
          </p:nvPr>
        </p:nvSpPr>
        <p:spPr/>
        <p:txBody>
          <a:bodyPr/>
          <a:lstStyle/>
          <a:p>
            <a:fld id="{27607B6D-35AF-DD49-BEF6-2181664B4EFA}" type="slidenum">
              <a:rPr lang="en-US" smtClean="0"/>
              <a:pPr/>
              <a:t>24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MOR= </a:t>
            </a:r>
            <a:r>
              <a:rPr lang="en-US" sz="1200" kern="1200" dirty="0" smtClean="0">
                <a:solidFill>
                  <a:schemeClr val="tx1"/>
                </a:solidFill>
                <a:latin typeface="+mn-lt"/>
                <a:ea typeface="+mn-ea"/>
                <a:cs typeface="+mn-cs"/>
              </a:rPr>
              <a:t>Palisades Sill</a:t>
            </a:r>
            <a:endParaRPr lang="en-US" dirty="0"/>
          </a:p>
        </p:txBody>
      </p:sp>
      <p:sp>
        <p:nvSpPr>
          <p:cNvPr id="4" name="Slide Number Placeholder 3"/>
          <p:cNvSpPr>
            <a:spLocks noGrp="1"/>
          </p:cNvSpPr>
          <p:nvPr>
            <p:ph type="sldNum" sz="quarter" idx="10"/>
          </p:nvPr>
        </p:nvSpPr>
        <p:spPr/>
        <p:txBody>
          <a:bodyPr/>
          <a:lstStyle/>
          <a:p>
            <a:fld id="{27607B6D-35AF-DD49-BEF6-2181664B4EFA}" type="slidenum">
              <a:rPr lang="en-US" smtClean="0"/>
              <a:pPr/>
              <a:t>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Compositionally</a:t>
            </a:r>
            <a:r>
              <a:rPr lang="en-US" baseline="0" dirty="0" smtClean="0"/>
              <a:t> and spatial distinct make the 1991 eruption useful for student modeling of </a:t>
            </a:r>
            <a:r>
              <a:rPr lang="en-US" baseline="0" dirty="0" err="1" smtClean="0"/>
              <a:t>petrogenetic</a:t>
            </a:r>
            <a:r>
              <a:rPr lang="en-US" baseline="0" dirty="0" smtClean="0"/>
              <a:t> relationships. </a:t>
            </a:r>
          </a:p>
          <a:p>
            <a:r>
              <a:rPr lang="en-US" baseline="0" dirty="0" smtClean="0"/>
              <a:t>Other major eruptions include the 6700 yrs BP, the 3600 yrs BP, and the 1971 (although much smaller than the rest)</a:t>
            </a:r>
            <a:endParaRPr lang="en-US" dirty="0"/>
          </a:p>
        </p:txBody>
      </p:sp>
      <p:sp>
        <p:nvSpPr>
          <p:cNvPr id="4" name="Slide Number Placeholder 3"/>
          <p:cNvSpPr>
            <a:spLocks noGrp="1"/>
          </p:cNvSpPr>
          <p:nvPr>
            <p:ph type="sldNum" sz="quarter" idx="10"/>
          </p:nvPr>
        </p:nvSpPr>
        <p:spPr/>
        <p:txBody>
          <a:bodyPr/>
          <a:lstStyle/>
          <a:p>
            <a:fld id="{27607B6D-35AF-DD49-BEF6-2181664B4EFA}" type="slidenum">
              <a:rPr lang="en-US" smtClean="0"/>
              <a:pPr/>
              <a:t>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SEM images also available</a:t>
            </a:r>
            <a:endParaRPr lang="en-US" dirty="0"/>
          </a:p>
        </p:txBody>
      </p:sp>
      <p:sp>
        <p:nvSpPr>
          <p:cNvPr id="4" name="Slide Number Placeholder 3"/>
          <p:cNvSpPr>
            <a:spLocks noGrp="1"/>
          </p:cNvSpPr>
          <p:nvPr>
            <p:ph type="sldNum" sz="quarter" idx="10"/>
          </p:nvPr>
        </p:nvSpPr>
        <p:spPr/>
        <p:txBody>
          <a:bodyPr/>
          <a:lstStyle/>
          <a:p>
            <a:fld id="{27607B6D-35AF-DD49-BEF6-2181664B4EFA}" type="slidenum">
              <a:rPr lang="en-US" smtClean="0"/>
              <a:pPr/>
              <a:t>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Site photos</a:t>
            </a:r>
            <a:r>
              <a:rPr lang="en-US" baseline="0" dirty="0" smtClean="0"/>
              <a:t> and </a:t>
            </a:r>
            <a:r>
              <a:rPr lang="en-US" baseline="0" dirty="0" err="1" smtClean="0"/>
              <a:t>granulometric</a:t>
            </a:r>
            <a:r>
              <a:rPr lang="en-US" baseline="0" dirty="0" smtClean="0"/>
              <a:t> data for each sampling location also available</a:t>
            </a:r>
            <a:endParaRPr lang="en-US" dirty="0"/>
          </a:p>
        </p:txBody>
      </p:sp>
      <p:sp>
        <p:nvSpPr>
          <p:cNvPr id="4" name="Slide Number Placeholder 3"/>
          <p:cNvSpPr>
            <a:spLocks noGrp="1"/>
          </p:cNvSpPr>
          <p:nvPr>
            <p:ph type="sldNum" sz="quarter" idx="10"/>
          </p:nvPr>
        </p:nvSpPr>
        <p:spPr/>
        <p:txBody>
          <a:bodyPr/>
          <a:lstStyle/>
          <a:p>
            <a:fld id="{27607B6D-35AF-DD49-BEF6-2181664B4EFA}" type="slidenum">
              <a:rPr lang="en-US" smtClean="0"/>
              <a:pPr/>
              <a:t>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With a focus on the 1991 eruption only</a:t>
            </a:r>
            <a:endParaRPr lang="en-US" dirty="0"/>
          </a:p>
        </p:txBody>
      </p:sp>
      <p:sp>
        <p:nvSpPr>
          <p:cNvPr id="4" name="Slide Number Placeholder 3"/>
          <p:cNvSpPr>
            <a:spLocks noGrp="1"/>
          </p:cNvSpPr>
          <p:nvPr>
            <p:ph type="sldNum" sz="quarter" idx="10"/>
          </p:nvPr>
        </p:nvSpPr>
        <p:spPr/>
        <p:txBody>
          <a:bodyPr/>
          <a:lstStyle/>
          <a:p>
            <a:fld id="{27607B6D-35AF-DD49-BEF6-2181664B4EFA}" type="slidenum">
              <a:rPr lang="en-US" smtClean="0"/>
              <a:pPr/>
              <a:t>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Appears to be indications of a stratified</a:t>
            </a:r>
            <a:r>
              <a:rPr lang="en-US" baseline="0" dirty="0" smtClean="0"/>
              <a:t> deposit, in terms of ME glass data </a:t>
            </a:r>
            <a:r>
              <a:rPr lang="en-US" baseline="0" dirty="0" err="1" smtClean="0">
                <a:sym typeface="Wingdings"/>
              </a:rPr>
              <a:t></a:t>
            </a:r>
            <a:r>
              <a:rPr lang="en-US" baseline="0" dirty="0" smtClean="0">
                <a:sym typeface="Wingdings"/>
              </a:rPr>
              <a:t> does this reflect a stratified chamber prior to eruption? </a:t>
            </a:r>
          </a:p>
          <a:p>
            <a:r>
              <a:rPr lang="en-US" baseline="0" dirty="0" smtClean="0">
                <a:sym typeface="Wingdings"/>
              </a:rPr>
              <a:t>Also, there is a systematic shift in the range of SIO2 in the matrix glass up stratigraphy, students can be asked to explain this </a:t>
            </a:r>
            <a:r>
              <a:rPr lang="en-US" baseline="0" dirty="0" err="1" smtClean="0">
                <a:sym typeface="Wingdings"/>
              </a:rPr>
              <a:t></a:t>
            </a:r>
            <a:r>
              <a:rPr lang="en-US" baseline="0" dirty="0" smtClean="0">
                <a:sym typeface="Wingdings"/>
              </a:rPr>
              <a:t> zone of mixing at base of chamber, with the zone of mixing not reaching the upper levels of the chamber (bottom diagram)</a:t>
            </a:r>
            <a:endParaRPr lang="en-US" dirty="0"/>
          </a:p>
        </p:txBody>
      </p:sp>
      <p:sp>
        <p:nvSpPr>
          <p:cNvPr id="4" name="Slide Number Placeholder 3"/>
          <p:cNvSpPr>
            <a:spLocks noGrp="1"/>
          </p:cNvSpPr>
          <p:nvPr>
            <p:ph type="sldNum" sz="quarter" idx="10"/>
          </p:nvPr>
        </p:nvSpPr>
        <p:spPr/>
        <p:txBody>
          <a:bodyPr/>
          <a:lstStyle/>
          <a:p>
            <a:fld id="{27607B6D-35AF-DD49-BEF6-2181664B4EFA}" type="slidenum">
              <a:rPr lang="en-US" smtClean="0"/>
              <a:pPr/>
              <a:t>11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Introduction</a:t>
            </a:r>
            <a:r>
              <a:rPr lang="en-US" baseline="0" dirty="0" smtClean="0"/>
              <a:t> of trace elements as potential indicators of depth of differentiation possible.</a:t>
            </a:r>
          </a:p>
          <a:p>
            <a:r>
              <a:rPr lang="en-US" baseline="0" dirty="0" smtClean="0"/>
              <a:t>Animated slide – </a:t>
            </a:r>
          </a:p>
          <a:p>
            <a:r>
              <a:rPr lang="en-US" baseline="0" dirty="0" smtClean="0"/>
              <a:t>#1 data from Davidson et al 2007</a:t>
            </a:r>
          </a:p>
          <a:p>
            <a:r>
              <a:rPr lang="en-US" baseline="0" dirty="0" smtClean="0"/>
              <a:t>#2 data from Hudson volcano (Kratzmann et al 2010)</a:t>
            </a:r>
            <a:endParaRPr lang="en-US" dirty="0"/>
          </a:p>
        </p:txBody>
      </p:sp>
      <p:sp>
        <p:nvSpPr>
          <p:cNvPr id="4" name="Slide Number Placeholder 3"/>
          <p:cNvSpPr>
            <a:spLocks noGrp="1"/>
          </p:cNvSpPr>
          <p:nvPr>
            <p:ph type="sldNum" sz="quarter" idx="10"/>
          </p:nvPr>
        </p:nvSpPr>
        <p:spPr/>
        <p:txBody>
          <a:bodyPr/>
          <a:lstStyle/>
          <a:p>
            <a:fld id="{27607B6D-35AF-DD49-BEF6-2181664B4EFA}" type="slidenum">
              <a:rPr lang="en-US" smtClean="0"/>
              <a:pPr/>
              <a:t>12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Trace element modeling</a:t>
            </a:r>
            <a:r>
              <a:rPr lang="en-US" baseline="0" dirty="0" smtClean="0"/>
              <a:t>, introducing partition coefficients and the bulk partition coefficients (calculating them). </a:t>
            </a:r>
            <a:endParaRPr lang="en-US" dirty="0"/>
          </a:p>
        </p:txBody>
      </p:sp>
      <p:sp>
        <p:nvSpPr>
          <p:cNvPr id="4" name="Slide Number Placeholder 3"/>
          <p:cNvSpPr>
            <a:spLocks noGrp="1"/>
          </p:cNvSpPr>
          <p:nvPr>
            <p:ph type="sldNum" sz="quarter" idx="10"/>
          </p:nvPr>
        </p:nvSpPr>
        <p:spPr/>
        <p:txBody>
          <a:bodyPr/>
          <a:lstStyle/>
          <a:p>
            <a:fld id="{27607B6D-35AF-DD49-BEF6-2181664B4EFA}" type="slidenum">
              <a:rPr lang="en-US" smtClean="0"/>
              <a:pPr/>
              <a:t>13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4D25DC2-CF61-A546-B11A-D34ECD2285C1}" type="datetimeFigureOut">
              <a:rPr lang="en-US" smtClean="0"/>
              <a:pPr/>
              <a:t>8/8/11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7E21A7-AF7D-A844-9FB6-7D3F435DD74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D25DC2-CF61-A546-B11A-D34ECD2285C1}" type="datetimeFigureOut">
              <a:rPr lang="en-US" smtClean="0"/>
              <a:pPr/>
              <a:t>8/8/11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7E21A7-AF7D-A844-9FB6-7D3F435DD74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D25DC2-CF61-A546-B11A-D34ECD2285C1}" type="datetimeFigureOut">
              <a:rPr lang="en-US" smtClean="0"/>
              <a:pPr/>
              <a:t>8/8/11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7E21A7-AF7D-A844-9FB6-7D3F435DD74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D25DC2-CF61-A546-B11A-D34ECD2285C1}" type="datetimeFigureOut">
              <a:rPr lang="en-US" smtClean="0"/>
              <a:pPr/>
              <a:t>8/8/11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7E21A7-AF7D-A844-9FB6-7D3F435DD74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4D25DC2-CF61-A546-B11A-D34ECD2285C1}" type="datetimeFigureOut">
              <a:rPr lang="en-US" smtClean="0"/>
              <a:pPr/>
              <a:t>8/8/11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7E21A7-AF7D-A844-9FB6-7D3F435DD74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4D25DC2-CF61-A546-B11A-D34ECD2285C1}" type="datetimeFigureOut">
              <a:rPr lang="en-US" smtClean="0"/>
              <a:pPr/>
              <a:t>8/8/11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7E21A7-AF7D-A844-9FB6-7D3F435DD74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4D25DC2-CF61-A546-B11A-D34ECD2285C1}" type="datetimeFigureOut">
              <a:rPr lang="en-US" smtClean="0"/>
              <a:pPr/>
              <a:t>8/8/11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F7E21A7-AF7D-A844-9FB6-7D3F435DD74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4D25DC2-CF61-A546-B11A-D34ECD2285C1}" type="datetimeFigureOut">
              <a:rPr lang="en-US" smtClean="0"/>
              <a:pPr/>
              <a:t>8/8/11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7E21A7-AF7D-A844-9FB6-7D3F435DD74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D25DC2-CF61-A546-B11A-D34ECD2285C1}" type="datetimeFigureOut">
              <a:rPr lang="en-US" smtClean="0"/>
              <a:pPr/>
              <a:t>8/8/11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F7E21A7-AF7D-A844-9FB6-7D3F435DD74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D25DC2-CF61-A546-B11A-D34ECD2285C1}" type="datetimeFigureOut">
              <a:rPr lang="en-US" smtClean="0"/>
              <a:pPr/>
              <a:t>8/8/11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7E21A7-AF7D-A844-9FB6-7D3F435DD74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D25DC2-CF61-A546-B11A-D34ECD2285C1}" type="datetimeFigureOut">
              <a:rPr lang="en-US" smtClean="0"/>
              <a:pPr/>
              <a:t>8/8/11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7E21A7-AF7D-A844-9FB6-7D3F435DD74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D25DC2-CF61-A546-B11A-D34ECD2285C1}" type="datetimeFigureOut">
              <a:rPr lang="en-US" smtClean="0"/>
              <a:pPr/>
              <a:t>8/8/11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7E21A7-AF7D-A844-9FB6-7D3F435DD74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jpeg"/><Relationship Id="rId5" Type="http://schemas.openxmlformats.org/officeDocument/2006/relationships/image" Target="../media/image4.png"/></Relationships>
</file>

<file path=ppt/slides/_rels/slide10.xml.rels><?xml version="1.0" encoding="UTF-8" standalone="yes"?>
<Relationships xmlns="http://schemas.openxmlformats.org/package/2006/relationships"><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png"/><Relationship Id="rId5" Type="http://schemas.openxmlformats.org/officeDocument/2006/relationships/image" Target="../media/image21.png"/></Relationships>
</file>

<file path=ppt/slides/_rels/slide11.xml.rels><?xml version="1.0" encoding="UTF-8" standalone="yes"?>
<Relationships xmlns="http://schemas.openxmlformats.org/package/2006/relationships"><Relationship Id="rId6" Type="http://schemas.openxmlformats.org/officeDocument/2006/relationships/image" Target="../media/image25.jpe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2.png"/><Relationship Id="rId5" Type="http://schemas.openxmlformats.org/officeDocument/2006/relationships/image" Target="../media/image24.png"/></Relationships>
</file>

<file path=ppt/slides/_rels/slide12.xml.rels><?xml version="1.0" encoding="UTF-8" standalone="yes"?>
<Relationships xmlns="http://schemas.openxmlformats.org/package/2006/relationships"><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6.png"/></Relationships>
</file>

<file path=ppt/slides/_rels/slide13.xml.rels><?xml version="1.0" encoding="UTF-8" standalone="yes"?>
<Relationships xmlns="http://schemas.openxmlformats.org/package/2006/relationships"><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8.png"/><Relationship Id="rId5" Type="http://schemas.openxmlformats.org/officeDocument/2006/relationships/image" Target="../media/image30.png"/></Relationships>
</file>

<file path=ppt/slides/_rels/slide14.xml.rels><?xml version="1.0" encoding="UTF-8" standalone="yes"?>
<Relationships xmlns="http://schemas.openxmlformats.org/package/2006/relationships"><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3" Type="http://schemas.openxmlformats.org/officeDocument/2006/relationships/image" Target="../media/image3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3" Type="http://schemas.openxmlformats.org/officeDocument/2006/relationships/image" Target="../media/image34.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5.jpeg"/><Relationship Id="rId3" Type="http://schemas.openxmlformats.org/officeDocument/2006/relationships/image" Target="../media/image3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3"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4" Type="http://schemas.openxmlformats.org/officeDocument/2006/relationships/image" Target="../media/image38.jpeg"/><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7.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43.png"/><Relationship Id="rId4" Type="http://schemas.openxmlformats.org/officeDocument/2006/relationships/oleObject" Target="../embeddings/Microsoft_Equation1.bin"/><Relationship Id="rId5" Type="http://schemas.openxmlformats.org/officeDocument/2006/relationships/image" Target="../media/image41.jpeg"/><Relationship Id="rId7" Type="http://schemas.openxmlformats.org/officeDocument/2006/relationships/image" Target="../media/image42.jpeg"/><Relationship Id="rId1" Type="http://schemas.openxmlformats.org/officeDocument/2006/relationships/vmlDrawing" Target="../drawings/vmlDrawing1.vml"/><Relationship Id="rId2" Type="http://schemas.openxmlformats.org/officeDocument/2006/relationships/slideLayout" Target="../slideLayouts/slideLayout2.xml"/><Relationship Id="rId3" Type="http://schemas.openxmlformats.org/officeDocument/2006/relationships/notesSlide" Target="../notesSlides/notesSlide17.xml"/><Relationship Id="rId6" Type="http://schemas.openxmlformats.org/officeDocument/2006/relationships/oleObject" Target="Macintosh%20HD:Users:williampeck:Documents:Teaching%5Cold%20classes:Petrology%20F%202007:Sem%20Exercise.doc!OLE_LINK1" TargetMode="External"/></Relationships>
</file>

<file path=ppt/slides/_rels/slide24.xml.rels><?xml version="1.0" encoding="UTF-8" standalone="yes"?>
<Relationships xmlns="http://schemas.openxmlformats.org/package/2006/relationships"><Relationship Id="rId4" Type="http://schemas.openxmlformats.org/officeDocument/2006/relationships/image" Target="../media/image45.png"/><Relationship Id="rId5" Type="http://schemas.openxmlformats.org/officeDocument/2006/relationships/image" Target="../media/image46.png"/><Relationship Id="rId7" Type="http://schemas.openxmlformats.org/officeDocument/2006/relationships/image" Target="../media/image47.png"/><Relationship Id="rId1" Type="http://schemas.openxmlformats.org/officeDocument/2006/relationships/vmlDrawing" Target="../drawings/vmlDrawing2.vml"/><Relationship Id="rId2" Type="http://schemas.openxmlformats.org/officeDocument/2006/relationships/slideLayout" Target="../slideLayouts/slideLayout2.xml"/><Relationship Id="rId3" Type="http://schemas.openxmlformats.org/officeDocument/2006/relationships/notesSlide" Target="../notesSlides/notesSlide18.xml"/><Relationship Id="rId6" Type="http://schemas.openxmlformats.org/officeDocument/2006/relationships/oleObject" Target="I%20HEART%20ROX:Patterson_igneous_project_Nov_14_2028.doc!OLE_LINK3"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pdf"/></Relationships>
</file>

<file path=ppt/slides/_rels/slide7.xml.rels><?xml version="1.0" encoding="UTF-8" standalone="yes"?>
<Relationships xmlns="http://schemas.openxmlformats.org/package/2006/relationships"><Relationship Id="rId6" Type="http://schemas.openxmlformats.org/officeDocument/2006/relationships/image" Target="../media/image12.tiff"/><Relationship Id="rId4" Type="http://schemas.openxmlformats.org/officeDocument/2006/relationships/image" Target="../media/image10.jpeg"/><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jpeg"/><Relationship Id="rId5" Type="http://schemas.openxmlformats.org/officeDocument/2006/relationships/image" Target="../media/image11.jpeg"/></Relationships>
</file>

<file path=ppt/slides/_rels/slide8.xml.rels><?xml version="1.0" encoding="UTF-8" standalone="yes"?>
<Relationships xmlns="http://schemas.openxmlformats.org/package/2006/relationships"><Relationship Id="rId4"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3.jpeg"/><Relationship Id="rId5" Type="http://schemas.openxmlformats.org/officeDocument/2006/relationships/image" Target="../media/image15.png"/></Relationships>
</file>

<file path=ppt/slides/_rels/slide9.xml.rels><?xml version="1.0" encoding="UTF-8" standalone="yes"?>
<Relationships xmlns="http://schemas.openxmlformats.org/package/2006/relationships"><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2"/>
        </a:solidFill>
        <a:effectLst/>
      </p:bgPr>
    </p:bg>
    <p:spTree>
      <p:nvGrpSpPr>
        <p:cNvPr id="1" name=""/>
        <p:cNvGrpSpPr/>
        <p:nvPr/>
      </p:nvGrpSpPr>
      <p:grpSpPr>
        <a:xfrm>
          <a:off x="0" y="0"/>
          <a:ext cx="0" cy="0"/>
          <a:chOff x="0" y="0"/>
          <a:chExt cx="0" cy="0"/>
        </a:xfrm>
      </p:grpSpPr>
      <p:sp>
        <p:nvSpPr>
          <p:cNvPr id="5" name="TextBox 4"/>
          <p:cNvSpPr txBox="1"/>
          <p:nvPr/>
        </p:nvSpPr>
        <p:spPr>
          <a:xfrm>
            <a:off x="1" y="0"/>
            <a:ext cx="9144000" cy="5262979"/>
          </a:xfrm>
          <a:prstGeom prst="rect">
            <a:avLst/>
          </a:prstGeom>
          <a:noFill/>
        </p:spPr>
        <p:txBody>
          <a:bodyPr wrap="square" rtlCol="0">
            <a:spAutoFit/>
          </a:bodyPr>
          <a:lstStyle/>
          <a:p>
            <a:pPr algn="ctr"/>
            <a:r>
              <a:rPr lang="en-US" sz="5000" dirty="0" smtClean="0">
                <a:latin typeface="Times"/>
                <a:cs typeface="Times"/>
              </a:rPr>
              <a:t>Projects in MPG: </a:t>
            </a:r>
          </a:p>
          <a:p>
            <a:pPr algn="ctr"/>
            <a:r>
              <a:rPr lang="en-US" sz="5000" dirty="0" smtClean="0">
                <a:latin typeface="Times"/>
                <a:cs typeface="Times"/>
              </a:rPr>
              <a:t>Balancing Breadth and Depth</a:t>
            </a:r>
          </a:p>
          <a:p>
            <a:pPr algn="ctr"/>
            <a:endParaRPr lang="en-US" sz="3200" dirty="0" smtClean="0">
              <a:latin typeface="Times"/>
              <a:cs typeface="Times"/>
            </a:endParaRPr>
          </a:p>
          <a:p>
            <a:pPr algn="ctr"/>
            <a:r>
              <a:rPr lang="en-US" sz="2400" dirty="0" smtClean="0">
                <a:latin typeface="Times"/>
                <a:cs typeface="Times"/>
              </a:rPr>
              <a:t>David </a:t>
            </a:r>
            <a:r>
              <a:rPr lang="en-US" sz="2400" dirty="0" err="1" smtClean="0">
                <a:latin typeface="Times"/>
                <a:cs typeface="Times"/>
              </a:rPr>
              <a:t>Kratzmann</a:t>
            </a:r>
            <a:r>
              <a:rPr lang="en-US" sz="2400" dirty="0" smtClean="0">
                <a:latin typeface="Times"/>
                <a:cs typeface="Times"/>
              </a:rPr>
              <a:t> </a:t>
            </a:r>
          </a:p>
          <a:p>
            <a:pPr algn="ctr"/>
            <a:r>
              <a:rPr lang="en-US" sz="2400" dirty="0" smtClean="0">
                <a:latin typeface="Times"/>
                <a:cs typeface="Times"/>
              </a:rPr>
              <a:t>St. Lawrence University</a:t>
            </a:r>
          </a:p>
          <a:p>
            <a:pPr algn="ctr"/>
            <a:endParaRPr lang="en-US" sz="2400" dirty="0" smtClean="0">
              <a:latin typeface="Times"/>
              <a:cs typeface="Times"/>
            </a:endParaRPr>
          </a:p>
          <a:p>
            <a:pPr algn="ctr"/>
            <a:r>
              <a:rPr lang="en-US" sz="2400" dirty="0" smtClean="0">
                <a:latin typeface="Times"/>
                <a:cs typeface="Times"/>
              </a:rPr>
              <a:t>William Peck</a:t>
            </a:r>
          </a:p>
          <a:p>
            <a:pPr algn="ctr"/>
            <a:r>
              <a:rPr lang="en-US" sz="2400" dirty="0" smtClean="0">
                <a:latin typeface="Times"/>
                <a:cs typeface="Times"/>
              </a:rPr>
              <a:t>Colgate University</a:t>
            </a:r>
          </a:p>
          <a:p>
            <a:pPr algn="ctr"/>
            <a:endParaRPr lang="en-US" sz="2400" dirty="0" smtClean="0">
              <a:latin typeface="Times"/>
              <a:cs typeface="Times"/>
            </a:endParaRPr>
          </a:p>
          <a:p>
            <a:pPr algn="ctr"/>
            <a:endParaRPr lang="en-US" sz="2400" dirty="0" smtClean="0">
              <a:latin typeface="Times"/>
              <a:cs typeface="Times"/>
            </a:endParaRPr>
          </a:p>
          <a:p>
            <a:pPr algn="ctr"/>
            <a:endParaRPr lang="en-US" dirty="0" smtClean="0">
              <a:latin typeface="Times"/>
              <a:cs typeface="Times"/>
            </a:endParaRPr>
          </a:p>
          <a:p>
            <a:pPr algn="ctr"/>
            <a:endParaRPr lang="en-US" dirty="0">
              <a:latin typeface="Times"/>
              <a:cs typeface="Times"/>
            </a:endParaRPr>
          </a:p>
        </p:txBody>
      </p:sp>
      <p:pic>
        <p:nvPicPr>
          <p:cNvPr id="3" name="Picture 2" descr="Picture 146.png"/>
          <p:cNvPicPr>
            <a:picLocks noChangeAspect="1"/>
          </p:cNvPicPr>
          <p:nvPr/>
        </p:nvPicPr>
        <p:blipFill>
          <a:blip r:embed="rId2"/>
          <a:srcRect l="19371" t="2240" r="11791"/>
          <a:stretch>
            <a:fillRect/>
          </a:stretch>
        </p:blipFill>
        <p:spPr>
          <a:xfrm>
            <a:off x="-5645" y="4721445"/>
            <a:ext cx="2000525" cy="2136554"/>
          </a:xfrm>
          <a:prstGeom prst="rect">
            <a:avLst/>
          </a:prstGeom>
        </p:spPr>
      </p:pic>
      <p:pic>
        <p:nvPicPr>
          <p:cNvPr id="4" name="Picture 3" descr="rockroom1.jpg"/>
          <p:cNvPicPr>
            <a:picLocks noChangeAspect="1"/>
          </p:cNvPicPr>
          <p:nvPr/>
        </p:nvPicPr>
        <p:blipFill>
          <a:blip r:embed="rId3"/>
          <a:srcRect l="3358" r="10075"/>
          <a:stretch>
            <a:fillRect/>
          </a:stretch>
        </p:blipFill>
        <p:spPr>
          <a:xfrm>
            <a:off x="2053729" y="4672498"/>
            <a:ext cx="2437663" cy="2185502"/>
          </a:xfrm>
          <a:prstGeom prst="rect">
            <a:avLst/>
          </a:prstGeom>
        </p:spPr>
      </p:pic>
      <p:pic>
        <p:nvPicPr>
          <p:cNvPr id="7" name="Picture 6" descr="sem1.JPG.jpeg"/>
          <p:cNvPicPr>
            <a:picLocks noChangeAspect="1"/>
          </p:cNvPicPr>
          <p:nvPr/>
        </p:nvPicPr>
        <p:blipFill>
          <a:blip r:embed="rId4"/>
          <a:srcRect l="7047" r="19730"/>
          <a:stretch>
            <a:fillRect/>
          </a:stretch>
        </p:blipFill>
        <p:spPr>
          <a:xfrm>
            <a:off x="4572464" y="4672499"/>
            <a:ext cx="2119881" cy="2185502"/>
          </a:xfrm>
          <a:prstGeom prst="rect">
            <a:avLst/>
          </a:prstGeom>
        </p:spPr>
      </p:pic>
      <p:pic>
        <p:nvPicPr>
          <p:cNvPr id="8" name="Picture 7" descr="Picture 125.png"/>
          <p:cNvPicPr>
            <a:picLocks noChangeAspect="1"/>
          </p:cNvPicPr>
          <p:nvPr/>
        </p:nvPicPr>
        <p:blipFill>
          <a:blip r:embed="rId5"/>
          <a:stretch>
            <a:fillRect/>
          </a:stretch>
        </p:blipFill>
        <p:spPr>
          <a:xfrm>
            <a:off x="6743661" y="4976770"/>
            <a:ext cx="2384762" cy="1653333"/>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749808" y="461797"/>
            <a:ext cx="2031325" cy="646331"/>
          </a:xfrm>
          <a:prstGeom prst="rect">
            <a:avLst/>
          </a:prstGeom>
          <a:noFill/>
        </p:spPr>
        <p:txBody>
          <a:bodyPr wrap="none" rtlCol="0">
            <a:spAutoFit/>
          </a:bodyPr>
          <a:lstStyle/>
          <a:p>
            <a:r>
              <a:rPr lang="en-US" sz="3600" b="1" dirty="0" smtClean="0">
                <a:solidFill>
                  <a:srgbClr val="17375E"/>
                </a:solidFill>
              </a:rPr>
              <a:t>Modeling	</a:t>
            </a:r>
            <a:endParaRPr lang="en-US" sz="3600" b="1" dirty="0">
              <a:solidFill>
                <a:srgbClr val="17375E"/>
              </a:solidFill>
            </a:endParaRPr>
          </a:p>
        </p:txBody>
      </p:sp>
      <p:pic>
        <p:nvPicPr>
          <p:cNvPr id="8" name="Picture 7" descr="Ch.1.Mg-Si-glasses.plot.png"/>
          <p:cNvPicPr>
            <a:picLocks noChangeAspect="1"/>
          </p:cNvPicPr>
          <p:nvPr/>
        </p:nvPicPr>
        <p:blipFill>
          <a:blip r:embed="rId2"/>
          <a:stretch>
            <a:fillRect/>
          </a:stretch>
        </p:blipFill>
        <p:spPr>
          <a:xfrm>
            <a:off x="4762333" y="1722617"/>
            <a:ext cx="4365792" cy="4351158"/>
          </a:xfrm>
          <a:prstGeom prst="rect">
            <a:avLst/>
          </a:prstGeom>
        </p:spPr>
      </p:pic>
      <p:pic>
        <p:nvPicPr>
          <p:cNvPr id="12" name="Picture 11" descr="Ch.2.ME-Modeling.png"/>
          <p:cNvPicPr>
            <a:picLocks noChangeAspect="1"/>
          </p:cNvPicPr>
          <p:nvPr/>
        </p:nvPicPr>
        <p:blipFill>
          <a:blip r:embed="rId3"/>
          <a:stretch>
            <a:fillRect/>
          </a:stretch>
        </p:blipFill>
        <p:spPr>
          <a:xfrm>
            <a:off x="0" y="1693799"/>
            <a:ext cx="4692244" cy="4379976"/>
          </a:xfrm>
          <a:prstGeom prst="rect">
            <a:avLst/>
          </a:prstGeom>
        </p:spPr>
      </p:pic>
      <p:pic>
        <p:nvPicPr>
          <p:cNvPr id="14" name="Picture 13"/>
          <p:cNvPicPr>
            <a:picLocks noChangeAspect="1"/>
          </p:cNvPicPr>
          <p:nvPr/>
        </p:nvPicPr>
        <p:blipFill>
          <a:blip r:embed="rId4"/>
          <a:stretch>
            <a:fillRect/>
          </a:stretch>
        </p:blipFill>
        <p:spPr>
          <a:xfrm>
            <a:off x="3949700" y="130953"/>
            <a:ext cx="4698999" cy="957676"/>
          </a:xfrm>
          <a:prstGeom prst="rect">
            <a:avLst/>
          </a:prstGeom>
        </p:spPr>
      </p:pic>
      <p:pic>
        <p:nvPicPr>
          <p:cNvPr id="15" name="Picture 14"/>
          <p:cNvPicPr>
            <a:picLocks noChangeAspect="1"/>
          </p:cNvPicPr>
          <p:nvPr/>
        </p:nvPicPr>
        <p:blipFill>
          <a:blip r:embed="rId5"/>
          <a:stretch>
            <a:fillRect/>
          </a:stretch>
        </p:blipFill>
        <p:spPr>
          <a:xfrm>
            <a:off x="6616701" y="688623"/>
            <a:ext cx="2349500" cy="459221"/>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749808" y="461797"/>
            <a:ext cx="4314001" cy="646331"/>
          </a:xfrm>
          <a:prstGeom prst="rect">
            <a:avLst/>
          </a:prstGeom>
          <a:noFill/>
        </p:spPr>
        <p:txBody>
          <a:bodyPr wrap="none" rtlCol="0">
            <a:spAutoFit/>
          </a:bodyPr>
          <a:lstStyle/>
          <a:p>
            <a:r>
              <a:rPr lang="en-US" sz="3600" b="1" dirty="0" smtClean="0">
                <a:solidFill>
                  <a:srgbClr val="17375E"/>
                </a:solidFill>
              </a:rPr>
              <a:t>Higher-order thinking</a:t>
            </a:r>
            <a:endParaRPr lang="en-US" sz="3600" b="1" dirty="0">
              <a:solidFill>
                <a:srgbClr val="17375E"/>
              </a:solidFill>
            </a:endParaRPr>
          </a:p>
        </p:txBody>
      </p:sp>
      <p:pic>
        <p:nvPicPr>
          <p:cNvPr id="9" name="Picture 8" descr="ch.1.ME-per-unit.png"/>
          <p:cNvPicPr>
            <a:picLocks noChangeAspect="1"/>
          </p:cNvPicPr>
          <p:nvPr/>
        </p:nvPicPr>
        <p:blipFill>
          <a:blip r:embed="rId3"/>
          <a:stretch>
            <a:fillRect/>
          </a:stretch>
        </p:blipFill>
        <p:spPr>
          <a:xfrm>
            <a:off x="166137" y="1195816"/>
            <a:ext cx="4545563" cy="2179661"/>
          </a:xfrm>
          <a:prstGeom prst="rect">
            <a:avLst/>
          </a:prstGeom>
        </p:spPr>
      </p:pic>
      <p:pic>
        <p:nvPicPr>
          <p:cNvPr id="10" name="Picture 9" descr="Ch.1-MI subunits.png"/>
          <p:cNvPicPr>
            <a:picLocks noChangeAspect="1"/>
          </p:cNvPicPr>
          <p:nvPr/>
        </p:nvPicPr>
        <p:blipFill>
          <a:blip r:embed="rId4"/>
          <a:stretch>
            <a:fillRect/>
          </a:stretch>
        </p:blipFill>
        <p:spPr>
          <a:xfrm>
            <a:off x="5445633" y="203200"/>
            <a:ext cx="3482467" cy="3405616"/>
          </a:xfrm>
          <a:prstGeom prst="rect">
            <a:avLst/>
          </a:prstGeom>
        </p:spPr>
      </p:pic>
      <p:pic>
        <p:nvPicPr>
          <p:cNvPr id="11" name="Picture 10" descr="Ch.1.model-A.png"/>
          <p:cNvPicPr>
            <a:picLocks noChangeAspect="1"/>
          </p:cNvPicPr>
          <p:nvPr/>
        </p:nvPicPr>
        <p:blipFill>
          <a:blip r:embed="rId5"/>
          <a:stretch>
            <a:fillRect/>
          </a:stretch>
        </p:blipFill>
        <p:spPr>
          <a:xfrm>
            <a:off x="3670300" y="3741219"/>
            <a:ext cx="5257800" cy="2956872"/>
          </a:xfrm>
          <a:prstGeom prst="rect">
            <a:avLst/>
          </a:prstGeom>
        </p:spPr>
      </p:pic>
      <p:pic>
        <p:nvPicPr>
          <p:cNvPr id="6" name="Picture 5" descr="Ch.2.HUD210.BSE.jpg"/>
          <p:cNvPicPr>
            <a:picLocks noChangeAspect="1"/>
          </p:cNvPicPr>
          <p:nvPr/>
        </p:nvPicPr>
        <p:blipFill>
          <a:blip r:embed="rId6"/>
          <a:stretch>
            <a:fillRect/>
          </a:stretch>
        </p:blipFill>
        <p:spPr>
          <a:xfrm>
            <a:off x="166137" y="4648200"/>
            <a:ext cx="2543893" cy="1874838"/>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descr="Ch.2.La-Yb_trend.1.png"/>
          <p:cNvPicPr>
            <a:picLocks noChangeAspect="1"/>
          </p:cNvPicPr>
          <p:nvPr/>
        </p:nvPicPr>
        <p:blipFill>
          <a:blip r:embed="rId3"/>
          <a:stretch>
            <a:fillRect/>
          </a:stretch>
        </p:blipFill>
        <p:spPr>
          <a:xfrm>
            <a:off x="1858962" y="1587500"/>
            <a:ext cx="5426076" cy="4597400"/>
          </a:xfrm>
          <a:prstGeom prst="rect">
            <a:avLst/>
          </a:prstGeom>
        </p:spPr>
      </p:pic>
      <p:sp>
        <p:nvSpPr>
          <p:cNvPr id="4" name="TextBox 3"/>
          <p:cNvSpPr txBox="1"/>
          <p:nvPr/>
        </p:nvSpPr>
        <p:spPr>
          <a:xfrm>
            <a:off x="749808" y="461797"/>
            <a:ext cx="4314001" cy="646331"/>
          </a:xfrm>
          <a:prstGeom prst="rect">
            <a:avLst/>
          </a:prstGeom>
          <a:noFill/>
        </p:spPr>
        <p:txBody>
          <a:bodyPr wrap="none" rtlCol="0">
            <a:spAutoFit/>
          </a:bodyPr>
          <a:lstStyle/>
          <a:p>
            <a:r>
              <a:rPr lang="en-US" sz="3600" b="1" dirty="0" smtClean="0">
                <a:solidFill>
                  <a:srgbClr val="17375E"/>
                </a:solidFill>
              </a:rPr>
              <a:t>Higher-order thinking</a:t>
            </a:r>
            <a:endParaRPr lang="en-US" sz="3600" b="1" dirty="0">
              <a:solidFill>
                <a:srgbClr val="17375E"/>
              </a:solidFill>
            </a:endParaRPr>
          </a:p>
        </p:txBody>
      </p:sp>
      <p:pic>
        <p:nvPicPr>
          <p:cNvPr id="6" name="Picture 5" descr="Ch.2.La-Yb_trend.2.png"/>
          <p:cNvPicPr>
            <a:picLocks noChangeAspect="1"/>
          </p:cNvPicPr>
          <p:nvPr/>
        </p:nvPicPr>
        <p:blipFill>
          <a:blip r:embed="rId4"/>
          <a:stretch>
            <a:fillRect/>
          </a:stretch>
        </p:blipFill>
        <p:spPr>
          <a:xfrm>
            <a:off x="1858962" y="1587500"/>
            <a:ext cx="5426076" cy="4597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749808" y="461797"/>
            <a:ext cx="2031325" cy="646331"/>
          </a:xfrm>
          <a:prstGeom prst="rect">
            <a:avLst/>
          </a:prstGeom>
          <a:noFill/>
        </p:spPr>
        <p:txBody>
          <a:bodyPr wrap="none" rtlCol="0">
            <a:spAutoFit/>
          </a:bodyPr>
          <a:lstStyle/>
          <a:p>
            <a:r>
              <a:rPr lang="en-US" sz="3600" b="1" dirty="0" smtClean="0">
                <a:solidFill>
                  <a:srgbClr val="17375E"/>
                </a:solidFill>
              </a:rPr>
              <a:t>Modeling	</a:t>
            </a:r>
            <a:endParaRPr lang="en-US" sz="3600" b="1" dirty="0">
              <a:solidFill>
                <a:srgbClr val="17375E"/>
              </a:solidFill>
            </a:endParaRPr>
          </a:p>
        </p:txBody>
      </p:sp>
      <p:pic>
        <p:nvPicPr>
          <p:cNvPr id="9" name="Picture 8" descr="Ch.2.TE-modeling.png"/>
          <p:cNvPicPr>
            <a:picLocks noChangeAspect="1"/>
          </p:cNvPicPr>
          <p:nvPr/>
        </p:nvPicPr>
        <p:blipFill>
          <a:blip r:embed="rId3"/>
          <a:stretch>
            <a:fillRect/>
          </a:stretch>
        </p:blipFill>
        <p:spPr>
          <a:xfrm>
            <a:off x="1679318" y="1298628"/>
            <a:ext cx="5785363" cy="5360988"/>
          </a:xfrm>
          <a:prstGeom prst="rect">
            <a:avLst/>
          </a:prstGeom>
        </p:spPr>
      </p:pic>
      <p:pic>
        <p:nvPicPr>
          <p:cNvPr id="10" name="Picture 9"/>
          <p:cNvPicPr>
            <a:picLocks noChangeAspect="1"/>
          </p:cNvPicPr>
          <p:nvPr/>
        </p:nvPicPr>
        <p:blipFill>
          <a:blip r:embed="rId4"/>
          <a:stretch>
            <a:fillRect/>
          </a:stretch>
        </p:blipFill>
        <p:spPr>
          <a:xfrm>
            <a:off x="3937000" y="88900"/>
            <a:ext cx="5207000" cy="1000327"/>
          </a:xfrm>
          <a:prstGeom prst="rect">
            <a:avLst/>
          </a:prstGeom>
        </p:spPr>
      </p:pic>
      <p:pic>
        <p:nvPicPr>
          <p:cNvPr id="11" name="Picture 10"/>
          <p:cNvPicPr>
            <a:picLocks noChangeAspect="1"/>
          </p:cNvPicPr>
          <p:nvPr/>
        </p:nvPicPr>
        <p:blipFill>
          <a:blip r:embed="rId5"/>
          <a:stretch>
            <a:fillRect/>
          </a:stretch>
        </p:blipFill>
        <p:spPr>
          <a:xfrm>
            <a:off x="6394450" y="650928"/>
            <a:ext cx="2343150" cy="501271"/>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749808" y="461797"/>
            <a:ext cx="4314001" cy="646331"/>
          </a:xfrm>
          <a:prstGeom prst="rect">
            <a:avLst/>
          </a:prstGeom>
          <a:noFill/>
        </p:spPr>
        <p:txBody>
          <a:bodyPr wrap="none" rtlCol="0">
            <a:spAutoFit/>
          </a:bodyPr>
          <a:lstStyle/>
          <a:p>
            <a:r>
              <a:rPr lang="en-US" sz="3600" b="1" dirty="0" smtClean="0">
                <a:solidFill>
                  <a:srgbClr val="17375E"/>
                </a:solidFill>
              </a:rPr>
              <a:t>Higher-order thinking</a:t>
            </a:r>
            <a:endParaRPr lang="en-US" sz="3600" b="1" dirty="0">
              <a:solidFill>
                <a:srgbClr val="17375E"/>
              </a:solidFill>
            </a:endParaRPr>
          </a:p>
        </p:txBody>
      </p:sp>
      <p:pic>
        <p:nvPicPr>
          <p:cNvPr id="5" name="Picture 4" descr="Ch.2.deep.magma.MAR09.png"/>
          <p:cNvPicPr>
            <a:picLocks noChangeAspect="1"/>
          </p:cNvPicPr>
          <p:nvPr/>
        </p:nvPicPr>
        <p:blipFill>
          <a:blip r:embed="rId3"/>
          <a:stretch>
            <a:fillRect/>
          </a:stretch>
        </p:blipFill>
        <p:spPr>
          <a:xfrm>
            <a:off x="546608" y="1339383"/>
            <a:ext cx="5493066" cy="5110464"/>
          </a:xfrm>
          <a:prstGeom prst="rect">
            <a:avLst/>
          </a:prstGeom>
        </p:spPr>
      </p:pic>
      <p:pic>
        <p:nvPicPr>
          <p:cNvPr id="8" name="Picture 7" descr="Ch.2.storage.png"/>
          <p:cNvPicPr>
            <a:picLocks noChangeAspect="1"/>
          </p:cNvPicPr>
          <p:nvPr/>
        </p:nvPicPr>
        <p:blipFill>
          <a:blip r:embed="rId4"/>
          <a:stretch>
            <a:fillRect/>
          </a:stretch>
        </p:blipFill>
        <p:spPr>
          <a:xfrm>
            <a:off x="6226892" y="101600"/>
            <a:ext cx="2917108" cy="455930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7" name="Group 26"/>
          <p:cNvGrpSpPr/>
          <p:nvPr/>
        </p:nvGrpSpPr>
        <p:grpSpPr>
          <a:xfrm>
            <a:off x="330203" y="631279"/>
            <a:ext cx="2057398" cy="1248321"/>
            <a:chOff x="495303" y="631279"/>
            <a:chExt cx="2057398" cy="1248321"/>
          </a:xfrm>
        </p:grpSpPr>
        <p:sp>
          <p:nvSpPr>
            <p:cNvPr id="9" name="Oval 8"/>
            <p:cNvSpPr/>
            <p:nvPr/>
          </p:nvSpPr>
          <p:spPr>
            <a:xfrm>
              <a:off x="495303" y="631279"/>
              <a:ext cx="2032000" cy="124832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508002" y="859879"/>
              <a:ext cx="2044699" cy="769441"/>
            </a:xfrm>
            <a:prstGeom prst="rect">
              <a:avLst/>
            </a:prstGeom>
            <a:noFill/>
          </p:spPr>
          <p:txBody>
            <a:bodyPr wrap="square" rtlCol="0">
              <a:spAutoFit/>
            </a:bodyPr>
            <a:lstStyle/>
            <a:p>
              <a:pPr algn="ctr"/>
              <a:r>
                <a:rPr lang="en-US" sz="2200" dirty="0" smtClean="0"/>
                <a:t>Data Collection Lecture</a:t>
              </a:r>
              <a:endParaRPr lang="en-US" sz="2200" dirty="0"/>
            </a:p>
          </p:txBody>
        </p:sp>
      </p:grpSp>
      <p:grpSp>
        <p:nvGrpSpPr>
          <p:cNvPr id="28" name="Group 27"/>
          <p:cNvGrpSpPr/>
          <p:nvPr/>
        </p:nvGrpSpPr>
        <p:grpSpPr>
          <a:xfrm>
            <a:off x="2794001" y="783679"/>
            <a:ext cx="1657349" cy="1019721"/>
            <a:chOff x="2794001" y="783679"/>
            <a:chExt cx="1657349" cy="1019721"/>
          </a:xfrm>
        </p:grpSpPr>
        <p:sp>
          <p:nvSpPr>
            <p:cNvPr id="10" name="Oval 9"/>
            <p:cNvSpPr/>
            <p:nvPr/>
          </p:nvSpPr>
          <p:spPr>
            <a:xfrm>
              <a:off x="2794001" y="783679"/>
              <a:ext cx="1657349" cy="101972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2870199" y="859879"/>
              <a:ext cx="1504950" cy="769441"/>
            </a:xfrm>
            <a:prstGeom prst="rect">
              <a:avLst/>
            </a:prstGeom>
            <a:noFill/>
          </p:spPr>
          <p:txBody>
            <a:bodyPr wrap="square" rtlCol="0">
              <a:spAutoFit/>
            </a:bodyPr>
            <a:lstStyle/>
            <a:p>
              <a:pPr algn="ctr"/>
              <a:r>
                <a:rPr lang="en-US" sz="2200" dirty="0" smtClean="0"/>
                <a:t>ME &amp; TE Lecture</a:t>
              </a:r>
              <a:endParaRPr lang="en-US" sz="2200" dirty="0"/>
            </a:p>
          </p:txBody>
        </p:sp>
      </p:grpSp>
      <p:grpSp>
        <p:nvGrpSpPr>
          <p:cNvPr id="29" name="Group 28"/>
          <p:cNvGrpSpPr/>
          <p:nvPr/>
        </p:nvGrpSpPr>
        <p:grpSpPr>
          <a:xfrm>
            <a:off x="4806949" y="821779"/>
            <a:ext cx="1657349" cy="1019721"/>
            <a:chOff x="4806949" y="821779"/>
            <a:chExt cx="1657349" cy="1019721"/>
          </a:xfrm>
        </p:grpSpPr>
        <p:sp>
          <p:nvSpPr>
            <p:cNvPr id="13" name="Oval 12"/>
            <p:cNvSpPr/>
            <p:nvPr/>
          </p:nvSpPr>
          <p:spPr>
            <a:xfrm>
              <a:off x="4806949" y="821779"/>
              <a:ext cx="1657349" cy="101972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4972047" y="897979"/>
              <a:ext cx="1327151" cy="769441"/>
            </a:xfrm>
            <a:prstGeom prst="rect">
              <a:avLst/>
            </a:prstGeom>
            <a:noFill/>
          </p:spPr>
          <p:txBody>
            <a:bodyPr wrap="square" rtlCol="0">
              <a:spAutoFit/>
            </a:bodyPr>
            <a:lstStyle/>
            <a:p>
              <a:pPr algn="ctr"/>
              <a:r>
                <a:rPr lang="en-US" sz="2200" dirty="0" smtClean="0"/>
                <a:t>FC Lecture</a:t>
              </a:r>
              <a:endParaRPr lang="en-US" sz="2200" dirty="0"/>
            </a:p>
          </p:txBody>
        </p:sp>
      </p:grpSp>
      <p:grpSp>
        <p:nvGrpSpPr>
          <p:cNvPr id="30" name="Group 29"/>
          <p:cNvGrpSpPr/>
          <p:nvPr/>
        </p:nvGrpSpPr>
        <p:grpSpPr>
          <a:xfrm>
            <a:off x="6784975" y="631279"/>
            <a:ext cx="2032000" cy="1248321"/>
            <a:chOff x="6784975" y="631279"/>
            <a:chExt cx="2032000" cy="1248321"/>
          </a:xfrm>
        </p:grpSpPr>
        <p:sp>
          <p:nvSpPr>
            <p:cNvPr id="11" name="Oval 10"/>
            <p:cNvSpPr/>
            <p:nvPr/>
          </p:nvSpPr>
          <p:spPr>
            <a:xfrm>
              <a:off x="6784975" y="631279"/>
              <a:ext cx="2032000" cy="124832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7045325" y="859879"/>
              <a:ext cx="1504950" cy="769441"/>
            </a:xfrm>
            <a:prstGeom prst="rect">
              <a:avLst/>
            </a:prstGeom>
            <a:noFill/>
          </p:spPr>
          <p:txBody>
            <a:bodyPr wrap="square" rtlCol="0">
              <a:spAutoFit/>
            </a:bodyPr>
            <a:lstStyle/>
            <a:p>
              <a:pPr algn="ctr"/>
              <a:r>
                <a:rPr lang="en-US" sz="2200" dirty="0" smtClean="0"/>
                <a:t>Modeling Lecture</a:t>
              </a:r>
              <a:endParaRPr lang="en-US" sz="2200" dirty="0"/>
            </a:p>
          </p:txBody>
        </p:sp>
      </p:grpSp>
      <p:sp>
        <p:nvSpPr>
          <p:cNvPr id="14" name="TextBox 13"/>
          <p:cNvSpPr txBox="1"/>
          <p:nvPr/>
        </p:nvSpPr>
        <p:spPr>
          <a:xfrm>
            <a:off x="4813298" y="2565400"/>
            <a:ext cx="1689102" cy="830997"/>
          </a:xfrm>
          <a:prstGeom prst="rect">
            <a:avLst/>
          </a:prstGeom>
          <a:solidFill>
            <a:schemeClr val="accent6">
              <a:lumMod val="40000"/>
              <a:lumOff val="60000"/>
            </a:schemeClr>
          </a:solidFill>
          <a:ln w="12700" cmpd="sng">
            <a:solidFill>
              <a:schemeClr val="accent6">
                <a:lumMod val="50000"/>
              </a:schemeClr>
            </a:solidFill>
          </a:ln>
        </p:spPr>
        <p:txBody>
          <a:bodyPr wrap="square" rtlCol="0">
            <a:spAutoFit/>
          </a:bodyPr>
          <a:lstStyle/>
          <a:p>
            <a:pPr algn="ctr"/>
            <a:r>
              <a:rPr lang="en-US" sz="2400" dirty="0" smtClean="0"/>
              <a:t>M&amp;M      lab exercise</a:t>
            </a:r>
            <a:endParaRPr lang="en-US" sz="2400" dirty="0"/>
          </a:p>
        </p:txBody>
      </p:sp>
      <p:cxnSp>
        <p:nvCxnSpPr>
          <p:cNvPr id="26" name="Straight Arrow Connector 25"/>
          <p:cNvCxnSpPr>
            <a:stCxn id="13" idx="4"/>
          </p:cNvCxnSpPr>
          <p:nvPr/>
        </p:nvCxnSpPr>
        <p:spPr>
          <a:xfrm rot="16200000" flipH="1">
            <a:off x="5300662" y="2176462"/>
            <a:ext cx="685800" cy="15876"/>
          </a:xfrm>
          <a:prstGeom prst="straightConnector1">
            <a:avLst/>
          </a:prstGeom>
          <a:ln w="38100">
            <a:tailEnd type="arrow"/>
          </a:ln>
          <a:effectLst/>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2908301" y="2565400"/>
            <a:ext cx="1422399" cy="830997"/>
          </a:xfrm>
          <a:prstGeom prst="rect">
            <a:avLst/>
          </a:prstGeom>
          <a:solidFill>
            <a:schemeClr val="accent6">
              <a:lumMod val="40000"/>
              <a:lumOff val="60000"/>
            </a:schemeClr>
          </a:solidFill>
          <a:ln w="12700" cmpd="sng">
            <a:solidFill>
              <a:schemeClr val="accent6">
                <a:lumMod val="50000"/>
              </a:schemeClr>
            </a:solidFill>
          </a:ln>
        </p:spPr>
        <p:txBody>
          <a:bodyPr wrap="square" rtlCol="0">
            <a:spAutoFit/>
          </a:bodyPr>
          <a:lstStyle/>
          <a:p>
            <a:pPr algn="ctr"/>
            <a:r>
              <a:rPr lang="en-US" sz="2400" dirty="0" smtClean="0"/>
              <a:t>ME &amp; TE exercise</a:t>
            </a:r>
            <a:endParaRPr lang="en-US" sz="2400" dirty="0"/>
          </a:p>
        </p:txBody>
      </p:sp>
      <p:cxnSp>
        <p:nvCxnSpPr>
          <p:cNvPr id="32" name="Straight Arrow Connector 31"/>
          <p:cNvCxnSpPr>
            <a:stCxn id="10" idx="4"/>
          </p:cNvCxnSpPr>
          <p:nvPr/>
        </p:nvCxnSpPr>
        <p:spPr>
          <a:xfrm rot="16200000" flipH="1">
            <a:off x="3260725" y="2165350"/>
            <a:ext cx="723903" cy="1"/>
          </a:xfrm>
          <a:prstGeom prst="straightConnector1">
            <a:avLst/>
          </a:prstGeom>
          <a:ln w="38100">
            <a:tailEnd type="arrow"/>
          </a:ln>
          <a:effectLst/>
        </p:spPr>
        <p:style>
          <a:lnRef idx="2">
            <a:schemeClr val="accent1"/>
          </a:lnRef>
          <a:fillRef idx="0">
            <a:schemeClr val="accent1"/>
          </a:fillRef>
          <a:effectRef idx="1">
            <a:schemeClr val="accent1"/>
          </a:effectRef>
          <a:fontRef idx="minor">
            <a:schemeClr val="tx1"/>
          </a:fontRef>
        </p:style>
      </p:cxnSp>
      <p:cxnSp>
        <p:nvCxnSpPr>
          <p:cNvPr id="34" name="Shape 33"/>
          <p:cNvCxnSpPr/>
          <p:nvPr/>
        </p:nvCxnSpPr>
        <p:spPr>
          <a:xfrm rot="5400000">
            <a:off x="5348436" y="1920726"/>
            <a:ext cx="2531765" cy="2373313"/>
          </a:xfrm>
          <a:prstGeom prst="bentConnector2">
            <a:avLst/>
          </a:prstGeom>
          <a:ln w="38100">
            <a:tailEnd type="arrow"/>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a:off x="3622674" y="3396397"/>
            <a:ext cx="555626" cy="553303"/>
          </a:xfrm>
          <a:prstGeom prst="straightConnector1">
            <a:avLst/>
          </a:prstGeom>
          <a:ln w="38100">
            <a:tailEnd type="arrow"/>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rot="10800000" flipV="1">
            <a:off x="4984748" y="3396396"/>
            <a:ext cx="666753" cy="553303"/>
          </a:xfrm>
          <a:prstGeom prst="straightConnector1">
            <a:avLst/>
          </a:prstGeom>
          <a:ln w="38100">
            <a:tailEnd type="arrow"/>
          </a:ln>
          <a:effectLst/>
        </p:spPr>
        <p:style>
          <a:lnRef idx="2">
            <a:schemeClr val="accent1"/>
          </a:lnRef>
          <a:fillRef idx="0">
            <a:schemeClr val="accent1"/>
          </a:fillRef>
          <a:effectRef idx="1">
            <a:schemeClr val="accent1"/>
          </a:effectRef>
          <a:fontRef idx="minor">
            <a:schemeClr val="tx1"/>
          </a:fontRef>
        </p:style>
      </p:cxnSp>
      <p:grpSp>
        <p:nvGrpSpPr>
          <p:cNvPr id="59" name="Group 58"/>
          <p:cNvGrpSpPr/>
          <p:nvPr/>
        </p:nvGrpSpPr>
        <p:grpSpPr>
          <a:xfrm>
            <a:off x="895352" y="5495379"/>
            <a:ext cx="1657349" cy="1019721"/>
            <a:chOff x="4806949" y="821779"/>
            <a:chExt cx="1657349" cy="1019721"/>
          </a:xfrm>
        </p:grpSpPr>
        <p:sp>
          <p:nvSpPr>
            <p:cNvPr id="60" name="Oval 59"/>
            <p:cNvSpPr/>
            <p:nvPr/>
          </p:nvSpPr>
          <p:spPr>
            <a:xfrm>
              <a:off x="4806949" y="821779"/>
              <a:ext cx="1657349" cy="1019721"/>
            </a:xfrm>
            <a:prstGeom prst="ellipse">
              <a:avLst/>
            </a:prstGeom>
            <a:gradFill flip="none" rotWithShape="1">
              <a:gsLst>
                <a:gs pos="0">
                  <a:srgbClr val="FF6600">
                    <a:alpha val="90000"/>
                  </a:srgbClr>
                </a:gs>
                <a:gs pos="100000">
                  <a:srgbClr val="FFFFFF">
                    <a:alpha val="90000"/>
                  </a:srgbClr>
                </a:gs>
              </a:gsLst>
              <a:lin ang="16200000" scaled="0"/>
              <a:tileRect/>
            </a:gra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TextBox 60"/>
            <p:cNvSpPr txBox="1"/>
            <p:nvPr/>
          </p:nvSpPr>
          <p:spPr>
            <a:xfrm>
              <a:off x="4972047" y="897979"/>
              <a:ext cx="1327151" cy="769441"/>
            </a:xfrm>
            <a:prstGeom prst="rect">
              <a:avLst/>
            </a:prstGeom>
            <a:noFill/>
          </p:spPr>
          <p:txBody>
            <a:bodyPr wrap="square" rtlCol="0">
              <a:spAutoFit/>
            </a:bodyPr>
            <a:lstStyle/>
            <a:p>
              <a:pPr algn="ctr"/>
              <a:r>
                <a:rPr lang="en-US" sz="2200" dirty="0" smtClean="0"/>
                <a:t>Final Paper</a:t>
              </a:r>
              <a:endParaRPr lang="en-US" sz="2200" dirty="0"/>
            </a:p>
          </p:txBody>
        </p:sp>
      </p:grpSp>
      <p:cxnSp>
        <p:nvCxnSpPr>
          <p:cNvPr id="62" name="Straight Arrow Connector 61"/>
          <p:cNvCxnSpPr>
            <a:endCxn id="39" idx="3"/>
          </p:cNvCxnSpPr>
          <p:nvPr/>
        </p:nvCxnSpPr>
        <p:spPr>
          <a:xfrm rot="10800000" flipV="1">
            <a:off x="2808293" y="4317074"/>
            <a:ext cx="937417" cy="262508"/>
          </a:xfrm>
          <a:prstGeom prst="straightConnector1">
            <a:avLst/>
          </a:prstGeom>
          <a:ln w="38100">
            <a:tailEnd type="arrow"/>
          </a:ln>
          <a:effectLst/>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a:off x="2630488" y="5961797"/>
            <a:ext cx="992186" cy="1588"/>
          </a:xfrm>
          <a:prstGeom prst="straightConnector1">
            <a:avLst/>
          </a:prstGeom>
          <a:ln w="38100">
            <a:solidFill>
              <a:schemeClr val="accent3">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76" name="TextBox 75"/>
          <p:cNvSpPr txBox="1"/>
          <p:nvPr/>
        </p:nvSpPr>
        <p:spPr>
          <a:xfrm>
            <a:off x="3622677" y="5510023"/>
            <a:ext cx="1689102" cy="830997"/>
          </a:xfrm>
          <a:prstGeom prst="rect">
            <a:avLst/>
          </a:prstGeom>
          <a:solidFill>
            <a:schemeClr val="accent3">
              <a:lumMod val="60000"/>
              <a:lumOff val="40000"/>
            </a:schemeClr>
          </a:solidFill>
          <a:ln w="12700" cmpd="sng">
            <a:solidFill>
              <a:srgbClr val="008000"/>
            </a:solidFill>
          </a:ln>
        </p:spPr>
        <p:txBody>
          <a:bodyPr wrap="square" rtlCol="0">
            <a:spAutoFit/>
          </a:bodyPr>
          <a:lstStyle/>
          <a:p>
            <a:pPr algn="ctr"/>
            <a:r>
              <a:rPr lang="en-US" sz="2400" dirty="0" smtClean="0"/>
              <a:t>Grade with feedback</a:t>
            </a:r>
            <a:endParaRPr lang="en-US" sz="2400" dirty="0"/>
          </a:p>
        </p:txBody>
      </p:sp>
      <p:cxnSp>
        <p:nvCxnSpPr>
          <p:cNvPr id="77" name="Straight Arrow Connector 76"/>
          <p:cNvCxnSpPr/>
          <p:nvPr/>
        </p:nvCxnSpPr>
        <p:spPr>
          <a:xfrm>
            <a:off x="5395909" y="5949097"/>
            <a:ext cx="992186" cy="1588"/>
          </a:xfrm>
          <a:prstGeom prst="straightConnector1">
            <a:avLst/>
          </a:prstGeom>
          <a:ln w="38100">
            <a:solidFill>
              <a:schemeClr val="accent3">
                <a:lumMod val="50000"/>
              </a:schemeClr>
            </a:solidFill>
            <a:prstDash val="sysDash"/>
            <a:tailEnd type="arrow"/>
          </a:ln>
          <a:effectLst/>
        </p:spPr>
        <p:style>
          <a:lnRef idx="2">
            <a:schemeClr val="accent1"/>
          </a:lnRef>
          <a:fillRef idx="0">
            <a:schemeClr val="accent1"/>
          </a:fillRef>
          <a:effectRef idx="1">
            <a:schemeClr val="accent1"/>
          </a:effectRef>
          <a:fontRef idx="minor">
            <a:schemeClr val="tx1"/>
          </a:fontRef>
        </p:style>
      </p:cxnSp>
      <p:sp>
        <p:nvSpPr>
          <p:cNvPr id="78" name="TextBox 77"/>
          <p:cNvSpPr txBox="1"/>
          <p:nvPr/>
        </p:nvSpPr>
        <p:spPr>
          <a:xfrm>
            <a:off x="6518275" y="5314772"/>
            <a:ext cx="2032000" cy="1200328"/>
          </a:xfrm>
          <a:prstGeom prst="rect">
            <a:avLst/>
          </a:prstGeom>
          <a:solidFill>
            <a:schemeClr val="accent3">
              <a:lumMod val="60000"/>
              <a:lumOff val="40000"/>
            </a:schemeClr>
          </a:solidFill>
          <a:ln w="12700" cmpd="sng">
            <a:solidFill>
              <a:srgbClr val="008000"/>
            </a:solidFill>
          </a:ln>
        </p:spPr>
        <p:txBody>
          <a:bodyPr wrap="square" rtlCol="0">
            <a:spAutoFit/>
          </a:bodyPr>
          <a:lstStyle/>
          <a:p>
            <a:pPr algn="ctr"/>
            <a:r>
              <a:rPr lang="en-US" sz="2400" dirty="0" smtClean="0"/>
              <a:t>Return for resubmission &amp; grade again?</a:t>
            </a:r>
            <a:endParaRPr lang="en-US" sz="2400" dirty="0"/>
          </a:p>
        </p:txBody>
      </p:sp>
      <p:cxnSp>
        <p:nvCxnSpPr>
          <p:cNvPr id="41" name="Straight Arrow Connector 40"/>
          <p:cNvCxnSpPr/>
          <p:nvPr/>
        </p:nvCxnSpPr>
        <p:spPr>
          <a:xfrm rot="5400000">
            <a:off x="1391571" y="5236741"/>
            <a:ext cx="515688" cy="1588"/>
          </a:xfrm>
          <a:prstGeom prst="straightConnector1">
            <a:avLst/>
          </a:prstGeom>
          <a:ln w="38100">
            <a:tailEnd type="arrow"/>
          </a:ln>
          <a:effectLst/>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290514" y="4179472"/>
            <a:ext cx="2517778" cy="800219"/>
          </a:xfrm>
          <a:prstGeom prst="rect">
            <a:avLst/>
          </a:prstGeom>
          <a:solidFill>
            <a:schemeClr val="accent3">
              <a:lumMod val="60000"/>
              <a:lumOff val="40000"/>
            </a:schemeClr>
          </a:solidFill>
          <a:ln w="12700" cmpd="sng">
            <a:solidFill>
              <a:srgbClr val="008000"/>
            </a:solidFill>
          </a:ln>
        </p:spPr>
        <p:txBody>
          <a:bodyPr wrap="square" rtlCol="0">
            <a:spAutoFit/>
          </a:bodyPr>
          <a:lstStyle/>
          <a:p>
            <a:pPr algn="ctr"/>
            <a:r>
              <a:rPr lang="en-US" sz="2300" dirty="0" smtClean="0"/>
              <a:t>Analysis submitted for feedback</a:t>
            </a:r>
            <a:endParaRPr lang="en-US" sz="2300" dirty="0"/>
          </a:p>
        </p:txBody>
      </p:sp>
      <p:sp>
        <p:nvSpPr>
          <p:cNvPr id="4" name="TextBox 3"/>
          <p:cNvSpPr txBox="1"/>
          <p:nvPr/>
        </p:nvSpPr>
        <p:spPr>
          <a:xfrm>
            <a:off x="3716339" y="3949700"/>
            <a:ext cx="1711323" cy="923330"/>
          </a:xfrm>
          <a:prstGeom prst="rect">
            <a:avLst/>
          </a:prstGeom>
          <a:solidFill>
            <a:schemeClr val="bg1">
              <a:lumMod val="85000"/>
            </a:schemeClr>
          </a:solidFill>
          <a:ln w="38100" cmpd="sng">
            <a:solidFill>
              <a:srgbClr val="FF0000"/>
            </a:solidFill>
            <a:prstDash val="solid"/>
          </a:ln>
          <a:effectLst/>
        </p:spPr>
        <p:txBody>
          <a:bodyPr wrap="square" rtlCol="0">
            <a:spAutoFit/>
          </a:bodyPr>
          <a:lstStyle/>
          <a:p>
            <a:pPr algn="ctr"/>
            <a:r>
              <a:rPr lang="en-US" sz="2700" dirty="0" smtClean="0"/>
              <a:t>Hudson  Project</a:t>
            </a:r>
            <a:endParaRPr lang="en-US" sz="2700" dirty="0"/>
          </a:p>
        </p:txBody>
      </p:sp>
      <p:grpSp>
        <p:nvGrpSpPr>
          <p:cNvPr id="33" name="Group 32"/>
          <p:cNvGrpSpPr/>
          <p:nvPr/>
        </p:nvGrpSpPr>
        <p:grpSpPr>
          <a:xfrm>
            <a:off x="6972300" y="2376675"/>
            <a:ext cx="1657349" cy="1019721"/>
            <a:chOff x="2794001" y="783679"/>
            <a:chExt cx="1657349" cy="1019721"/>
          </a:xfrm>
          <a:effectLst/>
        </p:grpSpPr>
        <p:sp>
          <p:nvSpPr>
            <p:cNvPr id="36" name="Oval 35"/>
            <p:cNvSpPr/>
            <p:nvPr/>
          </p:nvSpPr>
          <p:spPr>
            <a:xfrm>
              <a:off x="2794001" y="783679"/>
              <a:ext cx="1657349" cy="1019721"/>
            </a:xfrm>
            <a:prstGeom prst="ellipse">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p:cNvSpPr txBox="1"/>
            <p:nvPr/>
          </p:nvSpPr>
          <p:spPr>
            <a:xfrm>
              <a:off x="2870199" y="859879"/>
              <a:ext cx="1504950" cy="769441"/>
            </a:xfrm>
            <a:prstGeom prst="rect">
              <a:avLst/>
            </a:prstGeom>
            <a:noFill/>
            <a:effectLst/>
          </p:spPr>
          <p:txBody>
            <a:bodyPr wrap="square" rtlCol="0">
              <a:spAutoFit/>
            </a:bodyPr>
            <a:lstStyle/>
            <a:p>
              <a:pPr algn="ctr"/>
              <a:r>
                <a:rPr lang="en-US" sz="2200" dirty="0" smtClean="0"/>
                <a:t>Partition coefficients</a:t>
              </a:r>
              <a:endParaRPr lang="en-US" sz="2200" dirty="0"/>
            </a:p>
          </p:txBody>
        </p:sp>
      </p:grpSp>
      <p:cxnSp>
        <p:nvCxnSpPr>
          <p:cNvPr id="52" name="Straight Arrow Connector 51"/>
          <p:cNvCxnSpPr>
            <a:stCxn id="10" idx="5"/>
            <a:endCxn id="36" idx="1"/>
          </p:cNvCxnSpPr>
          <p:nvPr/>
        </p:nvCxnSpPr>
        <p:spPr>
          <a:xfrm rot="16200000" flipH="1">
            <a:off x="5275853" y="586849"/>
            <a:ext cx="871945" cy="3006376"/>
          </a:xfrm>
          <a:prstGeom prst="straightConnector1">
            <a:avLst/>
          </a:prstGeom>
          <a:ln w="25400" cap="flat" cmpd="sng" algn="ctr">
            <a:solidFill>
              <a:schemeClr val="accent1"/>
            </a:solidFill>
            <a:prstDash val="sysDash"/>
            <a:round/>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rot="5400000">
            <a:off x="4356098" y="1898651"/>
            <a:ext cx="647700" cy="609598"/>
          </a:xfrm>
          <a:prstGeom prst="straightConnector1">
            <a:avLst/>
          </a:prstGeom>
          <a:ln w="25400" cap="flat" cmpd="sng" algn="ctr">
            <a:solidFill>
              <a:schemeClr val="accent1"/>
            </a:solidFill>
            <a:prstDash val="sysDash"/>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a:off x="2322511" y="1308099"/>
            <a:ext cx="471490" cy="1"/>
          </a:xfrm>
          <a:prstGeom prst="straightConnector1">
            <a:avLst/>
          </a:prstGeom>
          <a:ln w="38100">
            <a:tailEnd type="arrow"/>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4191000" cy="4572000"/>
          </a:xfrm>
        </p:spPr>
        <p:txBody>
          <a:bodyPr>
            <a:normAutofit/>
          </a:bodyPr>
          <a:lstStyle/>
          <a:p>
            <a:r>
              <a:rPr lang="en-US" sz="2800" dirty="0" smtClean="0">
                <a:solidFill>
                  <a:srgbClr val="000000"/>
                </a:solidFill>
              </a:rPr>
              <a:t>Plethora of data available</a:t>
            </a:r>
          </a:p>
          <a:p>
            <a:r>
              <a:rPr lang="en-US" sz="2800" dirty="0" smtClean="0">
                <a:solidFill>
                  <a:srgbClr val="000000"/>
                </a:solidFill>
              </a:rPr>
              <a:t>Many problems available within the data set</a:t>
            </a:r>
          </a:p>
          <a:p>
            <a:r>
              <a:rPr lang="en-US" sz="2800" dirty="0" smtClean="0">
                <a:solidFill>
                  <a:srgbClr val="000000"/>
                </a:solidFill>
              </a:rPr>
              <a:t>Inquiry based problem solving</a:t>
            </a:r>
          </a:p>
          <a:p>
            <a:r>
              <a:rPr lang="en-US" sz="2800" dirty="0" smtClean="0">
                <a:solidFill>
                  <a:srgbClr val="000000"/>
                </a:solidFill>
              </a:rPr>
              <a:t>Promotes higher order thinking</a:t>
            </a:r>
          </a:p>
          <a:p>
            <a:endParaRPr lang="en-US" sz="2800" dirty="0" smtClean="0">
              <a:solidFill>
                <a:srgbClr val="000000"/>
              </a:solidFill>
            </a:endParaRPr>
          </a:p>
          <a:p>
            <a:endParaRPr lang="en-US" sz="2800" dirty="0"/>
          </a:p>
        </p:txBody>
      </p:sp>
      <p:sp>
        <p:nvSpPr>
          <p:cNvPr id="4" name="TextBox 3"/>
          <p:cNvSpPr txBox="1"/>
          <p:nvPr/>
        </p:nvSpPr>
        <p:spPr>
          <a:xfrm>
            <a:off x="3180559" y="461797"/>
            <a:ext cx="2877786" cy="646331"/>
          </a:xfrm>
          <a:prstGeom prst="rect">
            <a:avLst/>
          </a:prstGeom>
          <a:noFill/>
        </p:spPr>
        <p:txBody>
          <a:bodyPr wrap="none" rtlCol="0">
            <a:spAutoFit/>
          </a:bodyPr>
          <a:lstStyle/>
          <a:p>
            <a:r>
              <a:rPr lang="en-US" sz="3600" b="1" dirty="0" smtClean="0">
                <a:solidFill>
                  <a:srgbClr val="17375E"/>
                </a:solidFill>
              </a:rPr>
              <a:t>Pros and Cons</a:t>
            </a:r>
            <a:endParaRPr lang="en-US" sz="3600" b="1" dirty="0">
              <a:solidFill>
                <a:srgbClr val="17375E"/>
              </a:solidFill>
            </a:endParaRPr>
          </a:p>
        </p:txBody>
      </p:sp>
      <p:sp>
        <p:nvSpPr>
          <p:cNvPr id="5" name="Content Placeholder 2"/>
          <p:cNvSpPr txBox="1">
            <a:spLocks/>
          </p:cNvSpPr>
          <p:nvPr/>
        </p:nvSpPr>
        <p:spPr>
          <a:xfrm>
            <a:off x="5087140" y="1371600"/>
            <a:ext cx="3777459" cy="4572000"/>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1200" cap="none" spc="0" normalizeH="0" baseline="0" noProof="0" dirty="0" smtClean="0">
                <a:ln>
                  <a:noFill/>
                </a:ln>
                <a:solidFill>
                  <a:srgbClr val="000000"/>
                </a:solidFill>
                <a:effectLst/>
                <a:uLnTx/>
                <a:uFillTx/>
                <a:latin typeface="+mn-lt"/>
                <a:ea typeface="+mn-ea"/>
                <a:cs typeface="+mn-cs"/>
              </a:rPr>
              <a:t>No student involvement in sample or data collection</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sz="2800" dirty="0" smtClean="0">
                <a:solidFill>
                  <a:srgbClr val="000000"/>
                </a:solidFill>
              </a:rPr>
              <a:t>Previously published data – available online </a:t>
            </a:r>
            <a:r>
              <a:rPr lang="en-US" sz="2800" dirty="0" err="1" smtClean="0">
                <a:solidFill>
                  <a:srgbClr val="000000"/>
                </a:solidFill>
                <a:sym typeface="Wingdings"/>
              </a:rPr>
              <a:t></a:t>
            </a:r>
            <a:r>
              <a:rPr lang="en-US" sz="2800" dirty="0" smtClean="0">
                <a:solidFill>
                  <a:srgbClr val="000000"/>
                </a:solidFill>
                <a:sym typeface="Wingdings"/>
              </a:rPr>
              <a:t> how do we address </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sz="2800" dirty="0" smtClean="0">
                <a:solidFill>
                  <a:srgbClr val="000000"/>
                </a:solidFill>
                <a:sym typeface="Wingdings"/>
              </a:rPr>
              <a:t>Potential time sink</a:t>
            </a:r>
            <a:endParaRPr lang="en-US" sz="2800" dirty="0" smtClean="0">
              <a:solidFill>
                <a:srgbClr val="000000"/>
              </a:solidFill>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800" b="0" i="0" u="none" strike="noStrike" kern="1200" cap="none" spc="0" normalizeH="0" baseline="0" noProof="0" dirty="0" smtClean="0">
              <a:ln>
                <a:noFill/>
              </a:ln>
              <a:solidFill>
                <a:srgbClr val="000000"/>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800" b="0" i="0" u="none" strike="noStrike" kern="1200" cap="none" spc="0" normalizeH="0" baseline="0" noProof="0" dirty="0" smtClean="0">
              <a:ln>
                <a:noFill/>
              </a:ln>
              <a:solidFill>
                <a:srgbClr val="000000"/>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1" y="101600"/>
            <a:ext cx="9144000" cy="8925519"/>
          </a:xfrm>
          <a:prstGeom prst="rect">
            <a:avLst/>
          </a:prstGeom>
          <a:noFill/>
        </p:spPr>
        <p:txBody>
          <a:bodyPr wrap="square" rtlCol="0">
            <a:spAutoFit/>
          </a:bodyPr>
          <a:lstStyle/>
          <a:p>
            <a:pPr>
              <a:spcAft>
                <a:spcPts val="1200"/>
              </a:spcAft>
            </a:pPr>
            <a:r>
              <a:rPr lang="en-US" sz="3200" b="1" dirty="0" smtClean="0">
                <a:latin typeface="Times"/>
                <a:cs typeface="Times"/>
              </a:rPr>
              <a:t>Colgate Grenville Project (2 Half-term Projects):</a:t>
            </a:r>
          </a:p>
          <a:p>
            <a:pPr marL="514350" indent="-514350">
              <a:buAutoNum type="arabicParenR"/>
            </a:pPr>
            <a:r>
              <a:rPr lang="en-US" sz="2800" dirty="0" smtClean="0">
                <a:latin typeface="Times"/>
                <a:cs typeface="Times"/>
              </a:rPr>
              <a:t>Igneous </a:t>
            </a:r>
          </a:p>
          <a:p>
            <a:pPr marL="514350" indent="-514350"/>
            <a:r>
              <a:rPr lang="en-US" sz="2800" dirty="0" smtClean="0">
                <a:latin typeface="Times"/>
                <a:cs typeface="Times"/>
              </a:rPr>
              <a:t>Petrology of the</a:t>
            </a:r>
          </a:p>
          <a:p>
            <a:pPr marL="514350" indent="-514350"/>
            <a:r>
              <a:rPr lang="en-US" sz="2800" dirty="0" smtClean="0">
                <a:latin typeface="Times"/>
                <a:cs typeface="Times"/>
              </a:rPr>
              <a:t>1.15 </a:t>
            </a:r>
            <a:r>
              <a:rPr lang="en-US" sz="2800" dirty="0" err="1" smtClean="0">
                <a:latin typeface="Times"/>
                <a:cs typeface="Times"/>
              </a:rPr>
              <a:t>Ga</a:t>
            </a:r>
            <a:r>
              <a:rPr lang="en-US" sz="2800" dirty="0" smtClean="0">
                <a:latin typeface="Times"/>
                <a:cs typeface="Times"/>
              </a:rPr>
              <a:t> Frontenac</a:t>
            </a:r>
          </a:p>
          <a:p>
            <a:pPr marL="514350" indent="-514350"/>
            <a:r>
              <a:rPr lang="en-US" sz="2800" dirty="0" smtClean="0">
                <a:latin typeface="Times"/>
                <a:cs typeface="Times"/>
              </a:rPr>
              <a:t>suite </a:t>
            </a:r>
          </a:p>
          <a:p>
            <a:endParaRPr lang="en-US" sz="2800" dirty="0" smtClean="0">
              <a:latin typeface="Times"/>
              <a:cs typeface="Times"/>
            </a:endParaRPr>
          </a:p>
          <a:p>
            <a:r>
              <a:rPr lang="en-US" sz="2800" dirty="0" smtClean="0">
                <a:latin typeface="Times"/>
                <a:cs typeface="Times"/>
              </a:rPr>
              <a:t>2) Metamorphic</a:t>
            </a:r>
          </a:p>
          <a:p>
            <a:r>
              <a:rPr lang="en-US" sz="2800" dirty="0" smtClean="0">
                <a:latin typeface="Times"/>
                <a:cs typeface="Times"/>
              </a:rPr>
              <a:t>Petrology of the</a:t>
            </a:r>
          </a:p>
          <a:p>
            <a:r>
              <a:rPr lang="en-US" sz="2800" dirty="0" smtClean="0">
                <a:latin typeface="Times"/>
                <a:cs typeface="Times"/>
              </a:rPr>
              <a:t>Frontenac </a:t>
            </a:r>
            <a:r>
              <a:rPr lang="en-US" sz="2800" dirty="0" err="1" smtClean="0">
                <a:latin typeface="Times"/>
                <a:cs typeface="Times"/>
              </a:rPr>
              <a:t>terrane</a:t>
            </a:r>
            <a:endParaRPr lang="en-US" sz="2800" dirty="0" smtClean="0">
              <a:latin typeface="Times"/>
              <a:cs typeface="Times"/>
            </a:endParaRPr>
          </a:p>
          <a:p>
            <a:endParaRPr lang="en-US" sz="2800" dirty="0" smtClean="0">
              <a:latin typeface="Times"/>
              <a:cs typeface="Times"/>
            </a:endParaRPr>
          </a:p>
          <a:p>
            <a:r>
              <a:rPr lang="en-US" sz="2800" dirty="0" smtClean="0">
                <a:latin typeface="Times"/>
                <a:cs typeface="Times"/>
              </a:rPr>
              <a:t>•A-type granites</a:t>
            </a:r>
          </a:p>
          <a:p>
            <a:r>
              <a:rPr lang="en-US" sz="2800" dirty="0" smtClean="0">
                <a:latin typeface="Times"/>
                <a:cs typeface="Times"/>
              </a:rPr>
              <a:t>•</a:t>
            </a:r>
            <a:r>
              <a:rPr lang="en-US" sz="2800" dirty="0" err="1" smtClean="0">
                <a:latin typeface="Times"/>
                <a:cs typeface="Times"/>
              </a:rPr>
              <a:t>Granulite-facies</a:t>
            </a:r>
            <a:endParaRPr lang="en-US" sz="2800" dirty="0" smtClean="0">
              <a:latin typeface="Times"/>
              <a:cs typeface="Times"/>
            </a:endParaRPr>
          </a:p>
          <a:p>
            <a:r>
              <a:rPr lang="en-US" sz="2800" dirty="0" smtClean="0">
                <a:latin typeface="Times"/>
                <a:cs typeface="Times"/>
              </a:rPr>
              <a:t>Marble and </a:t>
            </a:r>
            <a:r>
              <a:rPr lang="en-US" sz="2800" dirty="0" err="1" smtClean="0">
                <a:latin typeface="Times"/>
                <a:cs typeface="Times"/>
              </a:rPr>
              <a:t>pelite</a:t>
            </a:r>
            <a:endParaRPr lang="en-US" sz="2800" dirty="0" smtClean="0">
              <a:latin typeface="Times"/>
              <a:cs typeface="Times"/>
            </a:endParaRPr>
          </a:p>
          <a:p>
            <a:endParaRPr lang="en-US" sz="3200" dirty="0" smtClean="0">
              <a:latin typeface="Times"/>
              <a:cs typeface="Times"/>
            </a:endParaRPr>
          </a:p>
          <a:p>
            <a:endParaRPr lang="en-US" sz="3200" dirty="0" smtClean="0">
              <a:latin typeface="Times"/>
              <a:cs typeface="Times"/>
            </a:endParaRPr>
          </a:p>
          <a:p>
            <a:endParaRPr lang="en-US" sz="2400" dirty="0" smtClean="0">
              <a:latin typeface="Times"/>
              <a:cs typeface="Times"/>
            </a:endParaRPr>
          </a:p>
          <a:p>
            <a:endParaRPr lang="en-US" sz="2400" dirty="0" smtClean="0">
              <a:latin typeface="Times"/>
              <a:cs typeface="Times"/>
            </a:endParaRPr>
          </a:p>
          <a:p>
            <a:endParaRPr lang="en-US" sz="2400" dirty="0" smtClean="0">
              <a:latin typeface="Times"/>
              <a:cs typeface="Times"/>
            </a:endParaRPr>
          </a:p>
          <a:p>
            <a:endParaRPr lang="en-US" sz="2400" dirty="0" smtClean="0">
              <a:latin typeface="Times"/>
              <a:cs typeface="Times"/>
            </a:endParaRPr>
          </a:p>
          <a:p>
            <a:endParaRPr lang="en-US" dirty="0" smtClean="0">
              <a:latin typeface="Times"/>
              <a:cs typeface="Times"/>
            </a:endParaRPr>
          </a:p>
          <a:p>
            <a:endParaRPr lang="en-US" dirty="0">
              <a:latin typeface="Times"/>
              <a:cs typeface="Times"/>
            </a:endParaRPr>
          </a:p>
        </p:txBody>
      </p:sp>
      <p:pic>
        <p:nvPicPr>
          <p:cNvPr id="25" name="Picture 24" descr="Picture 148.png"/>
          <p:cNvPicPr>
            <a:picLocks noChangeAspect="1"/>
          </p:cNvPicPr>
          <p:nvPr/>
        </p:nvPicPr>
        <p:blipFill>
          <a:blip r:embed="rId3"/>
          <a:stretch>
            <a:fillRect/>
          </a:stretch>
        </p:blipFill>
        <p:spPr>
          <a:xfrm>
            <a:off x="3117479" y="1060102"/>
            <a:ext cx="6048893" cy="5515681"/>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1418549"/>
            <a:ext cx="4572000" cy="4093428"/>
          </a:xfrm>
          <a:prstGeom prst="rect">
            <a:avLst/>
          </a:prstGeom>
          <a:noFill/>
        </p:spPr>
        <p:txBody>
          <a:bodyPr wrap="square" rtlCol="0">
            <a:spAutoFit/>
          </a:bodyPr>
          <a:lstStyle/>
          <a:p>
            <a:r>
              <a:rPr lang="en-US" sz="2000" b="1" dirty="0" smtClean="0"/>
              <a:t>202/202L </a:t>
            </a:r>
            <a:r>
              <a:rPr lang="en-US" sz="2000" b="1" dirty="0" err="1" smtClean="0"/>
              <a:t>Petrology</a:t>
            </a:r>
            <a:r>
              <a:rPr lang="en-US" sz="1600" dirty="0" err="1" smtClean="0"/>
              <a:t> </a:t>
            </a:r>
            <a:r>
              <a:rPr lang="en-US" sz="1600" i="1" dirty="0" err="1" smtClean="0"/>
              <a:t>W</a:t>
            </a:r>
            <a:r>
              <a:rPr lang="en-US" sz="1600" i="1" dirty="0" smtClean="0"/>
              <a:t>. Peck  This course deals with the origin and evolution of igneous and metamorphic rocks and their plate tectonic setting. The origin of magmas is examined as well as the processes involved in their differentiation. Metamorphic </a:t>
            </a:r>
            <a:r>
              <a:rPr lang="en-US" sz="1600" i="1" dirty="0" err="1" smtClean="0"/>
              <a:t>facies</a:t>
            </a:r>
            <a:r>
              <a:rPr lang="en-US" sz="1600" i="1" dirty="0" smtClean="0"/>
              <a:t>, mineral assemblages, and </a:t>
            </a:r>
            <a:r>
              <a:rPr lang="en-US" sz="1600" i="1" dirty="0" err="1" smtClean="0"/>
              <a:t>thermobarometry</a:t>
            </a:r>
            <a:r>
              <a:rPr lang="en-US" sz="1600" i="1" dirty="0" smtClean="0"/>
              <a:t> are studied. Petrology and melting of the mantle is discussed. These topics are unified by concepts of plate tectonics. Laboratories involve the study of rock suites from classic areas around the world. Three meetings and one laboratory per week, plus a weekend field trip. The required credit-bearing laboratory session GEOL 202L must be taken and passed concurrently with GEOL 202. Prerequisite: GEOL 201 or equivalent.</a:t>
            </a:r>
            <a:endParaRPr lang="en-US" sz="1600" dirty="0"/>
          </a:p>
        </p:txBody>
      </p:sp>
      <p:sp>
        <p:nvSpPr>
          <p:cNvPr id="5" name="TextBox 4"/>
          <p:cNvSpPr txBox="1"/>
          <p:nvPr/>
        </p:nvSpPr>
        <p:spPr>
          <a:xfrm>
            <a:off x="4572000" y="1418549"/>
            <a:ext cx="4572000" cy="4832093"/>
          </a:xfrm>
          <a:prstGeom prst="rect">
            <a:avLst/>
          </a:prstGeom>
          <a:noFill/>
        </p:spPr>
        <p:txBody>
          <a:bodyPr wrap="square" rtlCol="0">
            <a:spAutoFit/>
          </a:bodyPr>
          <a:lstStyle/>
          <a:p>
            <a:r>
              <a:rPr lang="en-US" sz="2000" b="1" dirty="0" smtClean="0"/>
              <a:t>321 Analytical Methods in </a:t>
            </a:r>
            <a:r>
              <a:rPr lang="en-US" sz="2000" b="1" dirty="0" err="1" smtClean="0"/>
              <a:t>Geology</a:t>
            </a:r>
            <a:r>
              <a:rPr lang="en-US" sz="1600" dirty="0" err="1" smtClean="0"/>
              <a:t> </a:t>
            </a:r>
            <a:r>
              <a:rPr lang="en-US" sz="1600" i="1" dirty="0" err="1" smtClean="0"/>
              <a:t>K</a:t>
            </a:r>
            <a:r>
              <a:rPr lang="en-US" sz="1600" i="1" dirty="0" smtClean="0"/>
              <a:t>. </a:t>
            </a:r>
            <a:r>
              <a:rPr lang="en-US" sz="1600" i="1" dirty="0" err="1" smtClean="0"/>
              <a:t>Harpp Working</a:t>
            </a:r>
            <a:r>
              <a:rPr lang="en-US" sz="1600" i="1" dirty="0" smtClean="0"/>
              <a:t> in industry, government, and academia, geologists rely on modern instruments for rapid, accurate analysis of geologic materials and processes. This course examines the theory, practice, and application of analytical instruments in the geosciences. Emphasis is on equipment housed in the Department of Geology (atomic absorption spectrometer, scanning electron microscope-energy dispersive spectrometer, x-ray fluorescence spectrometer, x-ray diffraction spectrometer, inductively coupled plasma-mass spectrometer) but other analytical methods are discussed. Current geologic literature illustrating applications of the techniques is also discussed. During laboratories, students learn sample preparation and practical use of instruments while conducting short research projects. </a:t>
            </a:r>
            <a:endParaRPr lang="en-US" sz="1600" dirty="0"/>
          </a:p>
        </p:txBody>
      </p:sp>
      <p:pic>
        <p:nvPicPr>
          <p:cNvPr id="6" name="Picture 5" descr="logo.gif"/>
          <p:cNvPicPr>
            <a:picLocks noChangeAspect="1"/>
          </p:cNvPicPr>
          <p:nvPr/>
        </p:nvPicPr>
        <p:blipFill>
          <a:blip r:embed="rId3"/>
          <a:stretch>
            <a:fillRect/>
          </a:stretch>
        </p:blipFill>
        <p:spPr>
          <a:xfrm>
            <a:off x="2725194" y="3468"/>
            <a:ext cx="3687266" cy="1158389"/>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P7161285.JPG"/>
          <p:cNvPicPr>
            <a:picLocks noChangeAspect="1"/>
          </p:cNvPicPr>
          <p:nvPr/>
        </p:nvPicPr>
        <p:blipFill>
          <a:blip r:embed="rId2"/>
          <a:srcRect l="40078" t="1875" b="22031"/>
          <a:stretch>
            <a:fillRect/>
          </a:stretch>
        </p:blipFill>
        <p:spPr>
          <a:xfrm>
            <a:off x="1" y="2495"/>
            <a:ext cx="4572000" cy="4353897"/>
          </a:xfrm>
          <a:prstGeom prst="rect">
            <a:avLst/>
          </a:prstGeom>
          <a:ln>
            <a:solidFill>
              <a:schemeClr val="tx1"/>
            </a:solidFill>
          </a:ln>
        </p:spPr>
      </p:pic>
      <p:sp>
        <p:nvSpPr>
          <p:cNvPr id="5" name="TextBox 4"/>
          <p:cNvSpPr txBox="1"/>
          <p:nvPr/>
        </p:nvSpPr>
        <p:spPr>
          <a:xfrm>
            <a:off x="4769606" y="114834"/>
            <a:ext cx="4374393" cy="5170647"/>
          </a:xfrm>
          <a:prstGeom prst="rect">
            <a:avLst/>
          </a:prstGeom>
          <a:noFill/>
        </p:spPr>
        <p:txBody>
          <a:bodyPr wrap="square" rtlCol="0">
            <a:spAutoFit/>
          </a:bodyPr>
          <a:lstStyle/>
          <a:p>
            <a:r>
              <a:rPr lang="en-US" sz="3200" b="1" dirty="0" smtClean="0">
                <a:latin typeface="Times"/>
                <a:cs typeface="Times"/>
              </a:rPr>
              <a:t>Fieldwork:</a:t>
            </a:r>
          </a:p>
          <a:p>
            <a:endParaRPr lang="en-US" dirty="0" smtClean="0">
              <a:latin typeface="Times"/>
              <a:cs typeface="Times"/>
            </a:endParaRPr>
          </a:p>
          <a:p>
            <a:r>
              <a:rPr lang="en-US" sz="2800" u="sng" dirty="0" smtClean="0">
                <a:latin typeface="Times"/>
                <a:cs typeface="Times"/>
              </a:rPr>
              <a:t>Day 1</a:t>
            </a:r>
            <a:r>
              <a:rPr lang="en-US" sz="2800" dirty="0" smtClean="0">
                <a:latin typeface="Times"/>
                <a:cs typeface="Times"/>
              </a:rPr>
              <a:t>: General geology of area, formulation of sampling strategy</a:t>
            </a:r>
          </a:p>
          <a:p>
            <a:endParaRPr lang="en-US" sz="2800" dirty="0" smtClean="0">
              <a:latin typeface="Times"/>
              <a:cs typeface="Times"/>
            </a:endParaRPr>
          </a:p>
          <a:p>
            <a:r>
              <a:rPr lang="en-US" sz="2800" u="sng" dirty="0" smtClean="0">
                <a:latin typeface="Times"/>
                <a:cs typeface="Times"/>
              </a:rPr>
              <a:t>Days 2+3:</a:t>
            </a:r>
            <a:r>
              <a:rPr lang="en-US" sz="2800" dirty="0" smtClean="0">
                <a:latin typeface="Times"/>
                <a:cs typeface="Times"/>
              </a:rPr>
              <a:t> Observations and sample collection</a:t>
            </a:r>
          </a:p>
          <a:p>
            <a:endParaRPr lang="en-US" sz="2800" dirty="0">
              <a:latin typeface="Times"/>
              <a:cs typeface="Times"/>
            </a:endParaRPr>
          </a:p>
          <a:p>
            <a:r>
              <a:rPr lang="en-US" sz="2800" dirty="0" smtClean="0">
                <a:latin typeface="Times"/>
                <a:cs typeface="Times"/>
              </a:rPr>
              <a:t>Each student collected two igneous samples and two metamorphic samples </a:t>
            </a:r>
            <a:endParaRPr lang="en-US" sz="2800" dirty="0">
              <a:latin typeface="Times"/>
              <a:cs typeface="Times"/>
            </a:endParaRPr>
          </a:p>
        </p:txBody>
      </p:sp>
      <p:pic>
        <p:nvPicPr>
          <p:cNvPr id="6" name="Picture 5" descr="Picture 139.png"/>
          <p:cNvPicPr>
            <a:picLocks noChangeAspect="1"/>
          </p:cNvPicPr>
          <p:nvPr/>
        </p:nvPicPr>
        <p:blipFill>
          <a:blip r:embed="rId3"/>
          <a:stretch>
            <a:fillRect/>
          </a:stretch>
        </p:blipFill>
        <p:spPr>
          <a:xfrm>
            <a:off x="0" y="4255264"/>
            <a:ext cx="4572000" cy="2602735"/>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2"/>
        </a:solidFill>
        <a:effectLst/>
      </p:bgPr>
    </p:bg>
    <p:spTree>
      <p:nvGrpSpPr>
        <p:cNvPr id="1" name=""/>
        <p:cNvGrpSpPr/>
        <p:nvPr/>
      </p:nvGrpSpPr>
      <p:grpSpPr>
        <a:xfrm>
          <a:off x="0" y="0"/>
          <a:ext cx="0" cy="0"/>
          <a:chOff x="0" y="0"/>
          <a:chExt cx="0" cy="0"/>
        </a:xfrm>
      </p:grpSpPr>
      <p:sp>
        <p:nvSpPr>
          <p:cNvPr id="4" name="TextBox 3"/>
          <p:cNvSpPr txBox="1"/>
          <p:nvPr/>
        </p:nvSpPr>
        <p:spPr>
          <a:xfrm>
            <a:off x="175651" y="189140"/>
            <a:ext cx="8755541" cy="7786746"/>
          </a:xfrm>
          <a:prstGeom prst="rect">
            <a:avLst/>
          </a:prstGeom>
          <a:noFill/>
        </p:spPr>
        <p:txBody>
          <a:bodyPr wrap="square" rtlCol="0">
            <a:spAutoFit/>
          </a:bodyPr>
          <a:lstStyle/>
          <a:p>
            <a:r>
              <a:rPr lang="en-US" sz="3200" b="1" dirty="0" smtClean="0">
                <a:latin typeface="Times"/>
                <a:cs typeface="Times"/>
              </a:rPr>
              <a:t>Why teach using projects?</a:t>
            </a:r>
          </a:p>
          <a:p>
            <a:endParaRPr lang="en-US" sz="2400" dirty="0" smtClean="0">
              <a:latin typeface="Times"/>
              <a:cs typeface="Times"/>
            </a:endParaRPr>
          </a:p>
          <a:p>
            <a:r>
              <a:rPr lang="en-US" sz="2400" dirty="0" smtClean="0">
                <a:latin typeface="Times"/>
                <a:cs typeface="Times"/>
              </a:rPr>
              <a:t>-Active learning is more effective</a:t>
            </a:r>
          </a:p>
          <a:p>
            <a:endParaRPr lang="en-US" sz="2400" dirty="0" smtClean="0">
              <a:latin typeface="Times"/>
              <a:cs typeface="Times"/>
            </a:endParaRPr>
          </a:p>
          <a:p>
            <a:r>
              <a:rPr lang="en-US" sz="2400" dirty="0" smtClean="0">
                <a:latin typeface="Times"/>
                <a:cs typeface="Times"/>
              </a:rPr>
              <a:t>-Motivation (sense of ownership, creation of new knowledge)</a:t>
            </a:r>
          </a:p>
          <a:p>
            <a:endParaRPr lang="en-US" sz="2400" dirty="0" smtClean="0">
              <a:latin typeface="Times"/>
              <a:cs typeface="Times"/>
            </a:endParaRPr>
          </a:p>
          <a:p>
            <a:r>
              <a:rPr lang="en-US" sz="2400" dirty="0" smtClean="0">
                <a:latin typeface="Times"/>
                <a:cs typeface="Times"/>
              </a:rPr>
              <a:t>-Involves cooperative problem-solving</a:t>
            </a:r>
          </a:p>
          <a:p>
            <a:endParaRPr lang="en-US" sz="2400" dirty="0" smtClean="0">
              <a:latin typeface="Times"/>
              <a:cs typeface="Times"/>
            </a:endParaRPr>
          </a:p>
          <a:p>
            <a:r>
              <a:rPr lang="en-US" sz="2400" dirty="0" smtClean="0">
                <a:latin typeface="Times"/>
                <a:cs typeface="Times"/>
              </a:rPr>
              <a:t>-Exposure to instrumentation + quant analysis (+plotting, stats, etc.)</a:t>
            </a:r>
          </a:p>
          <a:p>
            <a:endParaRPr lang="en-US" sz="2400" dirty="0" smtClean="0">
              <a:latin typeface="Times"/>
              <a:cs typeface="Times"/>
            </a:endParaRPr>
          </a:p>
          <a:p>
            <a:r>
              <a:rPr lang="en-US" sz="2400" dirty="0" smtClean="0">
                <a:latin typeface="Times"/>
                <a:cs typeface="Times"/>
              </a:rPr>
              <a:t>-Teaches scientific problem-solving</a:t>
            </a:r>
          </a:p>
          <a:p>
            <a:endParaRPr lang="en-US" sz="2400" dirty="0" smtClean="0">
              <a:latin typeface="Times"/>
              <a:cs typeface="Times"/>
            </a:endParaRPr>
          </a:p>
          <a:p>
            <a:r>
              <a:rPr lang="en-US" sz="2400" dirty="0" smtClean="0">
                <a:latin typeface="Times"/>
                <a:cs typeface="Times"/>
              </a:rPr>
              <a:t>-Develops time-management skills</a:t>
            </a:r>
          </a:p>
          <a:p>
            <a:endParaRPr lang="en-US" sz="2400" dirty="0" smtClean="0">
              <a:latin typeface="Times"/>
              <a:cs typeface="Times"/>
            </a:endParaRPr>
          </a:p>
          <a:p>
            <a:r>
              <a:rPr lang="en-US" sz="2400" dirty="0" smtClean="0">
                <a:latin typeface="Times"/>
                <a:cs typeface="Times"/>
              </a:rPr>
              <a:t>-Promotes use of higher-order skills</a:t>
            </a:r>
          </a:p>
          <a:p>
            <a:r>
              <a:rPr lang="en-US" sz="2400" dirty="0" smtClean="0">
                <a:latin typeface="Times"/>
                <a:cs typeface="Times"/>
              </a:rPr>
              <a:t>(e.g. analysis, synthesis, evaluation)</a:t>
            </a:r>
          </a:p>
          <a:p>
            <a:endParaRPr lang="en-US" sz="2400" dirty="0" smtClean="0">
              <a:latin typeface="Times"/>
              <a:cs typeface="Times"/>
            </a:endParaRPr>
          </a:p>
          <a:p>
            <a:endParaRPr lang="en-US" sz="2400" dirty="0" smtClean="0">
              <a:latin typeface="Times"/>
              <a:cs typeface="Times"/>
            </a:endParaRPr>
          </a:p>
          <a:p>
            <a:endParaRPr lang="en-US" sz="2400" dirty="0" smtClean="0">
              <a:latin typeface="Times"/>
              <a:cs typeface="Times"/>
            </a:endParaRPr>
          </a:p>
          <a:p>
            <a:endParaRPr lang="en-US" dirty="0" smtClean="0">
              <a:latin typeface="Times"/>
              <a:cs typeface="Times"/>
            </a:endParaRPr>
          </a:p>
          <a:p>
            <a:endParaRPr lang="en-US" dirty="0">
              <a:latin typeface="Times"/>
              <a:cs typeface="Times"/>
            </a:endParaRPr>
          </a:p>
        </p:txBody>
      </p:sp>
      <p:pic>
        <p:nvPicPr>
          <p:cNvPr id="8" name="Picture 7" descr="Picture 144.png"/>
          <p:cNvPicPr>
            <a:picLocks noChangeAspect="1"/>
          </p:cNvPicPr>
          <p:nvPr/>
        </p:nvPicPr>
        <p:blipFill>
          <a:blip r:embed="rId3"/>
          <a:stretch>
            <a:fillRect/>
          </a:stretch>
        </p:blipFill>
        <p:spPr>
          <a:xfrm>
            <a:off x="4837166" y="4203174"/>
            <a:ext cx="4306834" cy="2654826"/>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P8051410.JPG"/>
          <p:cNvPicPr>
            <a:picLocks noChangeAspect="1"/>
          </p:cNvPicPr>
          <p:nvPr/>
        </p:nvPicPr>
        <p:blipFill>
          <a:blip r:embed="rId3"/>
          <a:srcRect l="24609" t="23438" r="21094" b="28125"/>
          <a:stretch>
            <a:fillRect/>
          </a:stretch>
        </p:blipFill>
        <p:spPr>
          <a:xfrm>
            <a:off x="-47541" y="3767321"/>
            <a:ext cx="4619542" cy="3090680"/>
          </a:xfrm>
          <a:prstGeom prst="rect">
            <a:avLst/>
          </a:prstGeom>
        </p:spPr>
      </p:pic>
      <p:pic>
        <p:nvPicPr>
          <p:cNvPr id="5" name="Picture 4" descr="P8031386.JPG"/>
          <p:cNvPicPr>
            <a:picLocks noChangeAspect="1"/>
          </p:cNvPicPr>
          <p:nvPr/>
        </p:nvPicPr>
        <p:blipFill>
          <a:blip r:embed="rId4"/>
          <a:srcRect l="7734" t="16406" r="19688" b="9375"/>
          <a:stretch>
            <a:fillRect/>
          </a:stretch>
        </p:blipFill>
        <p:spPr>
          <a:xfrm>
            <a:off x="-36595" y="108080"/>
            <a:ext cx="4608595" cy="3534188"/>
          </a:xfrm>
          <a:prstGeom prst="rect">
            <a:avLst/>
          </a:prstGeom>
          <a:ln>
            <a:solidFill>
              <a:schemeClr val="tx1"/>
            </a:solidFill>
          </a:ln>
        </p:spPr>
      </p:pic>
      <p:sp>
        <p:nvSpPr>
          <p:cNvPr id="6" name="TextBox 5"/>
          <p:cNvSpPr txBox="1"/>
          <p:nvPr/>
        </p:nvSpPr>
        <p:spPr>
          <a:xfrm>
            <a:off x="4769606" y="114834"/>
            <a:ext cx="4374393" cy="4739760"/>
          </a:xfrm>
          <a:prstGeom prst="rect">
            <a:avLst/>
          </a:prstGeom>
          <a:noFill/>
        </p:spPr>
        <p:txBody>
          <a:bodyPr wrap="square" rtlCol="0">
            <a:spAutoFit/>
          </a:bodyPr>
          <a:lstStyle/>
          <a:p>
            <a:r>
              <a:rPr lang="en-US" sz="3200" b="1" dirty="0" smtClean="0">
                <a:latin typeface="Times"/>
                <a:cs typeface="Times"/>
              </a:rPr>
              <a:t>Lab Work</a:t>
            </a:r>
          </a:p>
          <a:p>
            <a:endParaRPr lang="en-US" u="sng" dirty="0" smtClean="0">
              <a:latin typeface="Times"/>
              <a:cs typeface="Times"/>
            </a:endParaRPr>
          </a:p>
          <a:p>
            <a:r>
              <a:rPr lang="en-US" sz="2800" dirty="0" smtClean="0">
                <a:latin typeface="Times"/>
                <a:cs typeface="Times"/>
              </a:rPr>
              <a:t>Thin section preparation</a:t>
            </a:r>
          </a:p>
          <a:p>
            <a:endParaRPr lang="en-US" sz="2800" dirty="0" smtClean="0">
              <a:latin typeface="Times"/>
              <a:cs typeface="Times"/>
            </a:endParaRPr>
          </a:p>
          <a:p>
            <a:r>
              <a:rPr lang="en-US" sz="2800" dirty="0" smtClean="0">
                <a:latin typeface="Times"/>
                <a:cs typeface="Times"/>
              </a:rPr>
              <a:t>Rock Powdering</a:t>
            </a:r>
          </a:p>
          <a:p>
            <a:endParaRPr lang="en-US" sz="2800" dirty="0">
              <a:latin typeface="Times"/>
              <a:cs typeface="Times"/>
            </a:endParaRPr>
          </a:p>
          <a:p>
            <a:r>
              <a:rPr lang="en-US" sz="2800" dirty="0" smtClean="0">
                <a:latin typeface="Times"/>
                <a:cs typeface="Times"/>
              </a:rPr>
              <a:t>XRF for major elements</a:t>
            </a:r>
          </a:p>
          <a:p>
            <a:endParaRPr lang="en-US" sz="2800" dirty="0" smtClean="0">
              <a:latin typeface="Times"/>
              <a:cs typeface="Times"/>
            </a:endParaRPr>
          </a:p>
          <a:p>
            <a:r>
              <a:rPr lang="en-US" sz="2800" dirty="0" smtClean="0">
                <a:latin typeface="Times"/>
                <a:cs typeface="Times"/>
              </a:rPr>
              <a:t>ICP-MS for trace elements</a:t>
            </a:r>
          </a:p>
          <a:p>
            <a:endParaRPr lang="en-US" sz="2800" dirty="0">
              <a:latin typeface="Times"/>
              <a:cs typeface="Times"/>
            </a:endParaRPr>
          </a:p>
          <a:p>
            <a:endParaRPr lang="en-US" sz="2800" dirty="0" smtClean="0">
              <a:latin typeface="Times"/>
              <a:cs typeface="Times"/>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Alternate Process 3"/>
          <p:cNvSpPr/>
          <p:nvPr/>
        </p:nvSpPr>
        <p:spPr>
          <a:xfrm>
            <a:off x="194814" y="162120"/>
            <a:ext cx="2076906" cy="1391527"/>
          </a:xfrm>
          <a:prstGeom prst="flowChartAlternateProcess">
            <a:avLst/>
          </a:prstGeom>
          <a:solidFill>
            <a:srgbClr val="FFFCB4"/>
          </a:solidFill>
          <a:ln>
            <a:solidFill>
              <a:srgbClr val="FFFCB4"/>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Field Trip and Sample Collection</a:t>
            </a:r>
            <a:endParaRPr lang="en-US" dirty="0">
              <a:solidFill>
                <a:schemeClr val="tx1"/>
              </a:solidFill>
            </a:endParaRPr>
          </a:p>
        </p:txBody>
      </p:sp>
      <p:sp>
        <p:nvSpPr>
          <p:cNvPr id="5" name="Diamond 4"/>
          <p:cNvSpPr/>
          <p:nvPr/>
        </p:nvSpPr>
        <p:spPr>
          <a:xfrm>
            <a:off x="2331414" y="1392937"/>
            <a:ext cx="2196294" cy="1670479"/>
          </a:xfrm>
          <a:prstGeom prst="diamond">
            <a:avLst/>
          </a:prstGeom>
          <a:solidFill>
            <a:srgbClr val="FFFCB4"/>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Rock Powders</a:t>
            </a:r>
            <a:endParaRPr lang="en-US" dirty="0">
              <a:solidFill>
                <a:srgbClr val="000000"/>
              </a:solidFill>
            </a:endParaRPr>
          </a:p>
        </p:txBody>
      </p:sp>
      <p:sp>
        <p:nvSpPr>
          <p:cNvPr id="6" name="Diamond 5"/>
          <p:cNvSpPr/>
          <p:nvPr/>
        </p:nvSpPr>
        <p:spPr>
          <a:xfrm>
            <a:off x="135120" y="2228177"/>
            <a:ext cx="2196294" cy="1670479"/>
          </a:xfrm>
          <a:prstGeom prst="diamond">
            <a:avLst/>
          </a:prstGeom>
          <a:solidFill>
            <a:srgbClr val="FFFCB4"/>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Thin Sections</a:t>
            </a:r>
            <a:endParaRPr lang="en-US" dirty="0">
              <a:solidFill>
                <a:srgbClr val="000000"/>
              </a:solidFill>
            </a:endParaRPr>
          </a:p>
        </p:txBody>
      </p:sp>
      <p:sp>
        <p:nvSpPr>
          <p:cNvPr id="8" name="Diamond 7"/>
          <p:cNvSpPr/>
          <p:nvPr/>
        </p:nvSpPr>
        <p:spPr>
          <a:xfrm>
            <a:off x="4527708" y="2613076"/>
            <a:ext cx="2196294" cy="1670479"/>
          </a:xfrm>
          <a:prstGeom prst="diamond">
            <a:avLst/>
          </a:prstGeom>
          <a:solidFill>
            <a:srgbClr val="FFFCB4"/>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XRF Disks</a:t>
            </a:r>
            <a:endParaRPr lang="en-US" dirty="0">
              <a:solidFill>
                <a:srgbClr val="000000"/>
              </a:solidFill>
            </a:endParaRPr>
          </a:p>
        </p:txBody>
      </p:sp>
      <p:sp>
        <p:nvSpPr>
          <p:cNvPr id="9" name="Diamond 8"/>
          <p:cNvSpPr/>
          <p:nvPr/>
        </p:nvSpPr>
        <p:spPr>
          <a:xfrm>
            <a:off x="6435574" y="718407"/>
            <a:ext cx="2196294" cy="1670479"/>
          </a:xfrm>
          <a:prstGeom prst="diamond">
            <a:avLst/>
          </a:prstGeom>
          <a:solidFill>
            <a:srgbClr val="FFFCB4"/>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ICPMS Solutions</a:t>
            </a:r>
            <a:endParaRPr lang="en-US" dirty="0">
              <a:solidFill>
                <a:srgbClr val="000000"/>
              </a:solidFill>
            </a:endParaRPr>
          </a:p>
        </p:txBody>
      </p:sp>
      <p:sp>
        <p:nvSpPr>
          <p:cNvPr id="10" name="Preparation 9"/>
          <p:cNvSpPr/>
          <p:nvPr/>
        </p:nvSpPr>
        <p:spPr>
          <a:xfrm>
            <a:off x="369040" y="4857175"/>
            <a:ext cx="1728454" cy="1147241"/>
          </a:xfrm>
          <a:prstGeom prst="flowChartPreparation">
            <a:avLst/>
          </a:prstGeom>
          <a:solidFill>
            <a:srgbClr val="FFFCB4"/>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Petro-</a:t>
            </a:r>
            <a:r>
              <a:rPr lang="en-US" dirty="0" err="1" smtClean="0">
                <a:solidFill>
                  <a:srgbClr val="000000"/>
                </a:solidFill>
              </a:rPr>
              <a:t>graphy</a:t>
            </a:r>
            <a:endParaRPr lang="en-US" dirty="0">
              <a:solidFill>
                <a:srgbClr val="000000"/>
              </a:solidFill>
            </a:endParaRPr>
          </a:p>
        </p:txBody>
      </p:sp>
      <p:sp>
        <p:nvSpPr>
          <p:cNvPr id="11" name="Preparation 10"/>
          <p:cNvSpPr/>
          <p:nvPr/>
        </p:nvSpPr>
        <p:spPr>
          <a:xfrm>
            <a:off x="4761628" y="5168119"/>
            <a:ext cx="1728454" cy="1147241"/>
          </a:xfrm>
          <a:prstGeom prst="flowChartPreparation">
            <a:avLst/>
          </a:prstGeom>
          <a:solidFill>
            <a:srgbClr val="FFFCB4"/>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XRF</a:t>
            </a:r>
          </a:p>
          <a:p>
            <a:pPr algn="ctr"/>
            <a:r>
              <a:rPr lang="en-US" dirty="0" smtClean="0">
                <a:solidFill>
                  <a:srgbClr val="000000"/>
                </a:solidFill>
              </a:rPr>
              <a:t>Analysis</a:t>
            </a:r>
            <a:endParaRPr lang="en-US" dirty="0">
              <a:solidFill>
                <a:srgbClr val="000000"/>
              </a:solidFill>
            </a:endParaRPr>
          </a:p>
        </p:txBody>
      </p:sp>
      <p:sp>
        <p:nvSpPr>
          <p:cNvPr id="12" name="Preparation 11"/>
          <p:cNvSpPr/>
          <p:nvPr/>
        </p:nvSpPr>
        <p:spPr>
          <a:xfrm>
            <a:off x="6669494" y="3709934"/>
            <a:ext cx="1728454" cy="1147241"/>
          </a:xfrm>
          <a:prstGeom prst="flowChartPreparation">
            <a:avLst/>
          </a:prstGeom>
          <a:solidFill>
            <a:srgbClr val="FFFCB4"/>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ICMPS</a:t>
            </a:r>
          </a:p>
          <a:p>
            <a:pPr algn="ctr"/>
            <a:r>
              <a:rPr lang="en-US" dirty="0" smtClean="0">
                <a:solidFill>
                  <a:srgbClr val="000000"/>
                </a:solidFill>
              </a:rPr>
              <a:t>Analysis</a:t>
            </a:r>
            <a:endParaRPr lang="en-US" dirty="0">
              <a:solidFill>
                <a:srgbClr val="000000"/>
              </a:solidFill>
            </a:endParaRPr>
          </a:p>
        </p:txBody>
      </p:sp>
      <p:cxnSp>
        <p:nvCxnSpPr>
          <p:cNvPr id="14" name="Elbow Connector 13"/>
          <p:cNvCxnSpPr>
            <a:stCxn id="4" idx="2"/>
            <a:endCxn id="6" idx="0"/>
          </p:cNvCxnSpPr>
          <p:nvPr/>
        </p:nvCxnSpPr>
        <p:spPr>
          <a:xfrm rot="5400000">
            <a:off x="896002" y="1890912"/>
            <a:ext cx="674530" cy="1588"/>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Elbow Connector 15"/>
          <p:cNvCxnSpPr>
            <a:stCxn id="6" idx="2"/>
            <a:endCxn id="10" idx="0"/>
          </p:cNvCxnSpPr>
          <p:nvPr/>
        </p:nvCxnSpPr>
        <p:spPr>
          <a:xfrm rot="5400000">
            <a:off x="754008" y="4377915"/>
            <a:ext cx="958519" cy="1588"/>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hape 17"/>
          <p:cNvCxnSpPr>
            <a:stCxn id="4" idx="3"/>
            <a:endCxn id="5" idx="0"/>
          </p:cNvCxnSpPr>
          <p:nvPr/>
        </p:nvCxnSpPr>
        <p:spPr>
          <a:xfrm>
            <a:off x="2271720" y="857884"/>
            <a:ext cx="1157841" cy="535053"/>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Elbow Connector 19"/>
          <p:cNvCxnSpPr>
            <a:stCxn id="5" idx="3"/>
            <a:endCxn id="9" idx="1"/>
          </p:cNvCxnSpPr>
          <p:nvPr/>
        </p:nvCxnSpPr>
        <p:spPr>
          <a:xfrm flipV="1">
            <a:off x="4527708" y="1553647"/>
            <a:ext cx="1907866" cy="674530"/>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Elbow Connector 21"/>
          <p:cNvCxnSpPr>
            <a:stCxn id="5" idx="3"/>
            <a:endCxn id="8" idx="0"/>
          </p:cNvCxnSpPr>
          <p:nvPr/>
        </p:nvCxnSpPr>
        <p:spPr>
          <a:xfrm>
            <a:off x="4527708" y="2228177"/>
            <a:ext cx="1098147" cy="384899"/>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5" name="Elbow Connector 24"/>
          <p:cNvCxnSpPr>
            <a:stCxn id="8" idx="2"/>
            <a:endCxn id="11" idx="0"/>
          </p:cNvCxnSpPr>
          <p:nvPr/>
        </p:nvCxnSpPr>
        <p:spPr>
          <a:xfrm rot="5400000">
            <a:off x="5183573" y="4725837"/>
            <a:ext cx="884564" cy="1588"/>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7" name="Elbow Connector 26"/>
          <p:cNvCxnSpPr>
            <a:stCxn id="9" idx="2"/>
            <a:endCxn id="12" idx="0"/>
          </p:cNvCxnSpPr>
          <p:nvPr/>
        </p:nvCxnSpPr>
        <p:spPr>
          <a:xfrm rot="5400000">
            <a:off x="6873197" y="3049410"/>
            <a:ext cx="1321048" cy="1588"/>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Process 3"/>
          <p:cNvSpPr/>
          <p:nvPr/>
        </p:nvSpPr>
        <p:spPr>
          <a:xfrm>
            <a:off x="1764901" y="1499605"/>
            <a:ext cx="1604620" cy="864639"/>
          </a:xfrm>
          <a:prstGeom prst="flowChartProcess">
            <a:avLst/>
          </a:prstGeom>
          <a:solidFill>
            <a:srgbClr val="C4E0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Granite Lecture</a:t>
            </a:r>
            <a:endParaRPr lang="en-US" dirty="0">
              <a:solidFill>
                <a:srgbClr val="000000"/>
              </a:solidFill>
            </a:endParaRPr>
          </a:p>
        </p:txBody>
      </p:sp>
      <p:sp>
        <p:nvSpPr>
          <p:cNvPr id="6" name="Preparation 5"/>
          <p:cNvSpPr/>
          <p:nvPr/>
        </p:nvSpPr>
        <p:spPr>
          <a:xfrm>
            <a:off x="3555017" y="172409"/>
            <a:ext cx="2088014" cy="1097526"/>
          </a:xfrm>
          <a:prstGeom prst="flowChartPreparation">
            <a:avLst/>
          </a:prstGeom>
          <a:solidFill>
            <a:srgbClr val="C4E0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rgbClr val="000000"/>
                </a:solidFill>
              </a:rPr>
              <a:t>LMI Petrography Lab</a:t>
            </a:r>
            <a:endParaRPr lang="en-US" sz="1600" dirty="0">
              <a:solidFill>
                <a:srgbClr val="000000"/>
              </a:solidFill>
            </a:endParaRPr>
          </a:p>
        </p:txBody>
      </p:sp>
      <p:sp>
        <p:nvSpPr>
          <p:cNvPr id="7" name="Process 6"/>
          <p:cNvSpPr/>
          <p:nvPr/>
        </p:nvSpPr>
        <p:spPr>
          <a:xfrm>
            <a:off x="1764901" y="297219"/>
            <a:ext cx="1604620" cy="864639"/>
          </a:xfrm>
          <a:prstGeom prst="flowChartProcess">
            <a:avLst/>
          </a:prstGeom>
          <a:solidFill>
            <a:srgbClr val="C4E0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Layered </a:t>
            </a:r>
            <a:r>
              <a:rPr lang="en-US" dirty="0" err="1" smtClean="0">
                <a:solidFill>
                  <a:srgbClr val="000000"/>
                </a:solidFill>
              </a:rPr>
              <a:t>Mafic</a:t>
            </a:r>
            <a:r>
              <a:rPr lang="en-US" dirty="0" smtClean="0">
                <a:solidFill>
                  <a:srgbClr val="000000"/>
                </a:solidFill>
              </a:rPr>
              <a:t> Intrusion Lecture</a:t>
            </a:r>
            <a:endParaRPr lang="en-US" dirty="0">
              <a:solidFill>
                <a:srgbClr val="000000"/>
              </a:solidFill>
            </a:endParaRPr>
          </a:p>
        </p:txBody>
      </p:sp>
      <p:sp>
        <p:nvSpPr>
          <p:cNvPr id="8" name="Preparation 7"/>
          <p:cNvSpPr/>
          <p:nvPr/>
        </p:nvSpPr>
        <p:spPr>
          <a:xfrm>
            <a:off x="3555017" y="1369655"/>
            <a:ext cx="2088014" cy="1097526"/>
          </a:xfrm>
          <a:prstGeom prst="flowChartPreparation">
            <a:avLst/>
          </a:prstGeom>
          <a:solidFill>
            <a:srgbClr val="C4E0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rgbClr val="000000"/>
                </a:solidFill>
              </a:rPr>
              <a:t>Granite Petrography Lab</a:t>
            </a:r>
            <a:endParaRPr lang="en-US" sz="1600" dirty="0">
              <a:solidFill>
                <a:srgbClr val="000000"/>
              </a:solidFill>
            </a:endParaRPr>
          </a:p>
        </p:txBody>
      </p:sp>
      <p:sp>
        <p:nvSpPr>
          <p:cNvPr id="9" name="Process 8"/>
          <p:cNvSpPr/>
          <p:nvPr/>
        </p:nvSpPr>
        <p:spPr>
          <a:xfrm>
            <a:off x="76200" y="1629561"/>
            <a:ext cx="1301981" cy="1724131"/>
          </a:xfrm>
          <a:prstGeom prst="flowChartProcess">
            <a:avLst/>
          </a:prstGeom>
          <a:solidFill>
            <a:srgbClr val="C4E0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dirty="0" smtClean="0">
                <a:solidFill>
                  <a:srgbClr val="000000"/>
                </a:solidFill>
              </a:rPr>
              <a:t>Igneous Petrology Lectures</a:t>
            </a:r>
            <a:endParaRPr lang="en-US" sz="2200" dirty="0">
              <a:solidFill>
                <a:srgbClr val="000000"/>
              </a:solidFill>
            </a:endParaRPr>
          </a:p>
        </p:txBody>
      </p:sp>
      <p:sp>
        <p:nvSpPr>
          <p:cNvPr id="10" name="Preparation 9"/>
          <p:cNvSpPr/>
          <p:nvPr/>
        </p:nvSpPr>
        <p:spPr>
          <a:xfrm>
            <a:off x="6068675" y="796034"/>
            <a:ext cx="2184659" cy="1147241"/>
          </a:xfrm>
          <a:prstGeom prst="flowChartPreparation">
            <a:avLst/>
          </a:prstGeom>
          <a:solidFill>
            <a:srgbClr val="FFFCB4"/>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Project Petrography</a:t>
            </a:r>
            <a:endParaRPr lang="en-US" dirty="0">
              <a:solidFill>
                <a:srgbClr val="000000"/>
              </a:solidFill>
            </a:endParaRPr>
          </a:p>
        </p:txBody>
      </p:sp>
      <p:sp>
        <p:nvSpPr>
          <p:cNvPr id="11" name="Process 10"/>
          <p:cNvSpPr/>
          <p:nvPr/>
        </p:nvSpPr>
        <p:spPr>
          <a:xfrm>
            <a:off x="1764901" y="2742522"/>
            <a:ext cx="1604620" cy="864639"/>
          </a:xfrm>
          <a:prstGeom prst="flowChartProcess">
            <a:avLst/>
          </a:prstGeom>
          <a:solidFill>
            <a:srgbClr val="C4E0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Fractional Crystallization</a:t>
            </a:r>
          </a:p>
          <a:p>
            <a:pPr algn="ctr"/>
            <a:r>
              <a:rPr lang="en-US" dirty="0" smtClean="0">
                <a:solidFill>
                  <a:srgbClr val="000000"/>
                </a:solidFill>
              </a:rPr>
              <a:t>Lecture</a:t>
            </a:r>
            <a:endParaRPr lang="en-US" dirty="0">
              <a:solidFill>
                <a:srgbClr val="000000"/>
              </a:solidFill>
            </a:endParaRPr>
          </a:p>
        </p:txBody>
      </p:sp>
      <p:sp>
        <p:nvSpPr>
          <p:cNvPr id="12" name="Process 11"/>
          <p:cNvSpPr/>
          <p:nvPr/>
        </p:nvSpPr>
        <p:spPr>
          <a:xfrm>
            <a:off x="1764901" y="4539351"/>
            <a:ext cx="1604620" cy="864639"/>
          </a:xfrm>
          <a:prstGeom prst="flowChartProcess">
            <a:avLst/>
          </a:prstGeom>
          <a:solidFill>
            <a:srgbClr val="C4E0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Trace Element Lecture</a:t>
            </a:r>
            <a:endParaRPr lang="en-US" dirty="0">
              <a:solidFill>
                <a:srgbClr val="000000"/>
              </a:solidFill>
            </a:endParaRPr>
          </a:p>
        </p:txBody>
      </p:sp>
      <p:sp>
        <p:nvSpPr>
          <p:cNvPr id="13" name="Preparation 12"/>
          <p:cNvSpPr/>
          <p:nvPr/>
        </p:nvSpPr>
        <p:spPr>
          <a:xfrm>
            <a:off x="3190203" y="3429000"/>
            <a:ext cx="2088014" cy="936717"/>
          </a:xfrm>
          <a:prstGeom prst="flowChartPreparation">
            <a:avLst/>
          </a:prstGeom>
          <a:solidFill>
            <a:srgbClr val="C4E0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00"/>
                </a:solidFill>
              </a:rPr>
              <a:t>Fractional Crystallization Exercises</a:t>
            </a:r>
            <a:endParaRPr lang="en-US" sz="1400" dirty="0">
              <a:solidFill>
                <a:srgbClr val="000000"/>
              </a:solidFill>
            </a:endParaRPr>
          </a:p>
        </p:txBody>
      </p:sp>
      <p:sp>
        <p:nvSpPr>
          <p:cNvPr id="14" name="Preparation 13"/>
          <p:cNvSpPr/>
          <p:nvPr/>
        </p:nvSpPr>
        <p:spPr>
          <a:xfrm>
            <a:off x="4972287" y="2634442"/>
            <a:ext cx="2558140" cy="1147241"/>
          </a:xfrm>
          <a:prstGeom prst="flowChartPreparation">
            <a:avLst/>
          </a:prstGeom>
          <a:solidFill>
            <a:srgbClr val="FFFCB4"/>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Fractional Crystallization Problem Set</a:t>
            </a:r>
            <a:endParaRPr lang="en-US" dirty="0">
              <a:solidFill>
                <a:srgbClr val="000000"/>
              </a:solidFill>
            </a:endParaRPr>
          </a:p>
        </p:txBody>
      </p:sp>
      <p:sp>
        <p:nvSpPr>
          <p:cNvPr id="15" name="Preparation 14"/>
          <p:cNvSpPr/>
          <p:nvPr/>
        </p:nvSpPr>
        <p:spPr>
          <a:xfrm>
            <a:off x="3190203" y="5239336"/>
            <a:ext cx="2088014" cy="936717"/>
          </a:xfrm>
          <a:prstGeom prst="flowChartPreparation">
            <a:avLst/>
          </a:prstGeom>
          <a:solidFill>
            <a:srgbClr val="C4E0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00"/>
                </a:solidFill>
              </a:rPr>
              <a:t>Trace Element Exercises</a:t>
            </a:r>
            <a:endParaRPr lang="en-US" sz="1400" dirty="0">
              <a:solidFill>
                <a:srgbClr val="000000"/>
              </a:solidFill>
            </a:endParaRPr>
          </a:p>
        </p:txBody>
      </p:sp>
      <p:sp>
        <p:nvSpPr>
          <p:cNvPr id="16" name="Preparation 15"/>
          <p:cNvSpPr/>
          <p:nvPr/>
        </p:nvSpPr>
        <p:spPr>
          <a:xfrm>
            <a:off x="4972287" y="4390741"/>
            <a:ext cx="2558140" cy="1147241"/>
          </a:xfrm>
          <a:prstGeom prst="flowChartPreparation">
            <a:avLst/>
          </a:prstGeom>
          <a:solidFill>
            <a:srgbClr val="FFFCB4"/>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Trace Element Problem Set</a:t>
            </a:r>
            <a:endParaRPr lang="en-US" dirty="0">
              <a:solidFill>
                <a:srgbClr val="000000"/>
              </a:solidFill>
            </a:endParaRPr>
          </a:p>
        </p:txBody>
      </p:sp>
      <p:sp>
        <p:nvSpPr>
          <p:cNvPr id="17" name="Preparation 16"/>
          <p:cNvSpPr/>
          <p:nvPr/>
        </p:nvSpPr>
        <p:spPr>
          <a:xfrm>
            <a:off x="6625229" y="5710759"/>
            <a:ext cx="2558140" cy="1147241"/>
          </a:xfrm>
          <a:prstGeom prst="flowChartPreparation">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rgbClr val="000000"/>
                </a:solidFill>
              </a:rPr>
              <a:t>Final Paper</a:t>
            </a:r>
            <a:endParaRPr lang="en-US" sz="2800" dirty="0">
              <a:solidFill>
                <a:srgbClr val="000000"/>
              </a:solidFill>
            </a:endParaRPr>
          </a:p>
        </p:txBody>
      </p:sp>
      <p:cxnSp>
        <p:nvCxnSpPr>
          <p:cNvPr id="19" name="Elbow Connector 18"/>
          <p:cNvCxnSpPr>
            <a:stCxn id="9" idx="3"/>
            <a:endCxn id="7" idx="1"/>
          </p:cNvCxnSpPr>
          <p:nvPr/>
        </p:nvCxnSpPr>
        <p:spPr>
          <a:xfrm flipV="1">
            <a:off x="1378181" y="729539"/>
            <a:ext cx="386720" cy="1762088"/>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Elbow Connector 22"/>
          <p:cNvCxnSpPr>
            <a:stCxn id="9" idx="3"/>
            <a:endCxn id="4" idx="1"/>
          </p:cNvCxnSpPr>
          <p:nvPr/>
        </p:nvCxnSpPr>
        <p:spPr>
          <a:xfrm flipV="1">
            <a:off x="1378181" y="1931925"/>
            <a:ext cx="386720" cy="559702"/>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5" name="Elbow Connector 24"/>
          <p:cNvCxnSpPr>
            <a:stCxn id="9" idx="3"/>
            <a:endCxn id="11" idx="1"/>
          </p:cNvCxnSpPr>
          <p:nvPr/>
        </p:nvCxnSpPr>
        <p:spPr>
          <a:xfrm>
            <a:off x="1378181" y="2491627"/>
            <a:ext cx="386720" cy="683215"/>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7" name="Elbow Connector 26"/>
          <p:cNvCxnSpPr>
            <a:stCxn id="9" idx="3"/>
            <a:endCxn id="12" idx="1"/>
          </p:cNvCxnSpPr>
          <p:nvPr/>
        </p:nvCxnSpPr>
        <p:spPr>
          <a:xfrm>
            <a:off x="1378181" y="2491627"/>
            <a:ext cx="386720" cy="2480044"/>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 name="Elbow Connector 28"/>
          <p:cNvCxnSpPr>
            <a:stCxn id="7" idx="3"/>
            <a:endCxn id="6" idx="1"/>
          </p:cNvCxnSpPr>
          <p:nvPr/>
        </p:nvCxnSpPr>
        <p:spPr>
          <a:xfrm flipV="1">
            <a:off x="3369521" y="721172"/>
            <a:ext cx="185496" cy="8367"/>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1" name="Elbow Connector 30"/>
          <p:cNvCxnSpPr>
            <a:stCxn id="4" idx="3"/>
            <a:endCxn id="8" idx="1"/>
          </p:cNvCxnSpPr>
          <p:nvPr/>
        </p:nvCxnSpPr>
        <p:spPr>
          <a:xfrm flipV="1">
            <a:off x="3369521" y="1918418"/>
            <a:ext cx="185496" cy="13507"/>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3" name="Elbow Connector 32"/>
          <p:cNvCxnSpPr>
            <a:stCxn id="6" idx="3"/>
            <a:endCxn id="10" idx="1"/>
          </p:cNvCxnSpPr>
          <p:nvPr/>
        </p:nvCxnSpPr>
        <p:spPr>
          <a:xfrm>
            <a:off x="5643031" y="721172"/>
            <a:ext cx="425644" cy="648483"/>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5" name="Elbow Connector 34"/>
          <p:cNvCxnSpPr>
            <a:stCxn id="8" idx="3"/>
            <a:endCxn id="10" idx="1"/>
          </p:cNvCxnSpPr>
          <p:nvPr/>
        </p:nvCxnSpPr>
        <p:spPr>
          <a:xfrm flipV="1">
            <a:off x="5643031" y="1369655"/>
            <a:ext cx="425644" cy="548763"/>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7" name="Shape 36"/>
          <p:cNvCxnSpPr>
            <a:stCxn id="10" idx="3"/>
            <a:endCxn id="17" idx="0"/>
          </p:cNvCxnSpPr>
          <p:nvPr/>
        </p:nvCxnSpPr>
        <p:spPr>
          <a:xfrm flipH="1">
            <a:off x="7904299" y="1369655"/>
            <a:ext cx="349035" cy="4341104"/>
          </a:xfrm>
          <a:prstGeom prst="bentConnector4">
            <a:avLst>
              <a:gd name="adj1" fmla="val -65495"/>
              <a:gd name="adj2" fmla="val 56607"/>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0" name="Shape 39"/>
          <p:cNvCxnSpPr>
            <a:stCxn id="11" idx="2"/>
            <a:endCxn id="13" idx="1"/>
          </p:cNvCxnSpPr>
          <p:nvPr/>
        </p:nvCxnSpPr>
        <p:spPr>
          <a:xfrm rot="16200000" flipH="1">
            <a:off x="2733608" y="3440764"/>
            <a:ext cx="290198" cy="622992"/>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2" name="Shape 41"/>
          <p:cNvCxnSpPr>
            <a:stCxn id="12" idx="2"/>
          </p:cNvCxnSpPr>
          <p:nvPr/>
        </p:nvCxnSpPr>
        <p:spPr>
          <a:xfrm rot="16200000" flipH="1">
            <a:off x="2725323" y="5245878"/>
            <a:ext cx="306769" cy="622992"/>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4" name="Shape 43"/>
          <p:cNvCxnSpPr>
            <a:stCxn id="13" idx="0"/>
            <a:endCxn id="14" idx="1"/>
          </p:cNvCxnSpPr>
          <p:nvPr/>
        </p:nvCxnSpPr>
        <p:spPr>
          <a:xfrm rot="5400000" flipH="1" flipV="1">
            <a:off x="4492780" y="2949494"/>
            <a:ext cx="220937" cy="738077"/>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6" name="Shape 45"/>
          <p:cNvCxnSpPr>
            <a:stCxn id="15" idx="0"/>
            <a:endCxn id="16" idx="1"/>
          </p:cNvCxnSpPr>
          <p:nvPr/>
        </p:nvCxnSpPr>
        <p:spPr>
          <a:xfrm rot="5400000" flipH="1" flipV="1">
            <a:off x="4465761" y="4732811"/>
            <a:ext cx="274974" cy="738077"/>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8" name="Shape 47"/>
          <p:cNvCxnSpPr>
            <a:stCxn id="14" idx="3"/>
            <a:endCxn id="17" idx="0"/>
          </p:cNvCxnSpPr>
          <p:nvPr/>
        </p:nvCxnSpPr>
        <p:spPr>
          <a:xfrm>
            <a:off x="7530427" y="3208063"/>
            <a:ext cx="373872" cy="2502696"/>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3" name="Shape 52"/>
          <p:cNvCxnSpPr>
            <a:stCxn id="16" idx="3"/>
            <a:endCxn id="17" idx="0"/>
          </p:cNvCxnSpPr>
          <p:nvPr/>
        </p:nvCxnSpPr>
        <p:spPr>
          <a:xfrm>
            <a:off x="7530427" y="4964362"/>
            <a:ext cx="373872" cy="746397"/>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3" name="Object 9"/>
          <p:cNvGraphicFramePr>
            <a:graphicFrameLocks noChangeAspect="1"/>
          </p:cNvGraphicFramePr>
          <p:nvPr/>
        </p:nvGraphicFramePr>
        <p:xfrm>
          <a:off x="4868513" y="4382869"/>
          <a:ext cx="3810000" cy="1131887"/>
        </p:xfrm>
        <a:graphic>
          <a:graphicData uri="http://schemas.openxmlformats.org/presentationml/2006/ole">
            <p:oleObj spid="_x0000_s33794" name="Equation" r:id="rId4" imgW="1409700" imgH="419100" progId="Equation.3">
              <p:embed/>
            </p:oleObj>
          </a:graphicData>
        </a:graphic>
      </p:graphicFrame>
      <p:sp>
        <p:nvSpPr>
          <p:cNvPr id="4" name="Line 15"/>
          <p:cNvSpPr>
            <a:spLocks noChangeShapeType="1"/>
          </p:cNvSpPr>
          <p:nvPr/>
        </p:nvSpPr>
        <p:spPr bwMode="auto">
          <a:xfrm flipV="1">
            <a:off x="5613842" y="5525869"/>
            <a:ext cx="473871" cy="762000"/>
          </a:xfrm>
          <a:prstGeom prst="line">
            <a:avLst/>
          </a:prstGeom>
          <a:noFill/>
          <a:ln w="50800">
            <a:solidFill>
              <a:schemeClr val="tx1"/>
            </a:solidFill>
            <a:round/>
            <a:headEnd/>
            <a:tailEnd type="triangle" w="med" len="med"/>
          </a:ln>
          <a:effectLst/>
        </p:spPr>
        <p:txBody>
          <a:bodyPr wrap="none" anchor="ctr">
            <a:prstTxWarp prst="textNoShape">
              <a:avLst/>
            </a:prstTxWarp>
          </a:bodyPr>
          <a:lstStyle/>
          <a:p>
            <a:endParaRPr lang="en-US"/>
          </a:p>
        </p:txBody>
      </p:sp>
      <p:sp>
        <p:nvSpPr>
          <p:cNvPr id="5" name="Line 16"/>
          <p:cNvSpPr>
            <a:spLocks noChangeShapeType="1"/>
          </p:cNvSpPr>
          <p:nvPr/>
        </p:nvSpPr>
        <p:spPr bwMode="auto">
          <a:xfrm flipH="1" flipV="1">
            <a:off x="7357938" y="5525869"/>
            <a:ext cx="406175" cy="685800"/>
          </a:xfrm>
          <a:prstGeom prst="line">
            <a:avLst/>
          </a:prstGeom>
          <a:noFill/>
          <a:ln w="50800">
            <a:solidFill>
              <a:schemeClr val="tx1"/>
            </a:solidFill>
            <a:round/>
            <a:headEnd/>
            <a:tailEnd type="triangle" w="med" len="med"/>
          </a:ln>
          <a:effectLst/>
        </p:spPr>
        <p:txBody>
          <a:bodyPr wrap="none" anchor="ctr">
            <a:prstTxWarp prst="textNoShape">
              <a:avLst/>
            </a:prstTxWarp>
          </a:bodyPr>
          <a:lstStyle/>
          <a:p>
            <a:endParaRPr lang="en-US"/>
          </a:p>
        </p:txBody>
      </p:sp>
      <p:sp>
        <p:nvSpPr>
          <p:cNvPr id="7" name="Rectangle 17"/>
          <p:cNvSpPr>
            <a:spLocks noChangeArrowheads="1"/>
          </p:cNvSpPr>
          <p:nvPr/>
        </p:nvSpPr>
        <p:spPr bwMode="auto">
          <a:xfrm>
            <a:off x="4243251" y="6211669"/>
            <a:ext cx="2301661" cy="646331"/>
          </a:xfrm>
          <a:prstGeom prst="rect">
            <a:avLst/>
          </a:prstGeom>
          <a:noFill/>
          <a:ln w="9525">
            <a:noFill/>
            <a:miter lim="800000"/>
            <a:headEnd/>
            <a:tailEnd/>
          </a:ln>
          <a:effectLst/>
        </p:spPr>
        <p:txBody>
          <a:bodyPr wrap="square">
            <a:prstTxWarp prst="textNoShape">
              <a:avLst/>
            </a:prstTxWarp>
            <a:spAutoFit/>
          </a:bodyPr>
          <a:lstStyle/>
          <a:p>
            <a:r>
              <a:rPr lang="en-US" dirty="0"/>
              <a:t>Peak ratio after overlaps, background</a:t>
            </a:r>
          </a:p>
        </p:txBody>
      </p:sp>
      <p:sp>
        <p:nvSpPr>
          <p:cNvPr id="8" name="Rectangle 18"/>
          <p:cNvSpPr>
            <a:spLocks noChangeArrowheads="1"/>
          </p:cNvSpPr>
          <p:nvPr/>
        </p:nvSpPr>
        <p:spPr bwMode="auto">
          <a:xfrm>
            <a:off x="7291252" y="6210081"/>
            <a:ext cx="1852748" cy="646331"/>
          </a:xfrm>
          <a:prstGeom prst="rect">
            <a:avLst/>
          </a:prstGeom>
          <a:noFill/>
          <a:ln w="9525">
            <a:noFill/>
            <a:miter lim="800000"/>
            <a:headEnd/>
            <a:tailEnd/>
          </a:ln>
          <a:effectLst/>
        </p:spPr>
        <p:txBody>
          <a:bodyPr wrap="square">
            <a:prstTxWarp prst="textNoShape">
              <a:avLst/>
            </a:prstTxWarp>
            <a:spAutoFit/>
          </a:bodyPr>
          <a:lstStyle/>
          <a:p>
            <a:r>
              <a:rPr lang="en-US" dirty="0"/>
              <a:t>ZAF of both std and sample</a:t>
            </a:r>
          </a:p>
        </p:txBody>
      </p:sp>
      <p:pic>
        <p:nvPicPr>
          <p:cNvPr id="10" name="Picture 6"/>
          <p:cNvPicPr>
            <a:picLocks noChangeAspect="1" noChangeArrowheads="1"/>
          </p:cNvPicPr>
          <p:nvPr/>
        </p:nvPicPr>
        <p:blipFill>
          <a:blip r:embed="rId5"/>
          <a:srcRect/>
          <a:stretch>
            <a:fillRect/>
          </a:stretch>
        </p:blipFill>
        <p:spPr bwMode="auto">
          <a:xfrm>
            <a:off x="462552" y="4339450"/>
            <a:ext cx="3386204" cy="2555859"/>
          </a:xfrm>
          <a:prstGeom prst="rect">
            <a:avLst/>
          </a:prstGeom>
          <a:noFill/>
          <a:ln w="9525">
            <a:noFill/>
            <a:miter lim="800000"/>
            <a:headEnd/>
            <a:tailEnd/>
          </a:ln>
        </p:spPr>
      </p:pic>
      <p:graphicFrame>
        <p:nvGraphicFramePr>
          <p:cNvPr id="33795" name="Object 3"/>
          <p:cNvGraphicFramePr>
            <a:graphicFrameLocks noChangeAspect="1"/>
          </p:cNvGraphicFramePr>
          <p:nvPr/>
        </p:nvGraphicFramePr>
        <p:xfrm>
          <a:off x="5538891" y="138987"/>
          <a:ext cx="3860310" cy="3897162"/>
        </p:xfrm>
        <a:graphic>
          <a:graphicData uri="http://schemas.openxmlformats.org/presentationml/2006/ole">
            <p:oleObj spid="_x0000_s33795" name="Document" r:id="rId6" imgW="5321300" imgH="5372100" progId="Word.Document.12">
              <p:link updateAutomatic="1"/>
            </p:oleObj>
          </a:graphicData>
        </a:graphic>
      </p:graphicFrame>
      <p:pic>
        <p:nvPicPr>
          <p:cNvPr id="12" name="Picture 6"/>
          <p:cNvPicPr>
            <a:picLocks noChangeAspect="1" noChangeArrowheads="1"/>
          </p:cNvPicPr>
          <p:nvPr/>
        </p:nvPicPr>
        <p:blipFill>
          <a:blip r:embed="rId7">
            <a:lum contrast="11000"/>
          </a:blip>
          <a:srcRect/>
          <a:stretch>
            <a:fillRect/>
          </a:stretch>
        </p:blipFill>
        <p:spPr bwMode="auto">
          <a:xfrm>
            <a:off x="113475" y="138987"/>
            <a:ext cx="3096645" cy="3897162"/>
          </a:xfrm>
          <a:prstGeom prst="rect">
            <a:avLst/>
          </a:prstGeom>
          <a:noFill/>
          <a:ln w="38100" cmpd="dbl">
            <a:solidFill>
              <a:srgbClr val="000000"/>
            </a:solidFill>
            <a:miter lim="800000"/>
            <a:headEnd/>
            <a:tailEnd/>
          </a:ln>
        </p:spPr>
      </p:pic>
      <p:pic>
        <p:nvPicPr>
          <p:cNvPr id="14" name="Picture 13"/>
          <p:cNvPicPr>
            <a:picLocks noChangeAspect="1"/>
          </p:cNvPicPr>
          <p:nvPr/>
        </p:nvPicPr>
        <p:blipFill>
          <a:blip r:embed="rId8"/>
          <a:stretch>
            <a:fillRect/>
          </a:stretch>
        </p:blipFill>
        <p:spPr>
          <a:xfrm>
            <a:off x="3373539" y="509644"/>
            <a:ext cx="2524678" cy="3155848"/>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567504" y="-2533"/>
            <a:ext cx="4565650" cy="3048000"/>
          </a:xfrm>
          <a:prstGeom prst="rect">
            <a:avLst/>
          </a:prstGeom>
        </p:spPr>
      </p:pic>
      <p:pic>
        <p:nvPicPr>
          <p:cNvPr id="19459" name="Picture 3"/>
          <p:cNvPicPr>
            <a:picLocks noChangeAspect="1" noChangeArrowheads="1"/>
          </p:cNvPicPr>
          <p:nvPr/>
        </p:nvPicPr>
        <p:blipFill>
          <a:blip r:embed="rId5"/>
          <a:srcRect/>
          <a:stretch>
            <a:fillRect/>
          </a:stretch>
        </p:blipFill>
        <p:spPr bwMode="auto">
          <a:xfrm>
            <a:off x="5601697" y="348530"/>
            <a:ext cx="3321050" cy="2490788"/>
          </a:xfrm>
          <a:prstGeom prst="rect">
            <a:avLst/>
          </a:prstGeom>
          <a:noFill/>
          <a:ln w="9525">
            <a:noFill/>
            <a:miter lim="800000"/>
            <a:headEnd/>
            <a:tailEnd/>
          </a:ln>
          <a:effectLst/>
        </p:spPr>
      </p:pic>
      <p:sp>
        <p:nvSpPr>
          <p:cNvPr id="19460" name="Rectangle 4"/>
          <p:cNvSpPr>
            <a:spLocks noChangeArrowheads="1"/>
          </p:cNvSpPr>
          <p:nvPr/>
        </p:nvSpPr>
        <p:spPr bwMode="auto">
          <a:xfrm>
            <a:off x="5722347" y="2508950"/>
            <a:ext cx="576182" cy="216068"/>
          </a:xfrm>
          <a:prstGeom prst="rect">
            <a:avLst/>
          </a:prstGeom>
          <a:solidFill>
            <a:srgbClr val="00FF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graphicFrame>
        <p:nvGraphicFramePr>
          <p:cNvPr id="19461" name="Object 5"/>
          <p:cNvGraphicFramePr>
            <a:graphicFrameLocks noChangeAspect="1"/>
          </p:cNvGraphicFramePr>
          <p:nvPr/>
        </p:nvGraphicFramePr>
        <p:xfrm>
          <a:off x="0" y="3045467"/>
          <a:ext cx="5219700" cy="3771900"/>
        </p:xfrm>
        <a:graphic>
          <a:graphicData uri="http://schemas.openxmlformats.org/presentationml/2006/ole">
            <p:oleObj spid="_x0000_s19461" name="Document" r:id="rId6" imgW="5219700" imgH="3771900" progId="Word.Document.12">
              <p:link updateAutomatic="1"/>
            </p:oleObj>
          </a:graphicData>
        </a:graphic>
      </p:graphicFrame>
      <p:pic>
        <p:nvPicPr>
          <p:cNvPr id="9" name="Picture 8"/>
          <p:cNvPicPr>
            <a:picLocks noChangeAspect="1"/>
          </p:cNvPicPr>
          <p:nvPr/>
        </p:nvPicPr>
        <p:blipFill>
          <a:blip r:embed="rId7"/>
          <a:stretch>
            <a:fillRect/>
          </a:stretch>
        </p:blipFill>
        <p:spPr>
          <a:xfrm>
            <a:off x="5158758" y="3045467"/>
            <a:ext cx="3985242" cy="3771899"/>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2"/>
        </a:solidFill>
        <a:effectLst/>
      </p:bgPr>
    </p:bg>
    <p:spTree>
      <p:nvGrpSpPr>
        <p:cNvPr id="1" name=""/>
        <p:cNvGrpSpPr/>
        <p:nvPr/>
      </p:nvGrpSpPr>
      <p:grpSpPr>
        <a:xfrm>
          <a:off x="0" y="0"/>
          <a:ext cx="0" cy="0"/>
          <a:chOff x="0" y="0"/>
          <a:chExt cx="0" cy="0"/>
        </a:xfrm>
      </p:grpSpPr>
      <p:sp>
        <p:nvSpPr>
          <p:cNvPr id="4" name="TextBox 3"/>
          <p:cNvSpPr txBox="1"/>
          <p:nvPr/>
        </p:nvSpPr>
        <p:spPr>
          <a:xfrm>
            <a:off x="175651" y="189140"/>
            <a:ext cx="8755541" cy="6617196"/>
          </a:xfrm>
          <a:prstGeom prst="rect">
            <a:avLst/>
          </a:prstGeom>
          <a:noFill/>
        </p:spPr>
        <p:txBody>
          <a:bodyPr wrap="square" rtlCol="0">
            <a:spAutoFit/>
          </a:bodyPr>
          <a:lstStyle/>
          <a:p>
            <a:r>
              <a:rPr lang="en-US" sz="3200" b="1" dirty="0" smtClean="0">
                <a:latin typeface="Times"/>
                <a:cs typeface="Times"/>
              </a:rPr>
              <a:t>Student Comments?</a:t>
            </a:r>
          </a:p>
          <a:p>
            <a:endParaRPr lang="en-US" sz="3200" b="1" dirty="0" smtClean="0">
              <a:latin typeface="Times"/>
              <a:cs typeface="Times"/>
            </a:endParaRPr>
          </a:p>
          <a:p>
            <a:r>
              <a:rPr lang="en-US" sz="2000" dirty="0" smtClean="0">
                <a:latin typeface="Times"/>
                <a:cs typeface="Times"/>
              </a:rPr>
              <a:t>“The work for these classes was very extensive – long labs, problem sets and a lot of time spent in the lab out of class time.  The two exams encompass material [represented] a huge amount of material.  I worked harder for this class than any class I have ever taken, it is not possible to put in more time and effort than we have put in.”</a:t>
            </a:r>
          </a:p>
          <a:p>
            <a:r>
              <a:rPr lang="en-US" sz="2000" dirty="0" smtClean="0">
                <a:latin typeface="Times"/>
                <a:cs typeface="Times"/>
              </a:rPr>
              <a:t> </a:t>
            </a:r>
          </a:p>
          <a:p>
            <a:r>
              <a:rPr lang="en-US" sz="2000" dirty="0" smtClean="0">
                <a:latin typeface="Times"/>
                <a:cs typeface="Times"/>
              </a:rPr>
              <a:t>“The grading for both professors never reflected the amount of effort put in by the students.”</a:t>
            </a:r>
          </a:p>
          <a:p>
            <a:r>
              <a:rPr lang="en-US" sz="2000" dirty="0" smtClean="0">
                <a:latin typeface="Times"/>
                <a:cs typeface="Times"/>
              </a:rPr>
              <a:t> </a:t>
            </a:r>
          </a:p>
          <a:p>
            <a:r>
              <a:rPr lang="en-US" sz="2000" dirty="0" smtClean="0">
                <a:latin typeface="Times"/>
                <a:cs typeface="Times"/>
              </a:rPr>
              <a:t>“My only complaint in this particular course would be that things seemed a little too off the cuff and rushed.  It seemed like we could have gotten much more out of the course had it been better  organized”</a:t>
            </a:r>
          </a:p>
          <a:p>
            <a:r>
              <a:rPr lang="en-US" sz="2000" dirty="0" smtClean="0">
                <a:latin typeface="Times"/>
                <a:cs typeface="Times"/>
              </a:rPr>
              <a:t> </a:t>
            </a:r>
          </a:p>
          <a:p>
            <a:endParaRPr lang="en-US" sz="2000" dirty="0" smtClean="0">
              <a:latin typeface="Times"/>
              <a:cs typeface="Times"/>
            </a:endParaRPr>
          </a:p>
          <a:p>
            <a:endParaRPr lang="en-US" sz="2000" dirty="0" smtClean="0">
              <a:latin typeface="Times"/>
              <a:cs typeface="Times"/>
            </a:endParaRPr>
          </a:p>
          <a:p>
            <a:endParaRPr lang="en-US" sz="2000" dirty="0" smtClean="0">
              <a:latin typeface="Times"/>
              <a:cs typeface="Times"/>
            </a:endParaRPr>
          </a:p>
          <a:p>
            <a:endParaRPr lang="en-US" sz="2000" dirty="0" smtClean="0">
              <a:latin typeface="Times"/>
              <a:cs typeface="Times"/>
            </a:endParaRPr>
          </a:p>
          <a:p>
            <a:endParaRPr lang="en-US" sz="2000" dirty="0">
              <a:latin typeface="Times"/>
              <a:cs typeface="Times"/>
            </a:endParaRPr>
          </a:p>
        </p:txBody>
      </p:sp>
      <p:pic>
        <p:nvPicPr>
          <p:cNvPr id="6" name="Picture 5" descr="ho1-1.JPG.jpeg"/>
          <p:cNvPicPr>
            <a:picLocks noChangeAspect="1"/>
          </p:cNvPicPr>
          <p:nvPr/>
        </p:nvPicPr>
        <p:blipFill>
          <a:blip r:embed="rId2"/>
          <a:stretch>
            <a:fillRect/>
          </a:stretch>
        </p:blipFill>
        <p:spPr>
          <a:xfrm>
            <a:off x="5486400" y="4663440"/>
            <a:ext cx="3657600" cy="219456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2"/>
        </a:solidFill>
        <a:effectLst/>
      </p:bgPr>
    </p:bg>
    <p:spTree>
      <p:nvGrpSpPr>
        <p:cNvPr id="1" name=""/>
        <p:cNvGrpSpPr/>
        <p:nvPr/>
      </p:nvGrpSpPr>
      <p:grpSpPr>
        <a:xfrm>
          <a:off x="0" y="0"/>
          <a:ext cx="0" cy="0"/>
          <a:chOff x="0" y="0"/>
          <a:chExt cx="0" cy="0"/>
        </a:xfrm>
      </p:grpSpPr>
      <p:sp>
        <p:nvSpPr>
          <p:cNvPr id="4" name="TextBox 3"/>
          <p:cNvSpPr txBox="1"/>
          <p:nvPr/>
        </p:nvSpPr>
        <p:spPr>
          <a:xfrm>
            <a:off x="175651" y="189140"/>
            <a:ext cx="8755541" cy="7232749"/>
          </a:xfrm>
          <a:prstGeom prst="rect">
            <a:avLst/>
          </a:prstGeom>
          <a:noFill/>
        </p:spPr>
        <p:txBody>
          <a:bodyPr wrap="square" rtlCol="0">
            <a:spAutoFit/>
          </a:bodyPr>
          <a:lstStyle/>
          <a:p>
            <a:r>
              <a:rPr lang="en-US" sz="3200" b="1" dirty="0" smtClean="0">
                <a:latin typeface="Times"/>
                <a:cs typeface="Times"/>
              </a:rPr>
              <a:t>Student Comments (cont.)</a:t>
            </a:r>
          </a:p>
          <a:p>
            <a:endParaRPr lang="en-US" sz="3200" b="1" dirty="0" smtClean="0">
              <a:latin typeface="Times"/>
              <a:cs typeface="Times"/>
            </a:endParaRPr>
          </a:p>
          <a:p>
            <a:r>
              <a:rPr lang="en-US" sz="2000" dirty="0" smtClean="0">
                <a:latin typeface="Times"/>
                <a:cs typeface="Times"/>
              </a:rPr>
              <a:t>“I have put more effort into these classes than any other class I have taken at Colgate, but I have also learned the most and received the most feedback and assistance.”</a:t>
            </a:r>
          </a:p>
          <a:p>
            <a:r>
              <a:rPr lang="en-US" sz="2000" dirty="0" smtClean="0">
                <a:latin typeface="Times"/>
                <a:cs typeface="Times"/>
              </a:rPr>
              <a:t> </a:t>
            </a:r>
          </a:p>
          <a:p>
            <a:r>
              <a:rPr lang="en-US" sz="2000" dirty="0" smtClean="0">
                <a:latin typeface="Times"/>
                <a:cs typeface="Times"/>
              </a:rPr>
              <a:t>“The course was a really great mesh of petrology and analytical tools.  I don’t think I would have understood the material nearly as thoroughly had I taken the courses separately.”</a:t>
            </a:r>
          </a:p>
          <a:p>
            <a:r>
              <a:rPr lang="en-US" sz="2000" dirty="0" smtClean="0">
                <a:latin typeface="Times"/>
                <a:cs typeface="Times"/>
              </a:rPr>
              <a:t> </a:t>
            </a:r>
          </a:p>
          <a:p>
            <a:r>
              <a:rPr lang="en-US" sz="2000" dirty="0" smtClean="0">
                <a:latin typeface="Times"/>
                <a:cs typeface="Times"/>
              </a:rPr>
              <a:t>“This course taught me a lot about petrology and expanded my knowledge in geology by several orders of magnitude.  I definitely learned how to think geologically (if that makes sense) and I feel confident that I could apply this knowledge outside of Colgate.”</a:t>
            </a:r>
          </a:p>
          <a:p>
            <a:endParaRPr lang="en-US" sz="2000" b="1" dirty="0" smtClean="0">
              <a:latin typeface="Times"/>
              <a:cs typeface="Times"/>
            </a:endParaRPr>
          </a:p>
          <a:p>
            <a:endParaRPr lang="en-US" sz="2000" dirty="0" smtClean="0">
              <a:latin typeface="Times"/>
              <a:cs typeface="Times"/>
            </a:endParaRPr>
          </a:p>
          <a:p>
            <a:endParaRPr lang="en-US" sz="2000" dirty="0" smtClean="0">
              <a:latin typeface="Times"/>
              <a:cs typeface="Times"/>
            </a:endParaRPr>
          </a:p>
          <a:p>
            <a:endParaRPr lang="en-US" sz="2000" dirty="0" smtClean="0">
              <a:latin typeface="Times"/>
              <a:cs typeface="Times"/>
            </a:endParaRPr>
          </a:p>
          <a:p>
            <a:endParaRPr lang="en-US" sz="2000" dirty="0" smtClean="0">
              <a:latin typeface="Times"/>
              <a:cs typeface="Times"/>
            </a:endParaRPr>
          </a:p>
          <a:p>
            <a:endParaRPr lang="en-US" sz="2000" dirty="0" smtClean="0">
              <a:latin typeface="Times"/>
              <a:cs typeface="Times"/>
            </a:endParaRPr>
          </a:p>
          <a:p>
            <a:endParaRPr lang="en-US" sz="2000" dirty="0" smtClean="0">
              <a:latin typeface="Times"/>
              <a:cs typeface="Times"/>
            </a:endParaRPr>
          </a:p>
          <a:p>
            <a:endParaRPr lang="en-US" sz="2000" dirty="0">
              <a:latin typeface="Times"/>
              <a:cs typeface="Times"/>
            </a:endParaRPr>
          </a:p>
        </p:txBody>
      </p:sp>
      <p:pic>
        <p:nvPicPr>
          <p:cNvPr id="6" name="Picture 5" descr="ho1-1.JPG.jpeg"/>
          <p:cNvPicPr>
            <a:picLocks noChangeAspect="1"/>
          </p:cNvPicPr>
          <p:nvPr/>
        </p:nvPicPr>
        <p:blipFill>
          <a:blip r:embed="rId2"/>
          <a:stretch>
            <a:fillRect/>
          </a:stretch>
        </p:blipFill>
        <p:spPr>
          <a:xfrm>
            <a:off x="5486400" y="4663440"/>
            <a:ext cx="3657600" cy="219456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2"/>
        </a:solidFill>
        <a:effectLst/>
      </p:bgPr>
    </p:bg>
    <p:spTree>
      <p:nvGrpSpPr>
        <p:cNvPr id="1" name=""/>
        <p:cNvGrpSpPr/>
        <p:nvPr/>
      </p:nvGrpSpPr>
      <p:grpSpPr>
        <a:xfrm>
          <a:off x="0" y="0"/>
          <a:ext cx="0" cy="0"/>
          <a:chOff x="0" y="0"/>
          <a:chExt cx="0" cy="0"/>
        </a:xfrm>
      </p:grpSpPr>
      <p:sp>
        <p:nvSpPr>
          <p:cNvPr id="4" name="TextBox 3"/>
          <p:cNvSpPr txBox="1"/>
          <p:nvPr/>
        </p:nvSpPr>
        <p:spPr>
          <a:xfrm>
            <a:off x="175651" y="189140"/>
            <a:ext cx="8755541" cy="8340743"/>
          </a:xfrm>
          <a:prstGeom prst="rect">
            <a:avLst/>
          </a:prstGeom>
          <a:noFill/>
        </p:spPr>
        <p:txBody>
          <a:bodyPr wrap="square" rtlCol="0">
            <a:spAutoFit/>
          </a:bodyPr>
          <a:lstStyle/>
          <a:p>
            <a:r>
              <a:rPr lang="en-US" sz="3200" b="1" dirty="0" smtClean="0">
                <a:latin typeface="Times"/>
                <a:cs typeface="Times"/>
              </a:rPr>
              <a:t>Why teach using projects?</a:t>
            </a:r>
          </a:p>
          <a:p>
            <a:endParaRPr lang="en-US" dirty="0" smtClean="0">
              <a:latin typeface="Times"/>
              <a:cs typeface="Times"/>
            </a:endParaRPr>
          </a:p>
          <a:p>
            <a:endParaRPr lang="en-US" dirty="0" smtClean="0">
              <a:latin typeface="Times"/>
              <a:cs typeface="Times"/>
            </a:endParaRPr>
          </a:p>
          <a:p>
            <a:r>
              <a:rPr lang="en-US" dirty="0" smtClean="0">
                <a:latin typeface="Times"/>
                <a:cs typeface="Times"/>
              </a:rPr>
              <a:t>-</a:t>
            </a:r>
            <a:r>
              <a:rPr lang="en-US" sz="2400" dirty="0" smtClean="0">
                <a:latin typeface="Times"/>
                <a:cs typeface="Times"/>
              </a:rPr>
              <a:t>Active learning is more effective</a:t>
            </a:r>
          </a:p>
          <a:p>
            <a:endParaRPr lang="en-US" sz="2400" dirty="0" smtClean="0">
              <a:latin typeface="Times"/>
              <a:cs typeface="Times"/>
            </a:endParaRPr>
          </a:p>
          <a:p>
            <a:r>
              <a:rPr lang="en-US" sz="2400" dirty="0" smtClean="0">
                <a:latin typeface="Times"/>
                <a:cs typeface="Times"/>
              </a:rPr>
              <a:t>-Motivation (sense of ownership, creation of new knowledge)</a:t>
            </a:r>
          </a:p>
          <a:p>
            <a:endParaRPr lang="en-US" sz="2400" dirty="0" smtClean="0">
              <a:latin typeface="Times"/>
              <a:cs typeface="Times"/>
            </a:endParaRPr>
          </a:p>
          <a:p>
            <a:r>
              <a:rPr lang="en-US" sz="2400" dirty="0" smtClean="0">
                <a:latin typeface="Times"/>
                <a:cs typeface="Times"/>
              </a:rPr>
              <a:t>-Involves cooperative problem-solving</a:t>
            </a:r>
          </a:p>
          <a:p>
            <a:endParaRPr lang="en-US" sz="2400" dirty="0" smtClean="0">
              <a:latin typeface="Times"/>
              <a:cs typeface="Times"/>
            </a:endParaRPr>
          </a:p>
          <a:p>
            <a:r>
              <a:rPr lang="en-US" sz="2400" dirty="0" smtClean="0">
                <a:latin typeface="Times"/>
                <a:cs typeface="Times"/>
              </a:rPr>
              <a:t>-Exposure to instrumentation + quant analysis (+plotting, stats, etc.)</a:t>
            </a:r>
          </a:p>
          <a:p>
            <a:endParaRPr lang="en-US" sz="2400" dirty="0" smtClean="0">
              <a:latin typeface="Times"/>
              <a:cs typeface="Times"/>
            </a:endParaRPr>
          </a:p>
          <a:p>
            <a:r>
              <a:rPr lang="en-US" sz="2400" dirty="0" smtClean="0">
                <a:latin typeface="Times"/>
                <a:cs typeface="Times"/>
              </a:rPr>
              <a:t>-Teaches scientific problem-solving</a:t>
            </a:r>
          </a:p>
          <a:p>
            <a:endParaRPr lang="en-US" sz="2400" dirty="0" smtClean="0">
              <a:latin typeface="Times"/>
              <a:cs typeface="Times"/>
            </a:endParaRPr>
          </a:p>
          <a:p>
            <a:r>
              <a:rPr lang="en-US" sz="2400" dirty="0" smtClean="0">
                <a:latin typeface="Times"/>
                <a:cs typeface="Times"/>
              </a:rPr>
              <a:t>-Develops time-management skills</a:t>
            </a:r>
          </a:p>
          <a:p>
            <a:endParaRPr lang="en-US" sz="2400" dirty="0" smtClean="0">
              <a:latin typeface="Times"/>
              <a:cs typeface="Times"/>
            </a:endParaRPr>
          </a:p>
          <a:p>
            <a:r>
              <a:rPr lang="en-US" sz="2400" dirty="0" smtClean="0">
                <a:latin typeface="Times"/>
                <a:cs typeface="Times"/>
              </a:rPr>
              <a:t>-Promotes use of higher-order skills</a:t>
            </a:r>
          </a:p>
          <a:p>
            <a:r>
              <a:rPr lang="en-US" sz="2400" dirty="0" smtClean="0">
                <a:latin typeface="Times"/>
                <a:cs typeface="Times"/>
              </a:rPr>
              <a:t>(e.g. analysis, synthesis, evaluation)</a:t>
            </a:r>
          </a:p>
          <a:p>
            <a:endParaRPr lang="en-US" sz="2400" dirty="0" smtClean="0">
              <a:latin typeface="Times"/>
              <a:cs typeface="Times"/>
            </a:endParaRPr>
          </a:p>
          <a:p>
            <a:endParaRPr lang="en-US" sz="2400" dirty="0" smtClean="0">
              <a:latin typeface="Times"/>
              <a:cs typeface="Times"/>
            </a:endParaRPr>
          </a:p>
          <a:p>
            <a:endParaRPr lang="en-US" sz="2400" dirty="0" smtClean="0">
              <a:latin typeface="Times"/>
              <a:cs typeface="Times"/>
            </a:endParaRPr>
          </a:p>
          <a:p>
            <a:endParaRPr lang="en-US" sz="2400" dirty="0" smtClean="0">
              <a:latin typeface="Times"/>
              <a:cs typeface="Times"/>
            </a:endParaRPr>
          </a:p>
          <a:p>
            <a:endParaRPr lang="en-US" dirty="0" smtClean="0">
              <a:latin typeface="Times"/>
              <a:cs typeface="Times"/>
            </a:endParaRPr>
          </a:p>
          <a:p>
            <a:endParaRPr lang="en-US" dirty="0">
              <a:latin typeface="Times"/>
              <a:cs typeface="Times"/>
            </a:endParaRPr>
          </a:p>
        </p:txBody>
      </p:sp>
      <p:pic>
        <p:nvPicPr>
          <p:cNvPr id="5" name="Picture 4" descr="Picture 143.png"/>
          <p:cNvPicPr>
            <a:picLocks noChangeAspect="1"/>
          </p:cNvPicPr>
          <p:nvPr/>
        </p:nvPicPr>
        <p:blipFill>
          <a:blip r:embed="rId2"/>
          <a:stretch>
            <a:fillRect/>
          </a:stretch>
        </p:blipFill>
        <p:spPr>
          <a:xfrm>
            <a:off x="6596598" y="3944912"/>
            <a:ext cx="2547402" cy="2913088"/>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2"/>
        </a:solidFill>
        <a:effectLst/>
      </p:bgPr>
    </p:bg>
    <p:spTree>
      <p:nvGrpSpPr>
        <p:cNvPr id="1" name=""/>
        <p:cNvGrpSpPr/>
        <p:nvPr/>
      </p:nvGrpSpPr>
      <p:grpSpPr>
        <a:xfrm>
          <a:off x="0" y="0"/>
          <a:ext cx="0" cy="0"/>
          <a:chOff x="0" y="0"/>
          <a:chExt cx="0" cy="0"/>
        </a:xfrm>
      </p:grpSpPr>
      <p:sp>
        <p:nvSpPr>
          <p:cNvPr id="4" name="TextBox 3"/>
          <p:cNvSpPr txBox="1"/>
          <p:nvPr/>
        </p:nvSpPr>
        <p:spPr>
          <a:xfrm>
            <a:off x="175651" y="189140"/>
            <a:ext cx="8755541" cy="6494085"/>
          </a:xfrm>
          <a:prstGeom prst="rect">
            <a:avLst/>
          </a:prstGeom>
          <a:noFill/>
        </p:spPr>
        <p:txBody>
          <a:bodyPr wrap="square" rtlCol="0">
            <a:spAutoFit/>
          </a:bodyPr>
          <a:lstStyle/>
          <a:p>
            <a:r>
              <a:rPr lang="en-US" sz="3200" b="1" dirty="0" smtClean="0">
                <a:latin typeface="Times"/>
                <a:cs typeface="Times"/>
              </a:rPr>
              <a:t>Negative and Unintended Consequences</a:t>
            </a:r>
          </a:p>
          <a:p>
            <a:endParaRPr lang="en-US" dirty="0" smtClean="0">
              <a:latin typeface="Times"/>
              <a:cs typeface="Times"/>
            </a:endParaRPr>
          </a:p>
          <a:p>
            <a:endParaRPr lang="en-US" dirty="0" smtClean="0">
              <a:latin typeface="Times"/>
              <a:cs typeface="Times"/>
            </a:endParaRPr>
          </a:p>
          <a:p>
            <a:r>
              <a:rPr lang="en-US" dirty="0" smtClean="0">
                <a:latin typeface="Times"/>
                <a:cs typeface="Times"/>
              </a:rPr>
              <a:t>-</a:t>
            </a:r>
            <a:r>
              <a:rPr lang="en-US" sz="2400" dirty="0" smtClean="0">
                <a:latin typeface="Times"/>
                <a:cs typeface="Times"/>
              </a:rPr>
              <a:t>Less material covered, both in lecture and lab</a:t>
            </a:r>
          </a:p>
          <a:p>
            <a:endParaRPr lang="en-US" sz="2400" dirty="0" smtClean="0">
              <a:latin typeface="Times"/>
              <a:cs typeface="Times"/>
            </a:endParaRPr>
          </a:p>
          <a:p>
            <a:r>
              <a:rPr lang="en-US" sz="2400" dirty="0" smtClean="0">
                <a:latin typeface="Times"/>
                <a:cs typeface="Times"/>
              </a:rPr>
              <a:t>-Emphasis on subset of traditional material, but with higher stakes</a:t>
            </a:r>
          </a:p>
          <a:p>
            <a:endParaRPr lang="en-US" sz="2400" dirty="0" smtClean="0">
              <a:latin typeface="Times"/>
              <a:cs typeface="Times"/>
            </a:endParaRPr>
          </a:p>
          <a:p>
            <a:r>
              <a:rPr lang="en-US" sz="2400" dirty="0" smtClean="0">
                <a:latin typeface="Times"/>
                <a:cs typeface="Times"/>
              </a:rPr>
              <a:t>-Large workload, especially in ungraded lab work</a:t>
            </a:r>
          </a:p>
          <a:p>
            <a:endParaRPr lang="en-US" sz="2400" dirty="0" smtClean="0">
              <a:latin typeface="Times"/>
              <a:cs typeface="Times"/>
            </a:endParaRPr>
          </a:p>
          <a:p>
            <a:r>
              <a:rPr lang="en-US" sz="2400" dirty="0" smtClean="0">
                <a:latin typeface="Times"/>
                <a:cs typeface="Times"/>
              </a:rPr>
              <a:t>-Difficult for some sophomores to integrate and synthesize</a:t>
            </a:r>
          </a:p>
          <a:p>
            <a:endParaRPr lang="en-US" sz="2400" dirty="0" smtClean="0">
              <a:latin typeface="Times"/>
              <a:cs typeface="Times"/>
            </a:endParaRPr>
          </a:p>
          <a:p>
            <a:r>
              <a:rPr lang="en-US" sz="2400" dirty="0" smtClean="0">
                <a:latin typeface="Times"/>
                <a:cs typeface="Times"/>
              </a:rPr>
              <a:t>-Conflict with senior theses or seminar classes</a:t>
            </a:r>
          </a:p>
          <a:p>
            <a:endParaRPr lang="en-US" sz="2400" dirty="0" smtClean="0">
              <a:latin typeface="Times"/>
              <a:cs typeface="Times"/>
            </a:endParaRPr>
          </a:p>
          <a:p>
            <a:endParaRPr lang="en-US" sz="2400" dirty="0" smtClean="0">
              <a:latin typeface="Times"/>
              <a:cs typeface="Times"/>
            </a:endParaRPr>
          </a:p>
          <a:p>
            <a:endParaRPr lang="en-US" sz="2400" dirty="0" smtClean="0">
              <a:latin typeface="Times"/>
              <a:cs typeface="Times"/>
            </a:endParaRPr>
          </a:p>
          <a:p>
            <a:endParaRPr lang="en-US" sz="2400" dirty="0" smtClean="0">
              <a:latin typeface="Times"/>
              <a:cs typeface="Times"/>
            </a:endParaRPr>
          </a:p>
          <a:p>
            <a:endParaRPr lang="en-US" dirty="0" smtClean="0">
              <a:latin typeface="Times"/>
              <a:cs typeface="Times"/>
            </a:endParaRPr>
          </a:p>
          <a:p>
            <a:endParaRPr lang="en-US" dirty="0">
              <a:latin typeface="Times"/>
              <a:cs typeface="Times"/>
            </a:endParaRPr>
          </a:p>
        </p:txBody>
      </p:sp>
      <p:pic>
        <p:nvPicPr>
          <p:cNvPr id="9" name="Picture 8" descr="mike_crushersm.jpg"/>
          <p:cNvPicPr>
            <a:picLocks noChangeAspect="1"/>
          </p:cNvPicPr>
          <p:nvPr/>
        </p:nvPicPr>
        <p:blipFill>
          <a:blip r:embed="rId2"/>
          <a:srcRect r="15882"/>
          <a:stretch>
            <a:fillRect/>
          </a:stretch>
        </p:blipFill>
        <p:spPr>
          <a:xfrm>
            <a:off x="6782673" y="3974549"/>
            <a:ext cx="2361613" cy="2881836"/>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2"/>
        </a:solidFill>
        <a:effectLst/>
      </p:bgPr>
    </p:bg>
    <p:spTree>
      <p:nvGrpSpPr>
        <p:cNvPr id="1" name=""/>
        <p:cNvGrpSpPr/>
        <p:nvPr/>
      </p:nvGrpSpPr>
      <p:grpSpPr>
        <a:xfrm>
          <a:off x="0" y="0"/>
          <a:ext cx="0" cy="0"/>
          <a:chOff x="0" y="0"/>
          <a:chExt cx="0" cy="0"/>
        </a:xfrm>
      </p:grpSpPr>
      <p:sp>
        <p:nvSpPr>
          <p:cNvPr id="4" name="TextBox 3"/>
          <p:cNvSpPr txBox="1"/>
          <p:nvPr/>
        </p:nvSpPr>
        <p:spPr>
          <a:xfrm>
            <a:off x="175651" y="189140"/>
            <a:ext cx="8755541" cy="7971411"/>
          </a:xfrm>
          <a:prstGeom prst="rect">
            <a:avLst/>
          </a:prstGeom>
          <a:noFill/>
        </p:spPr>
        <p:txBody>
          <a:bodyPr wrap="square" rtlCol="0">
            <a:spAutoFit/>
          </a:bodyPr>
          <a:lstStyle/>
          <a:p>
            <a:r>
              <a:rPr lang="en-US" sz="3200" b="1" dirty="0" smtClean="0">
                <a:latin typeface="Times"/>
                <a:cs typeface="Times"/>
              </a:rPr>
              <a:t>Difficulties and Common Pit-Falls</a:t>
            </a:r>
          </a:p>
          <a:p>
            <a:endParaRPr lang="en-US" dirty="0" smtClean="0">
              <a:latin typeface="Times"/>
              <a:cs typeface="Times"/>
            </a:endParaRPr>
          </a:p>
          <a:p>
            <a:endParaRPr lang="en-US" dirty="0" smtClean="0">
              <a:latin typeface="Times"/>
              <a:cs typeface="Times"/>
            </a:endParaRPr>
          </a:p>
          <a:p>
            <a:r>
              <a:rPr lang="en-US" dirty="0" smtClean="0">
                <a:latin typeface="Times"/>
                <a:cs typeface="Times"/>
              </a:rPr>
              <a:t>-</a:t>
            </a:r>
            <a:r>
              <a:rPr lang="en-US" sz="2400" dirty="0" smtClean="0">
                <a:latin typeface="Times"/>
                <a:cs typeface="Times"/>
              </a:rPr>
              <a:t>Lack of access to appropriate samples or field areas </a:t>
            </a:r>
          </a:p>
          <a:p>
            <a:endParaRPr lang="en-US" sz="2400" dirty="0" smtClean="0">
              <a:latin typeface="Times"/>
              <a:cs typeface="Times"/>
            </a:endParaRPr>
          </a:p>
          <a:p>
            <a:r>
              <a:rPr lang="en-US" sz="2400" dirty="0" smtClean="0">
                <a:latin typeface="Times"/>
                <a:cs typeface="Times"/>
              </a:rPr>
              <a:t>-Lack of access to sample preparation and analytical facilities</a:t>
            </a:r>
          </a:p>
          <a:p>
            <a:endParaRPr lang="en-US" sz="2400" dirty="0" smtClean="0">
              <a:latin typeface="Times"/>
              <a:cs typeface="Times"/>
            </a:endParaRPr>
          </a:p>
          <a:p>
            <a:r>
              <a:rPr lang="en-US" sz="2400" dirty="0" smtClean="0">
                <a:latin typeface="Times"/>
                <a:cs typeface="Times"/>
              </a:rPr>
              <a:t>-Pacing of sample preparation and analysis during a 15-week course</a:t>
            </a:r>
          </a:p>
          <a:p>
            <a:endParaRPr lang="en-US" sz="2400" dirty="0" smtClean="0">
              <a:latin typeface="Times"/>
              <a:cs typeface="Times"/>
            </a:endParaRPr>
          </a:p>
          <a:p>
            <a:r>
              <a:rPr lang="en-US" sz="2400" dirty="0" smtClean="0">
                <a:latin typeface="Times"/>
                <a:cs typeface="Times"/>
              </a:rPr>
              <a:t>-Difficulties in finding appropriate readings</a:t>
            </a:r>
          </a:p>
          <a:p>
            <a:endParaRPr lang="en-US" sz="2400" dirty="0" smtClean="0">
              <a:latin typeface="Times"/>
              <a:cs typeface="Times"/>
            </a:endParaRPr>
          </a:p>
          <a:p>
            <a:r>
              <a:rPr lang="en-US" sz="2400" dirty="0" smtClean="0">
                <a:latin typeface="Times"/>
                <a:cs typeface="Times"/>
              </a:rPr>
              <a:t>-Group dynamics </a:t>
            </a:r>
          </a:p>
          <a:p>
            <a:endParaRPr lang="en-US" sz="2400" dirty="0" smtClean="0">
              <a:latin typeface="Times"/>
              <a:cs typeface="Times"/>
            </a:endParaRPr>
          </a:p>
          <a:p>
            <a:r>
              <a:rPr lang="en-US" sz="2400" dirty="0" smtClean="0">
                <a:latin typeface="Times"/>
                <a:cs typeface="Times"/>
              </a:rPr>
              <a:t>-Projects that teach some topics well aren’t</a:t>
            </a:r>
          </a:p>
          <a:p>
            <a:r>
              <a:rPr lang="en-US" sz="2400" dirty="0" smtClean="0">
                <a:latin typeface="Times"/>
                <a:cs typeface="Times"/>
              </a:rPr>
              <a:t>	as good at teaching other topics</a:t>
            </a:r>
          </a:p>
          <a:p>
            <a:endParaRPr lang="en-US" sz="2400" dirty="0" smtClean="0">
              <a:latin typeface="Times"/>
              <a:cs typeface="Times"/>
            </a:endParaRPr>
          </a:p>
          <a:p>
            <a:endParaRPr lang="en-US" sz="2400" dirty="0" smtClean="0">
              <a:latin typeface="Times"/>
              <a:cs typeface="Times"/>
            </a:endParaRPr>
          </a:p>
          <a:p>
            <a:endParaRPr lang="en-US" sz="2400" dirty="0" smtClean="0">
              <a:latin typeface="Times"/>
              <a:cs typeface="Times"/>
            </a:endParaRPr>
          </a:p>
          <a:p>
            <a:endParaRPr lang="en-US" sz="2400" dirty="0" smtClean="0">
              <a:latin typeface="Times"/>
              <a:cs typeface="Times"/>
            </a:endParaRPr>
          </a:p>
          <a:p>
            <a:endParaRPr lang="en-US" sz="2400" dirty="0" smtClean="0">
              <a:latin typeface="Times"/>
              <a:cs typeface="Times"/>
            </a:endParaRPr>
          </a:p>
          <a:p>
            <a:endParaRPr lang="en-US" dirty="0" smtClean="0">
              <a:latin typeface="Times"/>
              <a:cs typeface="Times"/>
            </a:endParaRPr>
          </a:p>
          <a:p>
            <a:endParaRPr lang="en-US" dirty="0">
              <a:latin typeface="Times"/>
              <a:cs typeface="Times"/>
            </a:endParaRPr>
          </a:p>
        </p:txBody>
      </p:sp>
      <p:pic>
        <p:nvPicPr>
          <p:cNvPr id="3" name="Picture 2" descr="Picture 142.png"/>
          <p:cNvPicPr>
            <a:picLocks noChangeAspect="1"/>
          </p:cNvPicPr>
          <p:nvPr/>
        </p:nvPicPr>
        <p:blipFill>
          <a:blip r:embed="rId2"/>
          <a:stretch>
            <a:fillRect/>
          </a:stretch>
        </p:blipFill>
        <p:spPr>
          <a:xfrm>
            <a:off x="6821254" y="4011622"/>
            <a:ext cx="2345313" cy="2873397"/>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2">
            <a:lumMod val="90000"/>
          </a:schemeClr>
        </a:solidFill>
        <a:effectLst/>
      </p:bgPr>
    </p:bg>
    <p:spTree>
      <p:nvGrpSpPr>
        <p:cNvPr id="1" name=""/>
        <p:cNvGrpSpPr/>
        <p:nvPr/>
      </p:nvGrpSpPr>
      <p:grpSpPr>
        <a:xfrm>
          <a:off x="0" y="0"/>
          <a:ext cx="0" cy="0"/>
          <a:chOff x="0" y="0"/>
          <a:chExt cx="0" cy="0"/>
        </a:xfrm>
      </p:grpSpPr>
      <p:sp>
        <p:nvSpPr>
          <p:cNvPr id="4" name="Right Arrow 3"/>
          <p:cNvSpPr/>
          <p:nvPr/>
        </p:nvSpPr>
        <p:spPr>
          <a:xfrm>
            <a:off x="562819" y="5868031"/>
            <a:ext cx="8254674" cy="966830"/>
          </a:xfrm>
          <a:prstGeom prst="rightArrow">
            <a:avLst/>
          </a:prstGeom>
          <a:solidFill>
            <a:schemeClr val="accent2">
              <a:lumMod val="40000"/>
              <a:lumOff val="6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500" dirty="0" smtClean="0">
                <a:solidFill>
                  <a:srgbClr val="000000"/>
                </a:solidFill>
                <a:latin typeface="Times"/>
                <a:cs typeface="Times"/>
              </a:rPr>
              <a:t>Level of student data-collection</a:t>
            </a:r>
            <a:endParaRPr lang="en-US" sz="2500" dirty="0">
              <a:solidFill>
                <a:srgbClr val="000000"/>
              </a:solidFill>
              <a:latin typeface="Times"/>
              <a:cs typeface="Times"/>
            </a:endParaRPr>
          </a:p>
        </p:txBody>
      </p:sp>
      <p:sp>
        <p:nvSpPr>
          <p:cNvPr id="5" name="Right Arrow 4"/>
          <p:cNvSpPr/>
          <p:nvPr/>
        </p:nvSpPr>
        <p:spPr>
          <a:xfrm rot="16200000">
            <a:off x="-2597112" y="2951301"/>
            <a:ext cx="6319861" cy="966830"/>
          </a:xfrm>
          <a:prstGeom prst="rightArrow">
            <a:avLst/>
          </a:prstGeom>
          <a:solidFill>
            <a:schemeClr val="accent2">
              <a:lumMod val="40000"/>
              <a:lumOff val="6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wrap="square" numCol="1" rtlCol="0" anchor="t"/>
          <a:lstStyle/>
          <a:p>
            <a:pPr algn="ctr"/>
            <a:r>
              <a:rPr lang="en-US" sz="2500" dirty="0" smtClean="0">
                <a:solidFill>
                  <a:srgbClr val="000000"/>
                </a:solidFill>
                <a:latin typeface="Times"/>
                <a:cs typeface="Times"/>
              </a:rPr>
              <a:t>Integrated across topics</a:t>
            </a:r>
            <a:endParaRPr lang="en-US" sz="2500" dirty="0"/>
          </a:p>
        </p:txBody>
      </p:sp>
      <p:sp>
        <p:nvSpPr>
          <p:cNvPr id="7" name="Rectangle 6"/>
          <p:cNvSpPr/>
          <p:nvPr/>
        </p:nvSpPr>
        <p:spPr>
          <a:xfrm>
            <a:off x="646452" y="6118885"/>
            <a:ext cx="194507" cy="463039"/>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8"/>
          <p:cNvSpPr/>
          <p:nvPr/>
        </p:nvSpPr>
        <p:spPr>
          <a:xfrm>
            <a:off x="3287482" y="2768297"/>
            <a:ext cx="1321406" cy="1321406"/>
          </a:xfrm>
          <a:prstGeom prst="round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MOR Project </a:t>
            </a:r>
          </a:p>
          <a:p>
            <a:pPr algn="ctr"/>
            <a:r>
              <a:rPr lang="en-US" sz="1600" dirty="0" smtClean="0">
                <a:solidFill>
                  <a:srgbClr val="000000"/>
                </a:solidFill>
              </a:rPr>
              <a:t>(TS+ WR </a:t>
            </a:r>
            <a:r>
              <a:rPr lang="en-US" sz="1600" dirty="0" err="1" smtClean="0">
                <a:solidFill>
                  <a:srgbClr val="000000"/>
                </a:solidFill>
              </a:rPr>
              <a:t>Geochem</a:t>
            </a:r>
            <a:r>
              <a:rPr lang="en-US" sz="1600" dirty="0" smtClean="0">
                <a:solidFill>
                  <a:srgbClr val="000000"/>
                </a:solidFill>
              </a:rPr>
              <a:t>)</a:t>
            </a:r>
            <a:endParaRPr lang="en-US" sz="1600" dirty="0">
              <a:solidFill>
                <a:srgbClr val="000000"/>
              </a:solidFill>
            </a:endParaRPr>
          </a:p>
        </p:txBody>
      </p:sp>
      <p:sp>
        <p:nvSpPr>
          <p:cNvPr id="10" name="Rounded Rectangle 9"/>
          <p:cNvSpPr/>
          <p:nvPr/>
        </p:nvSpPr>
        <p:spPr>
          <a:xfrm>
            <a:off x="1537902" y="4374085"/>
            <a:ext cx="1321406" cy="1321406"/>
          </a:xfrm>
          <a:prstGeom prst="round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Idaho </a:t>
            </a:r>
            <a:r>
              <a:rPr lang="en-US" dirty="0" err="1" smtClean="0">
                <a:solidFill>
                  <a:srgbClr val="000000"/>
                </a:solidFill>
              </a:rPr>
              <a:t>Batholith</a:t>
            </a:r>
            <a:r>
              <a:rPr lang="en-US" dirty="0" smtClean="0">
                <a:solidFill>
                  <a:srgbClr val="000000"/>
                </a:solidFill>
              </a:rPr>
              <a:t> Project </a:t>
            </a:r>
            <a:r>
              <a:rPr lang="en-US" sz="1400" dirty="0" smtClean="0">
                <a:solidFill>
                  <a:srgbClr val="000000"/>
                </a:solidFill>
              </a:rPr>
              <a:t>(WR </a:t>
            </a:r>
            <a:r>
              <a:rPr lang="en-US" sz="1400" dirty="0" err="1" smtClean="0">
                <a:solidFill>
                  <a:srgbClr val="000000"/>
                </a:solidFill>
              </a:rPr>
              <a:t>geochem</a:t>
            </a:r>
            <a:r>
              <a:rPr lang="en-US" sz="1400" dirty="0" smtClean="0">
                <a:solidFill>
                  <a:srgbClr val="000000"/>
                </a:solidFill>
              </a:rPr>
              <a:t>)</a:t>
            </a:r>
            <a:endParaRPr lang="en-US" sz="1400" dirty="0">
              <a:solidFill>
                <a:srgbClr val="000000"/>
              </a:solidFill>
            </a:endParaRPr>
          </a:p>
        </p:txBody>
      </p:sp>
      <p:sp>
        <p:nvSpPr>
          <p:cNvPr id="12" name="Rounded Rectangle 11"/>
          <p:cNvSpPr/>
          <p:nvPr/>
        </p:nvSpPr>
        <p:spPr>
          <a:xfrm>
            <a:off x="5037062" y="3713382"/>
            <a:ext cx="1321406" cy="1321406"/>
          </a:xfrm>
          <a:prstGeom prst="round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Mesozoic dike Project </a:t>
            </a:r>
            <a:r>
              <a:rPr lang="en-US" sz="1600" dirty="0" smtClean="0">
                <a:solidFill>
                  <a:srgbClr val="000000"/>
                </a:solidFill>
              </a:rPr>
              <a:t>(making TS)</a:t>
            </a:r>
            <a:endParaRPr lang="en-US" sz="1600" dirty="0">
              <a:solidFill>
                <a:srgbClr val="000000"/>
              </a:solidFill>
            </a:endParaRPr>
          </a:p>
        </p:txBody>
      </p:sp>
      <p:sp>
        <p:nvSpPr>
          <p:cNvPr id="14" name="Rounded Rectangle 13"/>
          <p:cNvSpPr/>
          <p:nvPr/>
        </p:nvSpPr>
        <p:spPr>
          <a:xfrm>
            <a:off x="6786642" y="1382755"/>
            <a:ext cx="1321406" cy="1321406"/>
          </a:xfrm>
          <a:prstGeom prst="round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solidFill>
                  <a:srgbClr val="000000"/>
                </a:solidFill>
              </a:rPr>
              <a:t>Sonju</a:t>
            </a:r>
            <a:r>
              <a:rPr lang="en-US" dirty="0" smtClean="0">
                <a:solidFill>
                  <a:srgbClr val="000000"/>
                </a:solidFill>
              </a:rPr>
              <a:t> Lake LMI Project </a:t>
            </a:r>
            <a:r>
              <a:rPr lang="en-US" sz="1600" dirty="0" smtClean="0">
                <a:solidFill>
                  <a:srgbClr val="000000"/>
                </a:solidFill>
              </a:rPr>
              <a:t>(making TS, </a:t>
            </a:r>
            <a:r>
              <a:rPr lang="en-US" sz="1600" dirty="0" err="1" smtClean="0">
                <a:solidFill>
                  <a:srgbClr val="000000"/>
                </a:solidFill>
              </a:rPr>
              <a:t>geochem</a:t>
            </a:r>
            <a:r>
              <a:rPr lang="en-US" sz="1600" dirty="0" smtClean="0">
                <a:solidFill>
                  <a:srgbClr val="000000"/>
                </a:solidFill>
              </a:rPr>
              <a:t>)</a:t>
            </a:r>
            <a:endParaRPr lang="en-US" sz="1600" dirty="0">
              <a:solidFill>
                <a:srgbClr val="000000"/>
              </a:solidFill>
            </a:endParaRPr>
          </a:p>
        </p:txBody>
      </p:sp>
      <p:sp>
        <p:nvSpPr>
          <p:cNvPr id="16" name="Rounded Rectangle 15"/>
          <p:cNvSpPr/>
          <p:nvPr/>
        </p:nvSpPr>
        <p:spPr>
          <a:xfrm>
            <a:off x="1537902" y="1562347"/>
            <a:ext cx="1321406" cy="1321406"/>
          </a:xfrm>
          <a:prstGeom prst="round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Hudson Volcano Project </a:t>
            </a:r>
            <a:r>
              <a:rPr lang="en-US" sz="1600" dirty="0" smtClean="0">
                <a:solidFill>
                  <a:srgbClr val="000000"/>
                </a:solidFill>
              </a:rPr>
              <a:t>(WR + Min </a:t>
            </a:r>
            <a:r>
              <a:rPr lang="en-US" sz="1600" dirty="0" err="1" smtClean="0">
                <a:solidFill>
                  <a:srgbClr val="000000"/>
                </a:solidFill>
              </a:rPr>
              <a:t>geochem</a:t>
            </a:r>
            <a:r>
              <a:rPr lang="en-US" sz="1600" dirty="0" smtClean="0">
                <a:solidFill>
                  <a:srgbClr val="000000"/>
                </a:solidFill>
              </a:rPr>
              <a:t>)</a:t>
            </a:r>
            <a:endParaRPr lang="en-US" sz="1600" dirty="0">
              <a:solidFill>
                <a:srgbClr val="000000"/>
              </a:solidFill>
            </a:endParaRPr>
          </a:p>
        </p:txBody>
      </p:sp>
      <p:sp>
        <p:nvSpPr>
          <p:cNvPr id="11" name="Rectangle 10"/>
          <p:cNvSpPr/>
          <p:nvPr/>
        </p:nvSpPr>
        <p:spPr>
          <a:xfrm>
            <a:off x="1556345" y="0"/>
            <a:ext cx="7633821" cy="830997"/>
          </a:xfrm>
          <a:prstGeom prst="rect">
            <a:avLst/>
          </a:prstGeom>
        </p:spPr>
        <p:txBody>
          <a:bodyPr wrap="none">
            <a:spAutoFit/>
          </a:bodyPr>
          <a:lstStyle/>
          <a:p>
            <a:pPr algn="r"/>
            <a:r>
              <a:rPr lang="en-US" sz="2400" b="1" dirty="0" smtClean="0">
                <a:latin typeface="Times"/>
                <a:cs typeface="Times"/>
              </a:rPr>
              <a:t>Taxonomy of project-based teaching from SERC website</a:t>
            </a:r>
          </a:p>
          <a:p>
            <a:pPr algn="r"/>
            <a:r>
              <a:rPr lang="en-US" sz="2400" b="1" dirty="0" smtClean="0">
                <a:latin typeface="Times"/>
                <a:cs typeface="Times"/>
              </a:rPr>
              <a:t>(with apologies)</a:t>
            </a:r>
            <a:endParaRPr lang="en-US" sz="24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8229600" cy="3936999"/>
          </a:xfrm>
        </p:spPr>
        <p:txBody>
          <a:bodyPr>
            <a:normAutofit/>
          </a:bodyPr>
          <a:lstStyle/>
          <a:p>
            <a:r>
              <a:rPr lang="en-US" dirty="0" smtClean="0">
                <a:solidFill>
                  <a:srgbClr val="000000"/>
                </a:solidFill>
              </a:rPr>
              <a:t>Major and trace element data provided</a:t>
            </a:r>
          </a:p>
          <a:p>
            <a:r>
              <a:rPr lang="en-US" dirty="0" smtClean="0">
                <a:solidFill>
                  <a:srgbClr val="000000"/>
                </a:solidFill>
              </a:rPr>
              <a:t>Site photos and sample descriptions</a:t>
            </a:r>
            <a:r>
              <a:rPr lang="en-US" dirty="0" smtClean="0">
                <a:solidFill>
                  <a:srgbClr val="000000"/>
                </a:solidFill>
              </a:rPr>
              <a:t> </a:t>
            </a:r>
            <a:r>
              <a:rPr lang="en-US" dirty="0" err="1" smtClean="0">
                <a:solidFill>
                  <a:srgbClr val="000000"/>
                </a:solidFill>
              </a:rPr>
              <a:t>avaliable</a:t>
            </a:r>
            <a:endParaRPr lang="en-US" dirty="0" smtClean="0">
              <a:solidFill>
                <a:srgbClr val="000000"/>
              </a:solidFill>
            </a:endParaRPr>
          </a:p>
          <a:p>
            <a:r>
              <a:rPr lang="en-US" dirty="0" smtClean="0">
                <a:solidFill>
                  <a:srgbClr val="000000"/>
                </a:solidFill>
              </a:rPr>
              <a:t>Great activity for </a:t>
            </a:r>
            <a:r>
              <a:rPr lang="en-US" dirty="0" err="1" smtClean="0">
                <a:solidFill>
                  <a:srgbClr val="000000"/>
                </a:solidFill>
              </a:rPr>
              <a:t>petrogenetic</a:t>
            </a:r>
            <a:r>
              <a:rPr lang="en-US" dirty="0" smtClean="0">
                <a:solidFill>
                  <a:srgbClr val="000000"/>
                </a:solidFill>
              </a:rPr>
              <a:t> modeling </a:t>
            </a:r>
          </a:p>
          <a:p>
            <a:r>
              <a:rPr lang="en-US" dirty="0" smtClean="0">
                <a:solidFill>
                  <a:srgbClr val="000000"/>
                </a:solidFill>
              </a:rPr>
              <a:t>No direct student involvement in:</a:t>
            </a:r>
          </a:p>
          <a:p>
            <a:pPr lvl="1"/>
            <a:r>
              <a:rPr lang="en-US" dirty="0" smtClean="0">
                <a:solidFill>
                  <a:srgbClr val="000000"/>
                </a:solidFill>
              </a:rPr>
              <a:t>sample collection</a:t>
            </a:r>
          </a:p>
          <a:p>
            <a:pPr lvl="1"/>
            <a:r>
              <a:rPr lang="en-US" dirty="0" smtClean="0">
                <a:solidFill>
                  <a:srgbClr val="000000"/>
                </a:solidFill>
              </a:rPr>
              <a:t>sample analysis</a:t>
            </a:r>
          </a:p>
          <a:p>
            <a:pPr lvl="1"/>
            <a:r>
              <a:rPr lang="en-US" dirty="0" smtClean="0">
                <a:solidFill>
                  <a:srgbClr val="000000"/>
                </a:solidFill>
              </a:rPr>
              <a:t>data reduction</a:t>
            </a:r>
          </a:p>
          <a:p>
            <a:endParaRPr lang="en-US" dirty="0"/>
          </a:p>
        </p:txBody>
      </p:sp>
      <p:sp>
        <p:nvSpPr>
          <p:cNvPr id="4" name="TextBox 3"/>
          <p:cNvSpPr txBox="1"/>
          <p:nvPr/>
        </p:nvSpPr>
        <p:spPr>
          <a:xfrm>
            <a:off x="2073559" y="461797"/>
            <a:ext cx="4996881" cy="677108"/>
          </a:xfrm>
          <a:prstGeom prst="rect">
            <a:avLst/>
          </a:prstGeom>
          <a:noFill/>
        </p:spPr>
        <p:txBody>
          <a:bodyPr wrap="none" rtlCol="0">
            <a:spAutoFit/>
          </a:bodyPr>
          <a:lstStyle/>
          <a:p>
            <a:r>
              <a:rPr lang="en-US" sz="3800" b="1" dirty="0" smtClean="0">
                <a:solidFill>
                  <a:srgbClr val="17375E"/>
                </a:solidFill>
              </a:rPr>
              <a:t>Hudson Volcano Project</a:t>
            </a:r>
            <a:endParaRPr lang="en-US" sz="3800" b="1" dirty="0">
              <a:solidFill>
                <a:srgbClr val="17375E"/>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Figure.1.eps"/>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314334" y="1413579"/>
            <a:ext cx="4640588" cy="4712585"/>
          </a:xfrm>
          <a:prstGeom prst="rect">
            <a:avLst/>
          </a:prstGeom>
        </p:spPr>
      </p:pic>
      <p:sp>
        <p:nvSpPr>
          <p:cNvPr id="3" name="Content Placeholder 2"/>
          <p:cNvSpPr>
            <a:spLocks noGrp="1"/>
          </p:cNvSpPr>
          <p:nvPr>
            <p:ph idx="1"/>
          </p:nvPr>
        </p:nvSpPr>
        <p:spPr>
          <a:xfrm>
            <a:off x="3143150" y="359176"/>
            <a:ext cx="5721815" cy="2668158"/>
          </a:xfrm>
          <a:solidFill>
            <a:schemeClr val="bg1"/>
          </a:solidFill>
          <a:ln>
            <a:solidFill>
              <a:schemeClr val="tx1"/>
            </a:solidFill>
          </a:ln>
        </p:spPr>
        <p:txBody>
          <a:bodyPr/>
          <a:lstStyle/>
          <a:p>
            <a:r>
              <a:rPr lang="en-US" dirty="0" smtClean="0">
                <a:solidFill>
                  <a:srgbClr val="000000"/>
                </a:solidFill>
              </a:rPr>
              <a:t>Hudson Volcano – </a:t>
            </a:r>
            <a:r>
              <a:rPr lang="en-US" dirty="0" err="1" smtClean="0">
                <a:solidFill>
                  <a:srgbClr val="000000"/>
                </a:solidFill>
              </a:rPr>
              <a:t>sSVZ</a:t>
            </a:r>
            <a:endParaRPr lang="en-US" dirty="0" smtClean="0">
              <a:solidFill>
                <a:srgbClr val="000000"/>
              </a:solidFill>
            </a:endParaRPr>
          </a:p>
          <a:p>
            <a:r>
              <a:rPr lang="en-US" dirty="0" smtClean="0">
                <a:solidFill>
                  <a:srgbClr val="000000"/>
                </a:solidFill>
              </a:rPr>
              <a:t>Unique eruption in 1991</a:t>
            </a:r>
          </a:p>
          <a:p>
            <a:r>
              <a:rPr lang="en-US" dirty="0" smtClean="0">
                <a:solidFill>
                  <a:srgbClr val="000000"/>
                </a:solidFill>
              </a:rPr>
              <a:t>Compositionally and spatially distinct deposits</a:t>
            </a:r>
            <a:endParaRPr lang="en-US" dirty="0"/>
          </a:p>
        </p:txBody>
      </p:sp>
      <p:sp>
        <p:nvSpPr>
          <p:cNvPr id="5" name="Content Placeholder 2"/>
          <p:cNvSpPr txBox="1">
            <a:spLocks/>
          </p:cNvSpPr>
          <p:nvPr/>
        </p:nvSpPr>
        <p:spPr>
          <a:xfrm>
            <a:off x="5144502" y="3886788"/>
            <a:ext cx="3720463" cy="2013946"/>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tabLst/>
              <a:defRPr/>
            </a:pPr>
            <a:r>
              <a:rPr kumimoji="0" lang="en-US" sz="2800" b="0" i="0" u="none" strike="noStrike" kern="1200" cap="none" spc="0" normalizeH="0" baseline="0" noProof="0" dirty="0" smtClean="0">
                <a:ln>
                  <a:noFill/>
                </a:ln>
                <a:solidFill>
                  <a:schemeClr val="bg2">
                    <a:lumMod val="25000"/>
                  </a:schemeClr>
                </a:solidFill>
                <a:effectLst/>
                <a:uLnTx/>
                <a:uFillTx/>
                <a:latin typeface="+mn-lt"/>
                <a:ea typeface="+mn-ea"/>
                <a:cs typeface="+mn-cs"/>
              </a:rPr>
              <a:t>Phase I:</a:t>
            </a:r>
            <a:r>
              <a:rPr kumimoji="0" lang="en-US" sz="2800" b="0" i="0" u="none" strike="noStrike" kern="1200" cap="none" spc="0" normalizeH="0" noProof="0" dirty="0" smtClean="0">
                <a:ln>
                  <a:noFill/>
                </a:ln>
                <a:solidFill>
                  <a:schemeClr val="bg2">
                    <a:lumMod val="25000"/>
                  </a:schemeClr>
                </a:solidFill>
                <a:effectLst/>
                <a:uLnTx/>
                <a:uFillTx/>
                <a:latin typeface="+mn-lt"/>
                <a:ea typeface="+mn-ea"/>
                <a:cs typeface="+mn-cs"/>
              </a:rPr>
              <a:t> bas-and           </a:t>
            </a:r>
            <a:r>
              <a:rPr kumimoji="0" lang="en-US" sz="2800" b="0" i="0" u="none" strike="noStrike" kern="1200" cap="none" spc="0" normalizeH="0" noProof="0" dirty="0" err="1" smtClean="0">
                <a:ln>
                  <a:noFill/>
                </a:ln>
                <a:solidFill>
                  <a:schemeClr val="bg2">
                    <a:lumMod val="25000"/>
                  </a:schemeClr>
                </a:solidFill>
                <a:effectLst/>
                <a:uLnTx/>
                <a:uFillTx/>
                <a:latin typeface="+mn-lt"/>
                <a:ea typeface="+mn-ea"/>
                <a:cs typeface="+mn-cs"/>
                <a:sym typeface="Wingdings"/>
              </a:rPr>
              <a:t></a:t>
            </a:r>
            <a:r>
              <a:rPr lang="en-US" sz="2800" dirty="0" smtClean="0">
                <a:solidFill>
                  <a:schemeClr val="bg2">
                    <a:lumMod val="25000"/>
                  </a:schemeClr>
                </a:solidFill>
                <a:sym typeface="Wingdings"/>
              </a:rPr>
              <a:t> directed N - NNE</a:t>
            </a:r>
          </a:p>
          <a:p>
            <a:pPr marL="342900" marR="0" lvl="0" indent="-342900" algn="l" defTabSz="457200" rtl="0" eaLnBrk="1" fontAlgn="auto" latinLnBrk="0" hangingPunct="1">
              <a:lnSpc>
                <a:spcPct val="100000"/>
              </a:lnSpc>
              <a:spcBef>
                <a:spcPct val="20000"/>
              </a:spcBef>
              <a:spcAft>
                <a:spcPts val="0"/>
              </a:spcAft>
              <a:buClrTx/>
              <a:buSzTx/>
              <a:tabLst/>
              <a:defRPr/>
            </a:pPr>
            <a:r>
              <a:rPr kumimoji="0" lang="en-US" sz="2800" b="0" i="0" u="none" strike="noStrike" kern="1200" cap="none" spc="0" normalizeH="0" baseline="0" noProof="0" dirty="0" smtClean="0">
                <a:ln>
                  <a:noFill/>
                </a:ln>
                <a:solidFill>
                  <a:schemeClr val="bg2">
                    <a:lumMod val="25000"/>
                  </a:schemeClr>
                </a:solidFill>
                <a:effectLst/>
                <a:uLnTx/>
                <a:uFillTx/>
                <a:latin typeface="+mn-lt"/>
                <a:ea typeface="+mn-ea"/>
                <a:cs typeface="+mn-cs"/>
                <a:sym typeface="Wingdings"/>
              </a:rPr>
              <a:t>Phase</a:t>
            </a:r>
            <a:r>
              <a:rPr kumimoji="0" lang="en-US" sz="2800" b="0" i="0" u="none" strike="noStrike" kern="1200" cap="none" spc="0" normalizeH="0" noProof="0" dirty="0" smtClean="0">
                <a:ln>
                  <a:noFill/>
                </a:ln>
                <a:solidFill>
                  <a:schemeClr val="bg2">
                    <a:lumMod val="25000"/>
                  </a:schemeClr>
                </a:solidFill>
                <a:effectLst/>
                <a:uLnTx/>
                <a:uFillTx/>
                <a:latin typeface="+mn-lt"/>
                <a:ea typeface="+mn-ea"/>
                <a:cs typeface="+mn-cs"/>
                <a:sym typeface="Wingdings"/>
              </a:rPr>
              <a:t> II: trachyandesitic </a:t>
            </a:r>
            <a:r>
              <a:rPr kumimoji="0" lang="en-US" sz="2800" b="0" i="0" u="none" strike="noStrike" kern="1200" cap="none" spc="0" normalizeH="0" noProof="0" dirty="0" err="1" smtClean="0">
                <a:ln>
                  <a:noFill/>
                </a:ln>
                <a:solidFill>
                  <a:schemeClr val="bg2">
                    <a:lumMod val="25000"/>
                  </a:schemeClr>
                </a:solidFill>
                <a:effectLst/>
                <a:uLnTx/>
                <a:uFillTx/>
                <a:latin typeface="+mn-lt"/>
                <a:ea typeface="+mn-ea"/>
                <a:cs typeface="+mn-cs"/>
                <a:sym typeface="Wingdings"/>
              </a:rPr>
              <a:t></a:t>
            </a:r>
            <a:r>
              <a:rPr kumimoji="0" lang="en-US" sz="2800" b="0" i="0" u="none" strike="noStrike" kern="1200" cap="none" spc="0" normalizeH="0" noProof="0" dirty="0" smtClean="0">
                <a:ln>
                  <a:noFill/>
                </a:ln>
                <a:solidFill>
                  <a:schemeClr val="bg2">
                    <a:lumMod val="25000"/>
                  </a:schemeClr>
                </a:solidFill>
                <a:effectLst/>
                <a:uLnTx/>
                <a:uFillTx/>
                <a:latin typeface="+mn-lt"/>
                <a:ea typeface="+mn-ea"/>
                <a:cs typeface="+mn-cs"/>
                <a:sym typeface="Wingdings"/>
              </a:rPr>
              <a:t> directed SE</a:t>
            </a:r>
            <a:endParaRPr kumimoji="0" lang="en-US" sz="2800" b="0" i="0" u="none" strike="noStrike" kern="1200" cap="none" spc="0" normalizeH="0" baseline="0" noProof="0" dirty="0">
              <a:ln>
                <a:noFill/>
              </a:ln>
              <a:solidFill>
                <a:schemeClr val="bg2">
                  <a:lumMod val="25000"/>
                </a:schemeClr>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89100"/>
            <a:ext cx="8229600" cy="2774039"/>
          </a:xfrm>
        </p:spPr>
        <p:txBody>
          <a:bodyPr>
            <a:normAutofit/>
          </a:bodyPr>
          <a:lstStyle/>
          <a:p>
            <a:r>
              <a:rPr lang="en-US" sz="2800" dirty="0" smtClean="0">
                <a:solidFill>
                  <a:srgbClr val="000000"/>
                </a:solidFill>
              </a:rPr>
              <a:t>Whole rock ME &amp; TE [from XRF]</a:t>
            </a:r>
          </a:p>
          <a:p>
            <a:r>
              <a:rPr lang="en-US" sz="2800" dirty="0" smtClean="0">
                <a:solidFill>
                  <a:srgbClr val="000000"/>
                </a:solidFill>
              </a:rPr>
              <a:t>Matrix glass ME &amp; TE [from EPMA &amp; LA-ICPMS]</a:t>
            </a:r>
          </a:p>
          <a:p>
            <a:r>
              <a:rPr lang="en-US" sz="2800" dirty="0" err="1" smtClean="0">
                <a:solidFill>
                  <a:srgbClr val="000000"/>
                </a:solidFill>
              </a:rPr>
              <a:t>Phenocryst</a:t>
            </a:r>
            <a:r>
              <a:rPr lang="en-US" sz="2800" dirty="0" smtClean="0">
                <a:solidFill>
                  <a:srgbClr val="000000"/>
                </a:solidFill>
              </a:rPr>
              <a:t> ME &amp; TE [from EPMA &amp; LA-ICPMS]</a:t>
            </a:r>
          </a:p>
          <a:p>
            <a:r>
              <a:rPr lang="en-US" sz="2800" dirty="0" smtClean="0">
                <a:solidFill>
                  <a:srgbClr val="000000"/>
                </a:solidFill>
              </a:rPr>
              <a:t>Melt inclusion ME &amp; TE [from EPMA &amp; LA-ICPMS]</a:t>
            </a:r>
          </a:p>
          <a:p>
            <a:r>
              <a:rPr lang="en-US" sz="2800" dirty="0" smtClean="0">
                <a:solidFill>
                  <a:srgbClr val="000000"/>
                </a:solidFill>
              </a:rPr>
              <a:t>Matrix glass &amp; MI volatile data [from FTIR]</a:t>
            </a:r>
          </a:p>
          <a:p>
            <a:endParaRPr lang="en-US" sz="2800" dirty="0"/>
          </a:p>
        </p:txBody>
      </p:sp>
      <p:sp>
        <p:nvSpPr>
          <p:cNvPr id="4" name="TextBox 3"/>
          <p:cNvSpPr txBox="1"/>
          <p:nvPr/>
        </p:nvSpPr>
        <p:spPr>
          <a:xfrm>
            <a:off x="747717" y="461797"/>
            <a:ext cx="2782883" cy="646331"/>
          </a:xfrm>
          <a:prstGeom prst="rect">
            <a:avLst/>
          </a:prstGeom>
          <a:noFill/>
        </p:spPr>
        <p:txBody>
          <a:bodyPr wrap="none" rtlCol="0">
            <a:spAutoFit/>
          </a:bodyPr>
          <a:lstStyle/>
          <a:p>
            <a:r>
              <a:rPr lang="en-US" sz="3600" b="1" dirty="0" smtClean="0">
                <a:solidFill>
                  <a:schemeClr val="tx2">
                    <a:lumMod val="75000"/>
                  </a:schemeClr>
                </a:solidFill>
              </a:rPr>
              <a:t>Types of Data</a:t>
            </a:r>
            <a:endParaRPr lang="en-US" sz="3600" b="1" dirty="0">
              <a:solidFill>
                <a:schemeClr val="tx2">
                  <a:lumMod val="75000"/>
                </a:schemeClr>
              </a:solidFill>
            </a:endParaRPr>
          </a:p>
        </p:txBody>
      </p:sp>
      <p:pic>
        <p:nvPicPr>
          <p:cNvPr id="5" name="Picture 4" descr="HUD202-MI.JPG"/>
          <p:cNvPicPr>
            <a:picLocks noChangeAspect="1"/>
          </p:cNvPicPr>
          <p:nvPr/>
        </p:nvPicPr>
        <p:blipFill>
          <a:blip r:embed="rId3"/>
          <a:stretch>
            <a:fillRect/>
          </a:stretch>
        </p:blipFill>
        <p:spPr>
          <a:xfrm>
            <a:off x="6325994" y="4830636"/>
            <a:ext cx="2613999" cy="1899428"/>
          </a:xfrm>
          <a:prstGeom prst="rect">
            <a:avLst/>
          </a:prstGeom>
        </p:spPr>
      </p:pic>
      <p:pic>
        <p:nvPicPr>
          <p:cNvPr id="6" name="Picture 5" descr="HUD210b-GL-ppl.JPG"/>
          <p:cNvPicPr>
            <a:picLocks noChangeAspect="1"/>
          </p:cNvPicPr>
          <p:nvPr/>
        </p:nvPicPr>
        <p:blipFill>
          <a:blip r:embed="rId4"/>
          <a:stretch>
            <a:fillRect/>
          </a:stretch>
        </p:blipFill>
        <p:spPr>
          <a:xfrm>
            <a:off x="124964" y="4833160"/>
            <a:ext cx="3055595" cy="1901952"/>
          </a:xfrm>
          <a:prstGeom prst="rect">
            <a:avLst/>
          </a:prstGeom>
        </p:spPr>
      </p:pic>
      <p:pic>
        <p:nvPicPr>
          <p:cNvPr id="8" name="Picture 7" descr="HUD157-TACHY-1.JPG"/>
          <p:cNvPicPr>
            <a:picLocks noChangeAspect="1"/>
          </p:cNvPicPr>
          <p:nvPr/>
        </p:nvPicPr>
        <p:blipFill>
          <a:blip r:embed="rId5"/>
          <a:stretch>
            <a:fillRect/>
          </a:stretch>
        </p:blipFill>
        <p:spPr>
          <a:xfrm>
            <a:off x="3530600" y="4830636"/>
            <a:ext cx="2432842" cy="1901952"/>
          </a:xfrm>
          <a:prstGeom prst="rect">
            <a:avLst/>
          </a:prstGeom>
        </p:spPr>
      </p:pic>
      <p:pic>
        <p:nvPicPr>
          <p:cNvPr id="10" name="Picture 9" descr="HUD209B.PX.PC.1.tif"/>
          <p:cNvPicPr>
            <a:picLocks noChangeAspect="1"/>
          </p:cNvPicPr>
          <p:nvPr/>
        </p:nvPicPr>
        <p:blipFill>
          <a:blip r:embed="rId6"/>
          <a:stretch>
            <a:fillRect/>
          </a:stretch>
        </p:blipFill>
        <p:spPr>
          <a:xfrm>
            <a:off x="6169022" y="41127"/>
            <a:ext cx="2936877" cy="2155973"/>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1"/>
            <a:ext cx="6502110" cy="1652144"/>
          </a:xfrm>
        </p:spPr>
        <p:txBody>
          <a:bodyPr>
            <a:normAutofit/>
          </a:bodyPr>
          <a:lstStyle/>
          <a:p>
            <a:r>
              <a:rPr lang="en-US" sz="2800" dirty="0" smtClean="0">
                <a:solidFill>
                  <a:srgbClr val="000000"/>
                </a:solidFill>
              </a:rPr>
              <a:t>Site photographs</a:t>
            </a:r>
          </a:p>
          <a:p>
            <a:r>
              <a:rPr lang="en-US" sz="2800" dirty="0" smtClean="0">
                <a:solidFill>
                  <a:srgbClr val="000000"/>
                </a:solidFill>
              </a:rPr>
              <a:t>BSE &amp; SEM images</a:t>
            </a:r>
          </a:p>
          <a:p>
            <a:r>
              <a:rPr lang="en-US" sz="2800" dirty="0" smtClean="0">
                <a:solidFill>
                  <a:srgbClr val="000000"/>
                </a:solidFill>
              </a:rPr>
              <a:t>Pre-eruptive T and </a:t>
            </a:r>
            <a:r>
              <a:rPr lang="en-US" sz="2800" i="1" dirty="0" smtClean="0">
                <a:solidFill>
                  <a:srgbClr val="000000"/>
                </a:solidFill>
              </a:rPr>
              <a:t>f</a:t>
            </a:r>
            <a:r>
              <a:rPr lang="en-US" sz="2800" dirty="0" smtClean="0">
                <a:solidFill>
                  <a:srgbClr val="000000"/>
                </a:solidFill>
              </a:rPr>
              <a:t>O</a:t>
            </a:r>
            <a:r>
              <a:rPr lang="en-US" sz="2800" baseline="-25000" dirty="0" smtClean="0">
                <a:solidFill>
                  <a:srgbClr val="000000"/>
                </a:solidFill>
              </a:rPr>
              <a:t>2</a:t>
            </a:r>
          </a:p>
          <a:p>
            <a:endParaRPr lang="en-US" sz="2800" dirty="0" smtClean="0">
              <a:solidFill>
                <a:srgbClr val="000000"/>
              </a:solidFill>
            </a:endParaRPr>
          </a:p>
          <a:p>
            <a:endParaRPr lang="en-US" sz="2800" dirty="0"/>
          </a:p>
        </p:txBody>
      </p:sp>
      <p:sp>
        <p:nvSpPr>
          <p:cNvPr id="4" name="TextBox 3"/>
          <p:cNvSpPr txBox="1"/>
          <p:nvPr/>
        </p:nvSpPr>
        <p:spPr>
          <a:xfrm>
            <a:off x="749808" y="461797"/>
            <a:ext cx="4114002" cy="646331"/>
          </a:xfrm>
          <a:prstGeom prst="rect">
            <a:avLst/>
          </a:prstGeom>
          <a:noFill/>
        </p:spPr>
        <p:txBody>
          <a:bodyPr wrap="none" rtlCol="0">
            <a:spAutoFit/>
          </a:bodyPr>
          <a:lstStyle/>
          <a:p>
            <a:r>
              <a:rPr lang="en-US" sz="3600" b="1" dirty="0" smtClean="0">
                <a:solidFill>
                  <a:srgbClr val="17375E"/>
                </a:solidFill>
              </a:rPr>
              <a:t>Supplementary Data</a:t>
            </a:r>
            <a:endParaRPr lang="en-US" sz="3600" b="1" dirty="0">
              <a:solidFill>
                <a:srgbClr val="17375E"/>
              </a:solidFill>
            </a:endParaRPr>
          </a:p>
        </p:txBody>
      </p:sp>
      <p:pic>
        <p:nvPicPr>
          <p:cNvPr id="7" name="Picture 6" descr="Ch.3.L17.strat.jpg"/>
          <p:cNvPicPr>
            <a:picLocks noChangeAspect="1"/>
          </p:cNvPicPr>
          <p:nvPr/>
        </p:nvPicPr>
        <p:blipFill>
          <a:blip r:embed="rId3"/>
          <a:stretch>
            <a:fillRect/>
          </a:stretch>
        </p:blipFill>
        <p:spPr>
          <a:xfrm>
            <a:off x="5308600" y="3023744"/>
            <a:ext cx="1650710" cy="3613592"/>
          </a:xfrm>
          <a:prstGeom prst="rect">
            <a:avLst/>
          </a:prstGeom>
        </p:spPr>
      </p:pic>
      <p:pic>
        <p:nvPicPr>
          <p:cNvPr id="9" name="Picture 8" descr="L17 strat-col_shannan_DEC09.jpg"/>
          <p:cNvPicPr>
            <a:picLocks noChangeAspect="1"/>
          </p:cNvPicPr>
          <p:nvPr/>
        </p:nvPicPr>
        <p:blipFill>
          <a:blip r:embed="rId4"/>
          <a:stretch>
            <a:fillRect/>
          </a:stretch>
        </p:blipFill>
        <p:spPr>
          <a:xfrm>
            <a:off x="7146758" y="0"/>
            <a:ext cx="1997242" cy="6858000"/>
          </a:xfrm>
          <a:prstGeom prst="rect">
            <a:avLst/>
          </a:prstGeom>
        </p:spPr>
      </p:pic>
      <p:pic>
        <p:nvPicPr>
          <p:cNvPr id="10" name="Picture 9" descr="Ch.3.strat-correl.png"/>
          <p:cNvPicPr>
            <a:picLocks noChangeAspect="1"/>
          </p:cNvPicPr>
          <p:nvPr/>
        </p:nvPicPr>
        <p:blipFill>
          <a:blip r:embed="rId5"/>
          <a:stretch>
            <a:fillRect/>
          </a:stretch>
        </p:blipFill>
        <p:spPr>
          <a:xfrm>
            <a:off x="114300" y="3239329"/>
            <a:ext cx="5028910" cy="3398007"/>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5016500" cy="1215231"/>
          </a:xfrm>
        </p:spPr>
        <p:txBody>
          <a:bodyPr>
            <a:normAutofit/>
          </a:bodyPr>
          <a:lstStyle/>
          <a:p>
            <a:r>
              <a:rPr lang="en-US" sz="2800" dirty="0" smtClean="0">
                <a:solidFill>
                  <a:srgbClr val="000000"/>
                </a:solidFill>
              </a:rPr>
              <a:t>Is the Phase I bas-and parental to the Phase II </a:t>
            </a:r>
            <a:r>
              <a:rPr lang="en-US" sz="2800" dirty="0" err="1" smtClean="0">
                <a:solidFill>
                  <a:srgbClr val="000000"/>
                </a:solidFill>
              </a:rPr>
              <a:t>trachyandesite</a:t>
            </a:r>
            <a:r>
              <a:rPr lang="en-US" sz="2800" dirty="0" smtClean="0">
                <a:solidFill>
                  <a:srgbClr val="000000"/>
                </a:solidFill>
              </a:rPr>
              <a:t>?</a:t>
            </a:r>
          </a:p>
          <a:p>
            <a:endParaRPr lang="en-US" sz="2800" dirty="0"/>
          </a:p>
        </p:txBody>
      </p:sp>
      <p:sp>
        <p:nvSpPr>
          <p:cNvPr id="4" name="TextBox 3"/>
          <p:cNvSpPr txBox="1"/>
          <p:nvPr/>
        </p:nvSpPr>
        <p:spPr>
          <a:xfrm>
            <a:off x="749808" y="461797"/>
            <a:ext cx="2031325" cy="646331"/>
          </a:xfrm>
          <a:prstGeom prst="rect">
            <a:avLst/>
          </a:prstGeom>
          <a:noFill/>
        </p:spPr>
        <p:txBody>
          <a:bodyPr wrap="none" rtlCol="0">
            <a:spAutoFit/>
          </a:bodyPr>
          <a:lstStyle/>
          <a:p>
            <a:r>
              <a:rPr lang="en-US" sz="3600" b="1" dirty="0" smtClean="0">
                <a:solidFill>
                  <a:srgbClr val="17375E"/>
                </a:solidFill>
              </a:rPr>
              <a:t>Modeling	</a:t>
            </a:r>
            <a:endParaRPr lang="en-US" sz="3600" b="1" dirty="0">
              <a:solidFill>
                <a:srgbClr val="17375E"/>
              </a:solidFill>
            </a:endParaRPr>
          </a:p>
        </p:txBody>
      </p:sp>
      <p:pic>
        <p:nvPicPr>
          <p:cNvPr id="7" name="Picture 6" descr="TAS-extra.png"/>
          <p:cNvPicPr>
            <a:picLocks noChangeAspect="1"/>
          </p:cNvPicPr>
          <p:nvPr/>
        </p:nvPicPr>
        <p:blipFill>
          <a:blip r:embed="rId3"/>
          <a:stretch>
            <a:fillRect/>
          </a:stretch>
        </p:blipFill>
        <p:spPr>
          <a:xfrm>
            <a:off x="5604376" y="156368"/>
            <a:ext cx="3298323" cy="2430463"/>
          </a:xfrm>
          <a:prstGeom prst="rect">
            <a:avLst/>
          </a:prstGeom>
        </p:spPr>
      </p:pic>
      <p:sp>
        <p:nvSpPr>
          <p:cNvPr id="9" name="Content Placeholder 2"/>
          <p:cNvSpPr txBox="1">
            <a:spLocks/>
          </p:cNvSpPr>
          <p:nvPr/>
        </p:nvSpPr>
        <p:spPr>
          <a:xfrm>
            <a:off x="457200" y="2374900"/>
            <a:ext cx="4660900" cy="3886200"/>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1200" cap="none" spc="0" normalizeH="0" baseline="0" noProof="0" dirty="0" smtClean="0">
                <a:ln>
                  <a:noFill/>
                </a:ln>
                <a:solidFill>
                  <a:srgbClr val="000000"/>
                </a:solidFill>
                <a:effectLst/>
                <a:uLnTx/>
                <a:uFillTx/>
                <a:latin typeface="+mn-lt"/>
                <a:ea typeface="+mn-ea"/>
                <a:cs typeface="+mn-cs"/>
              </a:rPr>
              <a:t>Can we explain this</a:t>
            </a:r>
            <a:r>
              <a:rPr kumimoji="0" lang="en-US" sz="2800" b="0" i="0" u="none" strike="noStrike" kern="1200" cap="none" spc="0" normalizeH="0" noProof="0" dirty="0" smtClean="0">
                <a:ln>
                  <a:noFill/>
                </a:ln>
                <a:solidFill>
                  <a:srgbClr val="000000"/>
                </a:solidFill>
                <a:effectLst/>
                <a:uLnTx/>
                <a:uFillTx/>
                <a:latin typeface="+mn-lt"/>
                <a:ea typeface="+mn-ea"/>
                <a:cs typeface="+mn-cs"/>
              </a:rPr>
              <a:t> apparent LLD via magma mixing or FC or both?</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lang="en-US" sz="2800" baseline="0" dirty="0" smtClean="0">
              <a:solidFill>
                <a:srgbClr val="000000"/>
              </a:solidFill>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1200" cap="none" spc="0" normalizeH="0" noProof="0" dirty="0" smtClean="0">
                <a:ln>
                  <a:noFill/>
                </a:ln>
                <a:solidFill>
                  <a:srgbClr val="000000"/>
                </a:solidFill>
                <a:effectLst/>
                <a:uLnTx/>
                <a:uFillTx/>
                <a:latin typeface="+mn-lt"/>
                <a:ea typeface="+mn-ea"/>
                <a:cs typeface="+mn-cs"/>
              </a:rPr>
              <a:t>The </a:t>
            </a:r>
            <a:r>
              <a:rPr kumimoji="0" lang="en-US" sz="2800" b="0" i="0" u="none" strike="noStrike" kern="1200" cap="none" spc="0" normalizeH="0" noProof="0" dirty="0" smtClean="0">
                <a:ln>
                  <a:noFill/>
                </a:ln>
                <a:solidFill>
                  <a:srgbClr val="000000"/>
                </a:solidFill>
                <a:effectLst/>
                <a:uLnTx/>
                <a:uFillTx/>
                <a:latin typeface="+mn-lt"/>
                <a:ea typeface="+mn-ea"/>
                <a:cs typeface="+mn-cs"/>
              </a:rPr>
              <a:t>basic project for the students </a:t>
            </a:r>
            <a:r>
              <a:rPr kumimoji="0" lang="en-US" sz="2800" b="0" i="0" u="none" strike="noStrike" kern="1200" cap="none" spc="0" normalizeH="0" noProof="0" dirty="0" err="1" smtClean="0">
                <a:ln>
                  <a:noFill/>
                </a:ln>
                <a:solidFill>
                  <a:srgbClr val="000000"/>
                </a:solidFill>
                <a:effectLst/>
                <a:uLnTx/>
                <a:uFillTx/>
                <a:latin typeface="+mn-lt"/>
                <a:ea typeface="+mn-ea"/>
                <a:cs typeface="+mn-cs"/>
                <a:sym typeface="Wingdings"/>
              </a:rPr>
              <a:t></a:t>
            </a:r>
            <a:r>
              <a:rPr kumimoji="0" lang="en-US" sz="2800" b="0" i="0" u="none" strike="noStrike" kern="1200" cap="none" spc="0" normalizeH="0" noProof="0" dirty="0" smtClean="0">
                <a:ln>
                  <a:noFill/>
                </a:ln>
                <a:solidFill>
                  <a:srgbClr val="000000"/>
                </a:solidFill>
                <a:effectLst/>
                <a:uLnTx/>
                <a:uFillTx/>
                <a:latin typeface="+mn-lt"/>
                <a:ea typeface="+mn-ea"/>
                <a:cs typeface="+mn-cs"/>
              </a:rPr>
              <a:t> model </a:t>
            </a:r>
            <a:r>
              <a:rPr lang="en-US" sz="2800" dirty="0" smtClean="0">
                <a:solidFill>
                  <a:srgbClr val="000000"/>
                </a:solidFill>
              </a:rPr>
              <a:t>potential relationships between these magmas</a:t>
            </a:r>
            <a:endParaRPr kumimoji="0" lang="en-US" sz="2800" b="0" i="0" u="none" strike="noStrike" kern="1200" cap="none" spc="0" normalizeH="0" baseline="0" noProof="0" dirty="0" smtClean="0">
              <a:ln>
                <a:noFill/>
              </a:ln>
              <a:solidFill>
                <a:srgbClr val="000000"/>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pic>
        <p:nvPicPr>
          <p:cNvPr id="10" name="Picture 9" descr="Ch.P1-P2.Mg.gl-v-MI.png"/>
          <p:cNvPicPr>
            <a:picLocks noChangeAspect="1"/>
          </p:cNvPicPr>
          <p:nvPr/>
        </p:nvPicPr>
        <p:blipFill>
          <a:blip r:embed="rId4"/>
          <a:stretch>
            <a:fillRect/>
          </a:stretch>
        </p:blipFill>
        <p:spPr>
          <a:xfrm>
            <a:off x="5528837" y="3018631"/>
            <a:ext cx="3475462" cy="3242469"/>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3542</TotalTime>
  <Words>1749</Words>
  <Application>Microsoft Macintosh PowerPoint</Application>
  <PresentationFormat>On-screen Show (4:3)</PresentationFormat>
  <Paragraphs>282</Paragraphs>
  <Slides>28</Slides>
  <Notes>18</Notes>
  <HiddenSlides>0</HiddenSlides>
  <MMClips>0</MMClips>
  <ScaleCrop>false</ScaleCrop>
  <HeadingPairs>
    <vt:vector size="8" baseType="variant">
      <vt:variant>
        <vt:lpstr>Design Template</vt:lpstr>
      </vt:variant>
      <vt:variant>
        <vt:i4>1</vt:i4>
      </vt:variant>
      <vt:variant>
        <vt:lpstr>Links</vt:lpstr>
      </vt:variant>
      <vt:variant>
        <vt:i4>2</vt:i4>
      </vt:variant>
      <vt:variant>
        <vt:lpstr>Embedded OLE Servers</vt:lpstr>
      </vt:variant>
      <vt:variant>
        <vt:i4>1</vt:i4>
      </vt:variant>
      <vt:variant>
        <vt:lpstr>Slide Titles</vt:lpstr>
      </vt:variant>
      <vt:variant>
        <vt:i4>28</vt:i4>
      </vt:variant>
    </vt:vector>
  </HeadingPairs>
  <TitlesOfParts>
    <vt:vector size="32" baseType="lpstr">
      <vt:lpstr>Office Theme</vt:lpstr>
      <vt:lpstr>Macintosh HD:Users:williampeck:Documents:Teaching\old classes:Petrology F 2007:Sem Exercise.doc!OLE_LINK1</vt:lpstr>
      <vt:lpstr>I HEART ROX:Patterson_igneous_project_Nov_14_2028.doc!OLE_LINK3</vt:lpstr>
      <vt:lpstr>Equation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vector>
  </TitlesOfParts>
  <Company>Colgate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Colgate University</dc:creator>
  <cp:lastModifiedBy>Colgate University</cp:lastModifiedBy>
  <cp:revision>43</cp:revision>
  <dcterms:created xsi:type="dcterms:W3CDTF">2011-08-08T13:27:44Z</dcterms:created>
  <dcterms:modified xsi:type="dcterms:W3CDTF">2011-08-08T22:39:12Z</dcterms:modified>
</cp:coreProperties>
</file>