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859" r:id="rId3"/>
    <p:sldId id="860" r:id="rId4"/>
    <p:sldId id="861" r:id="rId5"/>
    <p:sldId id="871" r:id="rId6"/>
    <p:sldId id="866" r:id="rId7"/>
    <p:sldId id="867" r:id="rId8"/>
    <p:sldId id="864" r:id="rId9"/>
    <p:sldId id="826" r:id="rId10"/>
    <p:sldId id="707" r:id="rId11"/>
    <p:sldId id="832" r:id="rId12"/>
    <p:sldId id="849" r:id="rId13"/>
    <p:sldId id="836" r:id="rId14"/>
    <p:sldId id="872" r:id="rId15"/>
    <p:sldId id="807" r:id="rId16"/>
    <p:sldId id="837" r:id="rId17"/>
    <p:sldId id="839" r:id="rId18"/>
    <p:sldId id="838" r:id="rId19"/>
    <p:sldId id="808" r:id="rId20"/>
    <p:sldId id="873" r:id="rId21"/>
    <p:sldId id="874" r:id="rId22"/>
    <p:sldId id="875" r:id="rId23"/>
    <p:sldId id="842" r:id="rId24"/>
    <p:sldId id="844" r:id="rId25"/>
    <p:sldId id="840" r:id="rId26"/>
    <p:sldId id="876" r:id="rId27"/>
    <p:sldId id="841" r:id="rId28"/>
    <p:sldId id="846" r:id="rId29"/>
    <p:sldId id="845" r:id="rId30"/>
    <p:sldId id="877" r:id="rId31"/>
    <p:sldId id="823" r:id="rId32"/>
    <p:sldId id="881" r:id="rId33"/>
    <p:sldId id="878" r:id="rId34"/>
    <p:sldId id="879" r:id="rId35"/>
    <p:sldId id="880" r:id="rId36"/>
    <p:sldId id="850" r:id="rId37"/>
    <p:sldId id="883" r:id="rId38"/>
    <p:sldId id="882" r:id="rId39"/>
  </p:sldIdLst>
  <p:sldSz cx="9902825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C9933"/>
    <a:srgbClr val="FFCC66"/>
    <a:srgbClr val="000000"/>
    <a:srgbClr val="FFFF99"/>
    <a:srgbClr val="FF9966"/>
    <a:srgbClr val="FFFF66"/>
    <a:srgbClr val="008000"/>
    <a:srgbClr val="0000FF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87" d="100"/>
          <a:sy n="187" d="100"/>
        </p:scale>
        <p:origin x="-1544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58" y="-96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6.xml"/><Relationship Id="rId3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859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71517" y="0"/>
            <a:ext cx="4102597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37829"/>
            <a:ext cx="4208859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71517" y="6937829"/>
            <a:ext cx="4102597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C6812042-A69D-ED43-BA22-22CCA7A4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859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71517" y="0"/>
            <a:ext cx="4102597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81300" y="542925"/>
            <a:ext cx="4008438" cy="277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2659" y="3499153"/>
            <a:ext cx="7048798" cy="3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37829"/>
            <a:ext cx="4208859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71517" y="6937829"/>
            <a:ext cx="4102597" cy="3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1" tIns="47757" rIns="95511" bIns="4775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66DF6FF5-CF0C-3E42-AE57-0796C598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F6FF5-CF0C-3E42-AE57-0796C598660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0373C9-B62E-254E-9F0D-3B704D3D6C39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latin typeface="Arial" charset="0"/>
                <a:ea typeface="ＭＳ Ｐゴシック" charset="0"/>
              </a:rPr>
              <a:t>Students work together in small groups determined by experience, skills, or demographic factors (e.g., gender)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Formative exercises during class used to assess student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understanding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progress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to challenge students to think beyond comfort level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kumimoji="0" lang="en-US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Classes incorporate most or all of 7 good practices</a:t>
            </a:r>
          </a:p>
          <a:p>
            <a:endParaRPr kumimoji="0" lang="en-US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kumimoji="0" lang="en-US">
                <a:solidFill>
                  <a:srgbClr val="660033"/>
                </a:solidFill>
                <a:latin typeface="Times New Roman" charset="0"/>
                <a:ea typeface="ＭＳ Ｐゴシック" charset="0"/>
              </a:rPr>
              <a:t>How can feedback devices produce learner-centered classes?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AC1442-55F2-3A41-8371-6EA0D9C398CE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en-US">
              <a:solidFill>
                <a:srgbClr val="660033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891CB8-080A-1648-9963-BDC3FBAF044A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en-US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0EDECA-DB78-164F-9988-ABFAB6CEE211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latin typeface="Arial" charset="0"/>
                <a:ea typeface="ＭＳ Ｐゴシック" charset="0"/>
              </a:rPr>
              <a:t>Students work together in small groups determined by experience, skills, or demographic factors (e.g., gender)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Formative exercises during class used to assess student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understanding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progress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to challenge students to think beyond comfort level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kumimoji="0" lang="en-US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Classes incorporate most or all of 7 good practices</a:t>
            </a:r>
          </a:p>
          <a:p>
            <a:endParaRPr kumimoji="0" lang="en-US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kumimoji="0" lang="en-US">
                <a:solidFill>
                  <a:srgbClr val="660033"/>
                </a:solidFill>
                <a:latin typeface="Times New Roman" charset="0"/>
                <a:ea typeface="ＭＳ Ｐゴシック" charset="0"/>
              </a:rPr>
              <a:t>How can feedback devices produce learner-centered classes?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F65161-3F68-0447-80E8-9D388722F502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latin typeface="Arial" charset="0"/>
                <a:ea typeface="ＭＳ Ｐゴシック" charset="0"/>
              </a:rPr>
              <a:t>Students work together in small groups determined by experience, skills, or demographic factors (e.g., gender)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Formative exercises during class used to assess student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understanding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progress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to challenge students to think beyond comfort level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kumimoji="0" lang="en-US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Classes incorporate most or all of 7 good practices</a:t>
            </a:r>
          </a:p>
          <a:p>
            <a:endParaRPr kumimoji="0" lang="en-US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kumimoji="0" lang="en-US">
                <a:solidFill>
                  <a:srgbClr val="660033"/>
                </a:solidFill>
                <a:latin typeface="Times New Roman" charset="0"/>
                <a:ea typeface="ＭＳ Ｐゴシック" charset="0"/>
              </a:rPr>
              <a:t>How can feedback devices produce learner-centered classes?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C2A5B2-A2C0-4045-AD29-A8C5B523B12D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latin typeface="Arial" charset="0"/>
                <a:ea typeface="ＭＳ Ｐゴシック" charset="0"/>
              </a:rPr>
              <a:t>Students work together in small groups determined by experience, skills, or demographic factors (e.g., gender)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Formative exercises during class used to assess student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understanding</a:t>
            </a:r>
            <a:r>
              <a:rPr lang="en-US" sz="900">
                <a:solidFill>
                  <a:srgbClr val="0066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sz="90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progress </a:t>
            </a:r>
            <a:r>
              <a:rPr lang="en-US" sz="900">
                <a:solidFill>
                  <a:srgbClr val="660033"/>
                </a:solidFill>
                <a:latin typeface="Arial" charset="0"/>
                <a:ea typeface="ＭＳ Ｐゴシック" charset="0"/>
              </a:rPr>
              <a:t>and to challenge students to think beyond comfort level</a:t>
            </a:r>
          </a:p>
          <a:p>
            <a:endParaRPr lang="en-US" sz="900">
              <a:solidFill>
                <a:srgbClr val="660033"/>
              </a:solidFill>
              <a:latin typeface="Arial" charset="0"/>
              <a:ea typeface="ＭＳ Ｐゴシック" charset="0"/>
            </a:endParaRPr>
          </a:p>
          <a:p>
            <a:r>
              <a:rPr kumimoji="0" lang="en-US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Classes incorporate most or all of 7 good practices</a:t>
            </a:r>
          </a:p>
          <a:p>
            <a:endParaRPr kumimoji="0" lang="en-US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kumimoji="0" lang="en-US">
                <a:solidFill>
                  <a:srgbClr val="660033"/>
                </a:solidFill>
                <a:latin typeface="Times New Roman" charset="0"/>
                <a:ea typeface="ＭＳ Ｐゴシック" charset="0"/>
              </a:rPr>
              <a:t>How can feedback devices produce learner-centered classes?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9737725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825 w 4917"/>
                <a:gd name="T3" fmla="*/ -1 h 1000"/>
                <a:gd name="T4" fmla="*/ 5325 w 4917"/>
                <a:gd name="T5" fmla="*/ 500 h 1000"/>
                <a:gd name="T6" fmla="*/ 4824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825" y="-1"/>
                  </a:lnTo>
                  <a:cubicBezTo>
                    <a:pt x="5101" y="0"/>
                    <a:pt x="5325" y="223"/>
                    <a:pt x="5325" y="500"/>
                  </a:cubicBezTo>
                  <a:cubicBezTo>
                    <a:pt x="5325" y="776"/>
                    <a:pt x="5101" y="1000"/>
                    <a:pt x="4824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04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7650" y="1427163"/>
            <a:ext cx="8747125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04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441700"/>
            <a:ext cx="7178675" cy="1676400"/>
          </a:xfrm>
        </p:spPr>
        <p:txBody>
          <a:bodyPr/>
          <a:lstStyle>
            <a:lvl1pPr marL="0" indent="0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09813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2963" y="6253163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7713" y="6248400"/>
            <a:ext cx="2309812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E3F195-3EE4-DA4B-9DCA-2F332586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C629-6FA9-8546-BB5B-49C7EC6F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228600"/>
            <a:ext cx="22574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38" y="228600"/>
            <a:ext cx="6621462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C04A-6AF9-8D4A-946C-1FE834D4F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D813-ACAD-F84B-A81B-B91D9E95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4778-4786-A942-8A95-ED1FC217A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0"/>
            <a:ext cx="42148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21481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BCCB-6B46-BA4B-9ED2-CCE0F40F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C522-3CA3-B743-B430-69FEE223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6647-25CA-A841-AC1E-FEDD0644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081F-DEDB-304B-8A79-AB14D286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FBB67-3B94-CB48-A14D-6867F0BC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F804-5BB2-C744-8C8C-C7F65F0A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9407525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081 w 7000"/>
                <a:gd name="T3" fmla="*/ -1 h 1000"/>
                <a:gd name="T4" fmla="*/ 7581 w 7000"/>
                <a:gd name="T5" fmla="*/ 500 h 1000"/>
                <a:gd name="T6" fmla="*/ 708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7081" y="-1"/>
                  </a:lnTo>
                  <a:cubicBezTo>
                    <a:pt x="7357" y="0"/>
                    <a:pt x="7581" y="223"/>
                    <a:pt x="7581" y="500"/>
                  </a:cubicBezTo>
                  <a:cubicBezTo>
                    <a:pt x="7581" y="776"/>
                    <a:pt x="7357" y="1000"/>
                    <a:pt x="708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868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600200"/>
            <a:ext cx="85820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94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0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4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4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230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charset="0"/>
              </a:defRPr>
            </a:lvl1pPr>
          </a:lstStyle>
          <a:p>
            <a:pPr>
              <a:defRPr/>
            </a:pPr>
            <a:fld id="{4D174986-AEB0-DA48-B035-F7D0D5B3F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serc.carleton.edu/introgeo/interactive/howto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hyperlink" Target="http://serc.carleton.edu/introgeo/interactive/howto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serc.carleton.edu/introgeo/interactive/howto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serc.carleton.edu/introgeo/interactive/tpshare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introgeo/interactive/tpshare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serc.carleton.edu/introgeo/interactive/tpshare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erc.carleton.edu/NAGTWorkshops/intro2012/share_activity.html" TargetMode="External"/><Relationship Id="rId3" Type="http://schemas.openxmlformats.org/officeDocument/2006/relationships/hyperlink" Target="mailto:semken@a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erc.carleton.edu/introgeo/gallerywalk/act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569913" y="14478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15000"/>
              </a:lnSpc>
            </a:pPr>
            <a:endParaRPr lang="en-US" sz="2400" b="1">
              <a:solidFill>
                <a:schemeClr val="folHlink"/>
              </a:solidFill>
              <a:latin typeface="Comic Sans MS" charset="0"/>
              <a:cs typeface="Times New Roman" charset="0"/>
            </a:endParaRP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>
          <a:xfrm>
            <a:off x="722313" y="1524000"/>
            <a:ext cx="8305800" cy="16764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b="1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Active Learning Strategies</a:t>
            </a:r>
            <a:br>
              <a:rPr lang="en-US" sz="4000" b="1">
                <a:solidFill>
                  <a:srgbClr val="800000"/>
                </a:solidFill>
                <a:latin typeface="Comic Sans MS" charset="0"/>
                <a:ea typeface="ＭＳ Ｐゴシック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for Geoscience Teaching</a:t>
            </a: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595948" y="5105400"/>
            <a:ext cx="8558531" cy="61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/>
              <a:t>Adapted in part from workshop materials developed by </a:t>
            </a:r>
            <a:r>
              <a:rPr lang="en-US" sz="1600" b="1"/>
              <a:t>David Steer, University of Akron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/>
              <a:t>Supported by grant </a:t>
            </a:r>
            <a:r>
              <a:rPr lang="en-US" sz="1600" b="1"/>
              <a:t>0716296</a:t>
            </a:r>
            <a:r>
              <a:rPr lang="en-US" sz="1600"/>
              <a:t> from the </a:t>
            </a:r>
            <a:r>
              <a:rPr lang="en-US" sz="1600" b="1"/>
              <a:t>National Science Foundation</a:t>
            </a:r>
          </a:p>
        </p:txBody>
      </p:sp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1751013" y="3124200"/>
            <a:ext cx="62484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/>
              <a:t>Steven Semken</a:t>
            </a:r>
          </a:p>
          <a:p>
            <a:pPr algn="ctr">
              <a:spcBef>
                <a:spcPct val="20000"/>
              </a:spcBef>
            </a:pPr>
            <a:endParaRPr lang="en-US" b="1"/>
          </a:p>
          <a:p>
            <a:pPr algn="ctr">
              <a:spcBef>
                <a:spcPct val="20000"/>
              </a:spcBef>
            </a:pPr>
            <a:endParaRPr lang="en-US" b="1"/>
          </a:p>
          <a:p>
            <a:pPr algn="ctr">
              <a:spcBef>
                <a:spcPct val="20000"/>
              </a:spcBef>
            </a:pPr>
            <a:r>
              <a:rPr lang="en-US" sz="2000" b="1"/>
              <a:t>Albuquerque • May 2012</a:t>
            </a:r>
          </a:p>
        </p:txBody>
      </p:sp>
      <p:pic>
        <p:nvPicPr>
          <p:cNvPr id="2" name="Picture 1" descr="SESE_m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3597345"/>
            <a:ext cx="3657600" cy="8449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81410" y="5791200"/>
            <a:ext cx="6387607" cy="914400"/>
            <a:chOff x="1686684" y="5791200"/>
            <a:chExt cx="6387607" cy="914400"/>
          </a:xfrm>
        </p:grpSpPr>
        <p:pic>
          <p:nvPicPr>
            <p:cNvPr id="4" name="Picture 3" descr="NSF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12" y="5791200"/>
              <a:ext cx="913079" cy="914400"/>
            </a:xfrm>
            <a:prstGeom prst="rect">
              <a:avLst/>
            </a:prstGeom>
          </p:spPr>
        </p:pic>
        <p:pic>
          <p:nvPicPr>
            <p:cNvPr id="5" name="Picture 4" descr="NAGT-SW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684" y="5928360"/>
              <a:ext cx="2045528" cy="64008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742950" y="1676400"/>
            <a:ext cx="527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Pre-class reading or other tasks as homework or preparation for in-class quiz</a:t>
            </a:r>
            <a:r>
              <a:rPr lang="en-US" sz="280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55612" y="365125"/>
            <a:ext cx="8991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Interactive Lectures: Key Features</a:t>
            </a:r>
            <a:endParaRPr lang="en-US" sz="4000">
              <a:solidFill>
                <a:srgbClr val="FFFF66"/>
              </a:solidFill>
              <a:latin typeface="Comic Sans MS" charset="0"/>
            </a:endParaRPr>
          </a:p>
        </p:txBody>
      </p:sp>
      <p:pic>
        <p:nvPicPr>
          <p:cNvPr id="23557" name="Picture 6" descr="small grou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447800"/>
            <a:ext cx="2285999" cy="15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42950" y="30480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Lecture is broken into short segments, separated by activities or assessments.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Students work together in groups.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Formative assessments may be used during class to evaluate students’ learning progress.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31812" y="5612278"/>
            <a:ext cx="8610600" cy="4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/>
              <a:t>McConnell, D. A., Steer, D. N., &amp; Owens, K. (2003).  </a:t>
            </a:r>
            <a:r>
              <a:rPr lang="en-US" sz="1400" b="1"/>
              <a:t>Assessment of active learning strategies for introductory geology courses</a:t>
            </a:r>
            <a:r>
              <a:rPr lang="en-US" sz="1400"/>
              <a:t>. </a:t>
            </a:r>
            <a:r>
              <a:rPr lang="en-US" sz="1400" i="1"/>
              <a:t>Journal of Geoscience Education, 51</a:t>
            </a:r>
            <a:r>
              <a:rPr lang="en-US" sz="1400"/>
              <a:t>(2), 205-216.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6612" y="6367046"/>
            <a:ext cx="8147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Interactive Lectures: </a:t>
            </a:r>
            <a:r>
              <a:rPr lang="en-US" sz="1600" b="1">
                <a:latin typeface="Comic Sans MS"/>
                <a:cs typeface="Comic Sans MS"/>
                <a:hlinkClick r:id="rId4"/>
              </a:rPr>
              <a:t>http://serc.carleton.edu/introgeo/interactive/howto.html</a:t>
            </a:r>
            <a:endParaRPr lang="en-US" sz="1600" b="1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84213" y="2362200"/>
            <a:ext cx="5046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5613" y="365125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3600" b="1">
                <a:solidFill>
                  <a:srgbClr val="FFFF66"/>
                </a:solidFill>
                <a:latin typeface="Comic Sans MS" charset="0"/>
              </a:rPr>
              <a:t>Some Interactive Lecture Techniques</a:t>
            </a:r>
            <a:endParaRPr lang="en-US" sz="360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684213" y="1600200"/>
            <a:ext cx="5562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Think-pair-share or other    small-group work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ConcepTests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Lecture tutorials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Predictive demonstrations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Wall walk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Concept sketches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Minute paper/muddiest point exercise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789612" y="51816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33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Fill your toolbox!</a:t>
            </a:r>
          </a:p>
          <a:p>
            <a:pPr algn="ctr"/>
            <a:r>
              <a:rPr lang="en-US" b="1">
                <a:solidFill>
                  <a:srgbClr val="FF33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Variety is good!</a:t>
            </a:r>
          </a:p>
        </p:txBody>
      </p:sp>
      <p:pic>
        <p:nvPicPr>
          <p:cNvPr id="27653" name="Picture 15" descr="MCIN01041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752600"/>
            <a:ext cx="3581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6612" y="6367046"/>
            <a:ext cx="8147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Interactive Lectures: </a:t>
            </a:r>
            <a:r>
              <a:rPr lang="en-US" sz="1600" b="1">
                <a:latin typeface="Comic Sans MS"/>
                <a:cs typeface="Comic Sans MS"/>
                <a:hlinkClick r:id="rId4"/>
              </a:rPr>
              <a:t>http://serc.carleton.edu/introgeo/interactive/howto.html</a:t>
            </a:r>
            <a:endParaRPr lang="en-US" sz="1600" b="1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455613" y="3651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Interactive Lectures: Caveats</a:t>
            </a:r>
            <a:endParaRPr lang="en-US" sz="400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760413" y="1371600"/>
            <a:ext cx="5943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872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Interactive lectures can consume more class time than you might expect!</a:t>
            </a:r>
          </a:p>
          <a:p>
            <a:pPr marL="342900" indent="-342900" eaLnBrk="1" hangingPunct="1">
              <a:spcBef>
                <a:spcPts val="1872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As a result, you might not be able to “cover” as much material as you do in a standard lecture.</a:t>
            </a:r>
          </a:p>
          <a:p>
            <a:pPr marL="342900" indent="-342900" eaLnBrk="1" hangingPunct="1">
              <a:spcBef>
                <a:spcPts val="1872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You may need to strive for less content, but deeper understanding of the topics that are covered.</a:t>
            </a:r>
          </a:p>
          <a:p>
            <a:pPr marL="342900" indent="-342900" eaLnBrk="1" hangingPunct="1">
              <a:spcBef>
                <a:spcPts val="1872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400"/>
              <a:t>Remember that repetitive use of any one technique can become as deadening as a conventional lecture.</a:t>
            </a:r>
          </a:p>
        </p:txBody>
      </p:sp>
      <p:pic>
        <p:nvPicPr>
          <p:cNvPr id="25603" name="Picture 9" descr="MPj04266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752600"/>
            <a:ext cx="23320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6612" y="6367046"/>
            <a:ext cx="8147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Interactive Lectures: </a:t>
            </a:r>
            <a:r>
              <a:rPr lang="en-US" sz="1600" b="1">
                <a:latin typeface="Comic Sans MS"/>
                <a:cs typeface="Comic Sans MS"/>
                <a:hlinkClick r:id="rId4"/>
              </a:rPr>
              <a:t>http://serc.carleton.edu/introgeo/interactive/howto.html</a:t>
            </a:r>
            <a:endParaRPr lang="en-US" sz="1600" b="1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4213" y="2362200"/>
            <a:ext cx="556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The instructor poses a question or task to the entire class.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Students ponder the question individually</a:t>
            </a:r>
            <a:r>
              <a:rPr lang="en-US" sz="280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55613" y="3651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Think-Pair-Share</a:t>
            </a:r>
            <a:endParaRPr lang="en-US" sz="400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5612" y="1371600"/>
            <a:ext cx="8839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2800" b="1">
                <a:solidFill>
                  <a:srgbClr val="008000"/>
                </a:solidFill>
              </a:rPr>
              <a:t>“Low-stakes” small-group activities that motivate and promote higher-level thinking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84213" y="4267199"/>
            <a:ext cx="82296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Students discuss the question in pairs or small groups before deciding on a final response</a:t>
            </a:r>
            <a:r>
              <a:rPr lang="en-US" sz="2800">
                <a:solidFill>
                  <a:srgbClr val="660033"/>
                </a:solidFill>
              </a:rPr>
              <a:t>.</a:t>
            </a:r>
            <a:endParaRPr lang="en-US" altLang="ja-JP" sz="2800">
              <a:solidFill>
                <a:srgbClr val="660033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Pairs or groups may or may not “report out.”</a:t>
            </a:r>
          </a:p>
        </p:txBody>
      </p:sp>
      <p:pic>
        <p:nvPicPr>
          <p:cNvPr id="29702" name="Picture 8" descr="ans_graphw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057400"/>
            <a:ext cx="28940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9521" y="6400800"/>
            <a:ext cx="802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 charset="0"/>
              </a:rPr>
              <a:t>Think-Pair-Share: </a:t>
            </a:r>
            <a:r>
              <a:rPr lang="en-US" sz="1600" b="1">
                <a:latin typeface="Comic Sans MS" charset="0"/>
                <a:hlinkClick r:id="rId4"/>
              </a:rPr>
              <a:t>http://serc.carleton.edu/introgeo/interactive/tpshare.html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Applications of Think-Pair-Share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Think-pair-share can be adapted to many different types of questions and cognitive process categories.  For example: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Recall prior knowledge of a topic (e.g., greenhouse effect).</a:t>
            </a:r>
          </a:p>
          <a:p>
            <a:r>
              <a:rPr lang="en-US" sz="2400"/>
              <a:t>Describe and interpret a digital or print image.</a:t>
            </a:r>
          </a:p>
          <a:p>
            <a:r>
              <a:rPr lang="en-US" sz="2400"/>
              <a:t>Brainstorm all things associated with a specific concept.</a:t>
            </a:r>
          </a:p>
          <a:p>
            <a:r>
              <a:rPr lang="en-US" sz="2400"/>
              <a:t>Propose a hypothesis to be tested (and how to test it).</a:t>
            </a:r>
          </a:p>
          <a:p>
            <a:r>
              <a:rPr lang="en-US" sz="2400"/>
              <a:t>Calculate an answer using data provided.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39521" y="6400800"/>
            <a:ext cx="802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 charset="0"/>
              </a:rPr>
              <a:t>Think-Pair-Share: </a:t>
            </a:r>
            <a:r>
              <a:rPr lang="en-US" sz="1600" b="1">
                <a:latin typeface="Comic Sans MS" charset="0"/>
                <a:hlinkClick r:id="rId2"/>
              </a:rPr>
              <a:t>http://serc.carleton.edu/introgeo/interactive/tpshare.html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19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228600"/>
            <a:ext cx="8680450" cy="9144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Brainstorm Think-Pair-Share questions for this image:</a:t>
            </a:r>
          </a:p>
        </p:txBody>
      </p:sp>
      <p:pic>
        <p:nvPicPr>
          <p:cNvPr id="6" name="Picture 5" descr="GCxsxn_Karlstrom_si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1371601"/>
            <a:ext cx="5524668" cy="4826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3012" y="4800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2612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4412" y="16764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8812" y="22098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2012" y="31242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7012" y="39624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8612" y="3886200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6412" y="3886200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6812" y="55626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</a:t>
            </a:r>
          </a:p>
        </p:txBody>
      </p:sp>
      <p:cxnSp>
        <p:nvCxnSpPr>
          <p:cNvPr id="9" name="Straight Arrow Connector 8"/>
          <p:cNvCxnSpPr>
            <a:stCxn id="13" idx="3"/>
          </p:cNvCxnSpPr>
          <p:nvPr/>
        </p:nvCxnSpPr>
        <p:spPr bwMode="auto">
          <a:xfrm>
            <a:off x="6445778" y="1861066"/>
            <a:ext cx="182034" cy="19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75412" y="5715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5812" y="1447800"/>
            <a:ext cx="1799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after Karlstrom &amp; Crossey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39521" y="6400800"/>
            <a:ext cx="802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FF99"/>
                </a:solidFill>
                <a:latin typeface="Comic Sans MS" charset="0"/>
              </a:rPr>
              <a:t>Think-Pair-Share: </a:t>
            </a:r>
            <a:r>
              <a:rPr lang="en-US" sz="1600" b="1">
                <a:solidFill>
                  <a:srgbClr val="FFFF99"/>
                </a:solidFill>
                <a:latin typeface="Comic Sans MS" charset="0"/>
                <a:hlinkClick r:id="rId3"/>
              </a:rPr>
              <a:t>http://serc.carleton.edu/introgeo/interactive/tpshare.html</a:t>
            </a:r>
            <a:r>
              <a:rPr lang="en-US" sz="1600">
                <a:solidFill>
                  <a:srgbClr val="FFFF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Think-Pair-Share: Try It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60413" y="1454730"/>
            <a:ext cx="8004175" cy="46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</a:rPr>
              <a:t>With a partner, construct a </a:t>
            </a:r>
            <a:r>
              <a:rPr lang="en-US" sz="2800" u="sng">
                <a:solidFill>
                  <a:schemeClr val="bg1"/>
                </a:solidFill>
              </a:rPr>
              <a:t>think-pair-share </a:t>
            </a:r>
            <a:r>
              <a:rPr lang="en-US" sz="2800">
                <a:solidFill>
                  <a:schemeClr val="bg1"/>
                </a:solidFill>
              </a:rPr>
              <a:t>question covering one key concept in each of your two primary disciplines that could be used in an introductory class.  At a minimum include: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The think-pair-share question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Course	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Level (non-major, intro, upper-division, etc.)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Concept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Category: </a:t>
            </a:r>
            <a:r>
              <a:rPr lang="en-US" sz="2400" i="1">
                <a:solidFill>
                  <a:srgbClr val="FFFF99"/>
                </a:solidFill>
              </a:rPr>
              <a:t>Understand, Apply, Analyze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 i="1">
                <a:solidFill>
                  <a:srgbClr val="FFFF99"/>
                </a:solidFill>
              </a:rPr>
              <a:t>Evaluate?</a:t>
            </a:r>
            <a:endParaRPr lang="en-US" altLang="ja-JP" sz="2400" i="1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Approximate time required to complete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08012" y="1981200"/>
            <a:ext cx="5046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19944" y="5562600"/>
            <a:ext cx="8266112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sz="1200"/>
              <a:t>McConnell, D. A., Steer, D. N., Owens, K. D., Knott, J. R., Van Horn, S., Borowski, W., Dick, J., Foos, A., Malone, M., McGrew, H., Greer, L., &amp; Heaney, P. J. (2003). </a:t>
            </a:r>
            <a:r>
              <a:rPr lang="en-US" sz="1200" b="1"/>
              <a:t>Using conceptests to assess and improve student conceptual understanding in introductory geoscience courses. </a:t>
            </a:r>
            <a:r>
              <a:rPr lang="en-US" sz="1200" i="1"/>
              <a:t>Journal of Geoscience Education, 51</a:t>
            </a:r>
            <a:r>
              <a:rPr lang="en-US" sz="1200"/>
              <a:t>(2), 174-183.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55613" y="3651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ConcepTests</a:t>
            </a:r>
            <a:endParaRPr lang="en-US" sz="400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55612" y="2057400"/>
            <a:ext cx="556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Formative exercises used to assess student understanding and progress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Focus attention on key concepts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/>
              <a:t>Frequently paired with peer instruction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75526" y="6400800"/>
            <a:ext cx="7754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ConcepTests: </a:t>
            </a:r>
            <a:r>
              <a:rPr lang="en-US" sz="1600" b="1">
                <a:solidFill>
                  <a:srgbClr val="660033"/>
                </a:solidFill>
                <a:latin typeface="Comic Sans MS"/>
                <a:cs typeface="Comic Sans MS"/>
              </a:rPr>
              <a:t>http://serc.carleton.edu/sp/library/interactive/conctest.html</a:t>
            </a:r>
          </a:p>
        </p:txBody>
      </p:sp>
      <p:pic>
        <p:nvPicPr>
          <p:cNvPr id="34823" name="Picture 8" descr="ans_graphw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057400"/>
            <a:ext cx="35814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789612" y="4114800"/>
            <a:ext cx="3428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800">
                <a:solidFill>
                  <a:srgbClr val="0000FF"/>
                </a:solidFill>
              </a:rPr>
              <a:t>Often used with an electronic Personal Response System (PRS) or </a:t>
            </a:r>
            <a:r>
              <a:rPr lang="ja-JP" altLang="en-US" sz="1800">
                <a:solidFill>
                  <a:srgbClr val="0000FF"/>
                </a:solidFill>
              </a:rPr>
              <a:t>“</a:t>
            </a:r>
            <a:r>
              <a:rPr lang="en-US" altLang="ja-JP" sz="1800">
                <a:solidFill>
                  <a:srgbClr val="0000FF"/>
                </a:solidFill>
              </a:rPr>
              <a:t>clicker</a:t>
            </a:r>
            <a:r>
              <a:rPr lang="ja-JP" altLang="en-US" sz="1800">
                <a:solidFill>
                  <a:srgbClr val="0000FF"/>
                </a:solidFill>
              </a:rPr>
              <a:t>”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79412" y="1447800"/>
            <a:ext cx="8991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2800" b="1">
                <a:solidFill>
                  <a:srgbClr val="008000"/>
                </a:solidFill>
              </a:rPr>
              <a:t>Multiple-choice questions embedded in the 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838200" y="16764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Test a single concept.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Recast the concept in a way not covered directly in lecture.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Do not require detailed calculations.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90"/>
                </a:solidFill>
              </a:rPr>
              <a:t>Have good multiple-choice answers that include misconceptions as distracters.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8000"/>
              </a:buClr>
              <a:buSzPct val="80000"/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Are clearly worded (short on text).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5613" y="365125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Good ConcepTests:</a:t>
            </a:r>
            <a:endParaRPr lang="en-US" sz="4000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9944" y="5562600"/>
            <a:ext cx="8266112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sz="1200"/>
              <a:t>McConnell, D. A., Steer, D. N., Owens, K. D., Knott, J. R., Van Horn, S., Borowski, W., Dick, J., Foos, A., Malone, M., McGrew, H., Greer, L., &amp; Heaney, P. J. (2003). </a:t>
            </a:r>
            <a:r>
              <a:rPr lang="en-US" sz="1200" b="1"/>
              <a:t>Using conceptests to assess and improve student conceptual understanding in introductory geoscience courses. </a:t>
            </a:r>
            <a:r>
              <a:rPr lang="en-US" sz="1200" i="1"/>
              <a:t>Journal of Geoscience Education, 51</a:t>
            </a:r>
            <a:r>
              <a:rPr lang="en-US" sz="1200"/>
              <a:t>(2), 174-183.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526" y="6400800"/>
            <a:ext cx="7754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ConcepTests: </a:t>
            </a:r>
            <a:r>
              <a:rPr lang="en-US" sz="1600" b="1">
                <a:solidFill>
                  <a:srgbClr val="660033"/>
                </a:solidFill>
                <a:latin typeface="Comic Sans MS"/>
                <a:cs typeface="Comic Sans MS"/>
              </a:rPr>
              <a:t>http://serc.carleton.edu/sp/library/interactive/conctest.html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ConcepTests: An Example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825500" y="1644650"/>
            <a:ext cx="8004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rgbClr val="FFFFFF"/>
                </a:solidFill>
              </a:rPr>
              <a:t>In what order were the layers formed (from oldest to youngest)? </a:t>
            </a:r>
          </a:p>
        </p:txBody>
      </p:sp>
      <p:pic>
        <p:nvPicPr>
          <p:cNvPr id="38915" name="Picture 4" descr="tilted2aUS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38400"/>
            <a:ext cx="47180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89012" y="2895599"/>
            <a:ext cx="2590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14350" indent="-514350" eaLnBrk="1" hangingPunct="1">
              <a:spcBef>
                <a:spcPct val="40000"/>
              </a:spcBef>
              <a:buClr>
                <a:srgbClr val="FFFF00"/>
              </a:buClr>
              <a:buSzPct val="120000"/>
              <a:buFont typeface="+mj-ea"/>
              <a:buAutoNum type="circleNumDbPlain"/>
            </a:pPr>
            <a:r>
              <a:rPr lang="en-US" sz="2800">
                <a:solidFill>
                  <a:schemeClr val="bg1"/>
                </a:solidFill>
              </a:rPr>
              <a:t>C, D, B, A</a:t>
            </a:r>
          </a:p>
          <a:p>
            <a:pPr marL="514350" indent="-514350" eaLnBrk="1" hangingPunct="1">
              <a:spcBef>
                <a:spcPct val="40000"/>
              </a:spcBef>
              <a:buClr>
                <a:srgbClr val="FFFF00"/>
              </a:buClr>
              <a:buSzPct val="120000"/>
              <a:buFont typeface="+mj-ea"/>
              <a:buAutoNum type="circleNumDbPlain"/>
            </a:pPr>
            <a:r>
              <a:rPr lang="en-US" sz="2800">
                <a:solidFill>
                  <a:schemeClr val="bg1"/>
                </a:solidFill>
              </a:rPr>
              <a:t>C, B, D, A  </a:t>
            </a:r>
          </a:p>
          <a:p>
            <a:pPr marL="514350" indent="-514350" eaLnBrk="1" hangingPunct="1">
              <a:spcBef>
                <a:spcPct val="40000"/>
              </a:spcBef>
              <a:buClr>
                <a:srgbClr val="FFFF00"/>
              </a:buClr>
              <a:buSzPct val="120000"/>
              <a:buFont typeface="+mj-ea"/>
              <a:buAutoNum type="circleNumDbPlain"/>
            </a:pPr>
            <a:r>
              <a:rPr lang="en-US" sz="2800">
                <a:solidFill>
                  <a:schemeClr val="bg1"/>
                </a:solidFill>
              </a:rPr>
              <a:t>B, C, D, A</a:t>
            </a:r>
          </a:p>
          <a:p>
            <a:pPr marL="514350" indent="-514350" eaLnBrk="1" hangingPunct="1">
              <a:spcBef>
                <a:spcPct val="40000"/>
              </a:spcBef>
              <a:buClr>
                <a:srgbClr val="FFFF00"/>
              </a:buClr>
              <a:buSzPct val="120000"/>
              <a:buFont typeface="+mj-ea"/>
              <a:buAutoNum type="circleNumDbPlain"/>
            </a:pPr>
            <a:r>
              <a:rPr lang="en-US" sz="2800">
                <a:solidFill>
                  <a:schemeClr val="bg1"/>
                </a:solidFill>
              </a:rPr>
              <a:t>B, C, D, 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526" y="6400800"/>
            <a:ext cx="7754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FFFF"/>
                </a:solidFill>
                <a:latin typeface="Comic Sans MS"/>
                <a:cs typeface="Comic Sans MS"/>
              </a:rPr>
              <a:t>ConcepTests: http://serc.carleton.edu/sp/library/interactive/conctest.html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989012" y="2898762"/>
            <a:ext cx="2438400" cy="533400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455613" y="3048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Warmup</a:t>
            </a: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213" y="1371600"/>
            <a:ext cx="9296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>
                <a:solidFill>
                  <a:srgbClr val="FFCC66"/>
                </a:solidFill>
              </a:rPr>
              <a:t>Rank these questions from </a:t>
            </a:r>
            <a:r>
              <a:rPr lang="en-US" sz="2800" i="1">
                <a:solidFill>
                  <a:srgbClr val="FFFF66"/>
                </a:solidFill>
              </a:rPr>
              <a:t>least difficult </a:t>
            </a:r>
            <a:r>
              <a:rPr lang="en-US" sz="2800">
                <a:solidFill>
                  <a:srgbClr val="FFCC66"/>
                </a:solidFill>
              </a:rPr>
              <a:t>to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i="1">
                <a:solidFill>
                  <a:srgbClr val="FFFF66"/>
                </a:solidFill>
              </a:rPr>
              <a:t>most difficult </a:t>
            </a:r>
            <a:r>
              <a:rPr lang="en-US" sz="2800">
                <a:solidFill>
                  <a:schemeClr val="bg1"/>
                </a:solidFill>
              </a:rPr>
              <a:t>:</a:t>
            </a:r>
          </a:p>
          <a:p>
            <a:pPr marL="514350" indent="-514350">
              <a:spcBef>
                <a:spcPts val="2280"/>
              </a:spcBef>
              <a:buClr>
                <a:srgbClr val="FFFF66"/>
              </a:buClr>
              <a:buSzPct val="90000"/>
              <a:buFont typeface="+mj-lt"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Which one of the following values best approximates the volume of a sphere with radius 5 m?</a:t>
            </a:r>
          </a:p>
          <a:p>
            <a:pPr marL="0" indent="0" algn="ctr">
              <a:spcBef>
                <a:spcPts val="1080"/>
              </a:spcBef>
              <a:buClr>
                <a:srgbClr val="FFFF66"/>
              </a:buClr>
              <a:buNone/>
            </a:pPr>
            <a:r>
              <a:rPr lang="en-US" sz="2000">
                <a:solidFill>
                  <a:schemeClr val="bg1"/>
                </a:solidFill>
              </a:rPr>
              <a:t>(a) 2000m³   (b) 1000m³   (c) 500m³  (d) 250m³   (e) 125m³</a:t>
            </a:r>
            <a:endParaRPr lang="en-US" sz="2000">
              <a:solidFill>
                <a:schemeClr val="bg1"/>
              </a:solidFill>
            </a:endParaRPr>
          </a:p>
          <a:p>
            <a:pPr marL="514350" indent="-514350">
              <a:spcBef>
                <a:spcPts val="1080"/>
              </a:spcBef>
              <a:buClr>
                <a:srgbClr val="FFFF66"/>
              </a:buClr>
              <a:buSzPct val="90000"/>
              <a:buFont typeface="+mj-lt"/>
              <a:buAutoNum type="arabicPeriod" startAt="2"/>
            </a:pPr>
            <a:r>
              <a:rPr lang="en-US" sz="2000">
                <a:solidFill>
                  <a:schemeClr val="bg1"/>
                </a:solidFill>
              </a:rPr>
              <a:t>Design a method for mitigating the effects of acid mine drainage.</a:t>
            </a:r>
          </a:p>
          <a:p>
            <a:pPr marL="514350" indent="-514350">
              <a:spcBef>
                <a:spcPts val="1080"/>
              </a:spcBef>
              <a:buClr>
                <a:srgbClr val="FFFF66"/>
              </a:buClr>
              <a:buSzPct val="90000"/>
              <a:buFont typeface="+mj-lt"/>
              <a:buAutoNum type="arabicPeriod" startAt="2"/>
            </a:pPr>
            <a:r>
              <a:rPr lang="en-US" sz="2000">
                <a:solidFill>
                  <a:schemeClr val="bg1"/>
                </a:solidFill>
              </a:rPr>
              <a:t>What is the capital of New Mexico?</a:t>
            </a:r>
          </a:p>
          <a:p>
            <a:pPr marL="514350" indent="-514350">
              <a:spcBef>
                <a:spcPts val="1080"/>
              </a:spcBef>
              <a:buClr>
                <a:srgbClr val="FFFF66"/>
              </a:buClr>
              <a:buSzPct val="90000"/>
              <a:buFont typeface="+mj-lt"/>
              <a:buAutoNum type="arabicPeriod" startAt="2"/>
            </a:pPr>
            <a:r>
              <a:rPr lang="en-US" sz="2000">
                <a:solidFill>
                  <a:schemeClr val="bg1"/>
                </a:solidFill>
              </a:rPr>
              <a:t>How would you restructure the school day to reflect children’s developmental needs?</a:t>
            </a:r>
          </a:p>
          <a:p>
            <a:pPr marL="514350" indent="-514350">
              <a:spcBef>
                <a:spcPts val="1080"/>
              </a:spcBef>
              <a:buClr>
                <a:srgbClr val="FFFF66"/>
              </a:buClr>
              <a:buSzPct val="90000"/>
              <a:buFont typeface="+mj-lt"/>
              <a:buAutoNum type="arabicPeriod" startAt="2"/>
            </a:pPr>
            <a:r>
              <a:rPr lang="en-US" sz="2000">
                <a:solidFill>
                  <a:schemeClr val="bg1"/>
                </a:solidFill>
              </a:rPr>
              <a:t>Contrast the floor of the Atlantic Ocean with the shape of a bathtub.</a:t>
            </a:r>
          </a:p>
          <a:p>
            <a:pPr marL="514350" indent="-514350">
              <a:spcBef>
                <a:spcPts val="1080"/>
              </a:spcBef>
              <a:buClr>
                <a:srgbClr val="FFFF66"/>
              </a:buClr>
              <a:buSzPct val="90000"/>
              <a:buFont typeface="+mj-lt"/>
              <a:buAutoNum type="arabicPeriod" startAt="2"/>
            </a:pPr>
            <a:r>
              <a:rPr lang="en-US" sz="2000">
                <a:solidFill>
                  <a:schemeClr val="bg1"/>
                </a:solidFill>
              </a:rPr>
              <a:t>Which statements in the President’s 2012 State of the Union address were based on facts, and which were based on assumptions?</a:t>
            </a:r>
          </a:p>
          <a:p>
            <a:pPr marL="0" indent="0" algn="ctr">
              <a:spcBef>
                <a:spcPts val="1080"/>
              </a:spcBef>
              <a:buClr>
                <a:srgbClr val="FFFF66"/>
              </a:buClr>
              <a:buSzPct val="90000"/>
              <a:buNone/>
            </a:pPr>
            <a:r>
              <a:rPr lang="en-US" sz="2800">
                <a:solidFill>
                  <a:srgbClr val="FFCC66"/>
                </a:solidFill>
              </a:rPr>
              <a:t>How did you determine the relative difficulty?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ConcepTests: Try It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60413" y="1454730"/>
            <a:ext cx="8004175" cy="46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</a:rPr>
              <a:t>With a partner, construct a conceptest question on one key concept in each of your two primary disciplines that could be used in an introductory class.  At a minimum include: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The conceptest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Course	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Level (non-major, intro, upper-division, etc.)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Concept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Category: </a:t>
            </a:r>
            <a:r>
              <a:rPr lang="en-US" sz="2400" i="1">
                <a:solidFill>
                  <a:srgbClr val="FFFF99"/>
                </a:solidFill>
              </a:rPr>
              <a:t>Understand, Apply, Analyze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 i="1">
                <a:solidFill>
                  <a:srgbClr val="FFFF99"/>
                </a:solidFill>
              </a:rPr>
              <a:t>Evaluate?</a:t>
            </a:r>
            <a:endParaRPr lang="en-US" altLang="ja-JP" sz="2400" i="1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Approximate time required to complete</a:t>
            </a:r>
          </a:p>
        </p:txBody>
      </p:sp>
    </p:spTree>
    <p:extLst>
      <p:ext uri="{BB962C8B-B14F-4D97-AF65-F5344CB8AC3E}">
        <p14:creationId xmlns:p14="http://schemas.microsoft.com/office/powerpoint/2010/main" val="227728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401" y="1447800"/>
            <a:ext cx="5738812" cy="4419600"/>
          </a:xfrm>
        </p:spPr>
        <p:txBody>
          <a:bodyPr/>
          <a:lstStyle/>
          <a:p>
            <a:r>
              <a:rPr lang="en-US" sz="2800"/>
              <a:t>LTs are short worksheets that students complete during class between lecture segments.</a:t>
            </a:r>
          </a:p>
          <a:p>
            <a:r>
              <a:rPr lang="en-US" sz="2800">
                <a:solidFill>
                  <a:srgbClr val="000090"/>
                </a:solidFill>
              </a:rPr>
              <a:t>LTs are designed to address student misconceptions.</a:t>
            </a:r>
          </a:p>
          <a:p>
            <a:r>
              <a:rPr lang="en-US" sz="2800"/>
              <a:t>They are typically done by student pairs or small groups.</a:t>
            </a:r>
          </a:p>
          <a:p>
            <a:r>
              <a:rPr lang="en-US" sz="2800">
                <a:solidFill>
                  <a:srgbClr val="000090"/>
                </a:solidFill>
              </a:rPr>
              <a:t>They are easy to incorporate and can be used for formative assessment.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Lecture Tutorials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8402" y="6400800"/>
            <a:ext cx="9729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Comic Sans MS"/>
                <a:cs typeface="Comic Sans MS"/>
              </a:rPr>
              <a:t>Lecture Tutorials: </a:t>
            </a:r>
            <a:r>
              <a:rPr lang="en-US" sz="1400" b="1">
                <a:solidFill>
                  <a:srgbClr val="660033"/>
                </a:solidFill>
                <a:latin typeface="Comic Sans MS"/>
                <a:cs typeface="Comic Sans MS"/>
              </a:rPr>
              <a:t>http://serc.carleton.edu/NAGTWorkshops/teaching_methods/lecture_tutorials/index.html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1549908"/>
            <a:ext cx="2743200" cy="3250692"/>
          </a:xfrm>
          <a:prstGeom prst="rect">
            <a:avLst/>
          </a:prstGeom>
          <a:ln w="19050" cmpd="sng">
            <a:solidFill>
              <a:srgbClr val="800000"/>
            </a:solidFill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70612" y="4876800"/>
            <a:ext cx="2988468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sz="1400"/>
              <a:t>Kortz, K. M., Smay, J. J., &amp; Murray, D. P. (2008). </a:t>
            </a:r>
            <a:r>
              <a:rPr lang="en-US" sz="1400" b="1"/>
              <a:t>Increasing learning in introductory geoscience courses using lecture tutorials. </a:t>
            </a:r>
            <a:r>
              <a:rPr lang="en-US" sz="1400" i="1"/>
              <a:t>Journal of Geoscience Education, 56</a:t>
            </a:r>
            <a:r>
              <a:rPr lang="en-US" sz="1400"/>
              <a:t>(3), 280-290.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012" y="4495800"/>
            <a:ext cx="83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SERC</a:t>
            </a:r>
          </a:p>
        </p:txBody>
      </p:sp>
    </p:spTree>
    <p:extLst>
      <p:ext uri="{BB962C8B-B14F-4D97-AF65-F5344CB8AC3E}">
        <p14:creationId xmlns:p14="http://schemas.microsoft.com/office/powerpoint/2010/main" val="291746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Lecture Tutorials: An Example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2" name="Picture 1" descr="semken_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71600"/>
            <a:ext cx="4724400" cy="534532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37212" y="4114800"/>
            <a:ext cx="3581400" cy="8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sz="1400"/>
              <a:t>Kortz, K. M., &amp; Smay, J. J. (2012). </a:t>
            </a:r>
            <a:r>
              <a:rPr lang="en-US" sz="1400" b="1"/>
              <a:t>Lecture tutorials for introductory geoscience (2</a:t>
            </a:r>
            <a:r>
              <a:rPr lang="en-US" sz="1400" b="1" baseline="30000"/>
              <a:t>nd</a:t>
            </a:r>
            <a:r>
              <a:rPr lang="en-US" sz="1400" b="1"/>
              <a:t> Edition). </a:t>
            </a:r>
            <a:r>
              <a:rPr lang="en-US" sz="1400"/>
              <a:t>New York: W. H. Freeman. ISBN 978-1-4641-0105-2.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0012" y="5881239"/>
            <a:ext cx="4504994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400" b="1">
                <a:latin typeface="Comic Sans MS"/>
                <a:cs typeface="Comic Sans MS"/>
              </a:rPr>
              <a:t>Lecture Tutorials:   </a:t>
            </a:r>
          </a:p>
          <a:p>
            <a:pPr algn="just"/>
            <a:r>
              <a:rPr lang="en-US" sz="1400" b="1">
                <a:solidFill>
                  <a:srgbClr val="800000"/>
                </a:solidFill>
                <a:latin typeface="Comic Sans MS"/>
                <a:cs typeface="Comic Sans MS"/>
              </a:rPr>
              <a:t>http://serc.carleton.edu/NAGTWorkshops/teaching_methods/lecture_tutorials/index.html</a:t>
            </a:r>
          </a:p>
          <a:p>
            <a:pPr algn="r"/>
            <a:endParaRPr lang="en-US" sz="1400" b="1">
              <a:solidFill>
                <a:srgbClr val="66003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8826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912813" y="1905000"/>
            <a:ext cx="2895600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</a:pPr>
            <a:r>
              <a:rPr lang="en-US" sz="2600" b="1">
                <a:solidFill>
                  <a:srgbClr val="008000"/>
                </a:solidFill>
                <a:latin typeface="+mn-lt"/>
              </a:rPr>
              <a:t>Normal demo: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00"/>
                </a:solidFill>
                <a:latin typeface="+mn-lt"/>
              </a:rPr>
              <a:t>Show and tell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Students observe, but are not necessarily engaged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Predictive Demonstrations</a:t>
            </a:r>
          </a:p>
        </p:txBody>
      </p:sp>
      <p:pic>
        <p:nvPicPr>
          <p:cNvPr id="41987" name="Picture 4" descr="MPj04225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905000"/>
            <a:ext cx="17795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5713413" y="1981200"/>
            <a:ext cx="3581400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</a:pPr>
            <a:r>
              <a:rPr lang="en-US" sz="2600" b="1">
                <a:solidFill>
                  <a:srgbClr val="008000"/>
                </a:solidFill>
                <a:latin typeface="+mn-lt"/>
              </a:rPr>
              <a:t>Predictive demo: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00"/>
                </a:solidFill>
                <a:latin typeface="+mn-lt"/>
              </a:rPr>
              <a:t>Show but </a:t>
            </a:r>
            <a:r>
              <a:rPr lang="en-US" sz="2600" i="1">
                <a:solidFill>
                  <a:srgbClr val="000000"/>
                </a:solidFill>
                <a:latin typeface="+mn-lt"/>
              </a:rPr>
              <a:t>don’</a:t>
            </a:r>
            <a:r>
              <a:rPr lang="en-US" altLang="ja-JP" sz="2600" i="1">
                <a:solidFill>
                  <a:srgbClr val="000000"/>
                </a:solidFill>
                <a:latin typeface="+mn-lt"/>
              </a:rPr>
              <a:t>t</a:t>
            </a:r>
            <a:r>
              <a:rPr lang="en-US" altLang="ja-JP" sz="2600">
                <a:solidFill>
                  <a:srgbClr val="000000"/>
                </a:solidFill>
                <a:latin typeface="+mn-lt"/>
              </a:rPr>
              <a:t> tell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altLang="ja-JP" sz="2600">
                <a:solidFill>
                  <a:srgbClr val="000090"/>
                </a:solidFill>
                <a:latin typeface="+mn-lt"/>
              </a:rPr>
              <a:t>Ask students to predict results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+mn-lt"/>
              </a:rPr>
              <a:t>Students are active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Student responses help address misconceptions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70254" y="6367046"/>
            <a:ext cx="83654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Interactive Demos: </a:t>
            </a:r>
            <a:r>
              <a:rPr lang="en-US" sz="1600" b="1">
                <a:solidFill>
                  <a:srgbClr val="660033"/>
                </a:solidFill>
                <a:latin typeface="Comic Sans MS"/>
                <a:cs typeface="Comic Sans MS"/>
              </a:rPr>
              <a:t>http://serc.carleton.edu/introgeo/demonstrations/index.html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608012" y="1676400"/>
            <a:ext cx="6781801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b="1">
                <a:solidFill>
                  <a:srgbClr val="008000"/>
                </a:solidFill>
                <a:latin typeface="+mn-lt"/>
              </a:rPr>
              <a:t>Predict</a:t>
            </a:r>
            <a:r>
              <a:rPr lang="en-US">
                <a:solidFill>
                  <a:srgbClr val="008000"/>
                </a:solidFill>
                <a:latin typeface="+mn-lt"/>
              </a:rPr>
              <a:t> </a:t>
            </a:r>
            <a:r>
              <a:rPr lang="en-US">
                <a:solidFill>
                  <a:srgbClr val="000000"/>
                </a:solidFill>
                <a:latin typeface="+mn-lt"/>
              </a:rPr>
              <a:t>the outcome; </a:t>
            </a:r>
            <a:r>
              <a:rPr lang="en-US" b="1">
                <a:solidFill>
                  <a:srgbClr val="008000"/>
                </a:solidFill>
                <a:latin typeface="+mn-lt"/>
              </a:rPr>
              <a:t>Experience</a:t>
            </a:r>
            <a:r>
              <a:rPr lang="en-US">
                <a:solidFill>
                  <a:srgbClr val="008000"/>
                </a:solidFill>
                <a:latin typeface="+mn-lt"/>
              </a:rPr>
              <a:t> </a:t>
            </a:r>
            <a:r>
              <a:rPr lang="en-US">
                <a:solidFill>
                  <a:srgbClr val="000000"/>
                </a:solidFill>
                <a:latin typeface="+mn-lt"/>
              </a:rPr>
              <a:t>the demonstration; </a:t>
            </a:r>
            <a:r>
              <a:rPr lang="en-US" b="1">
                <a:solidFill>
                  <a:srgbClr val="008000"/>
                </a:solidFill>
                <a:latin typeface="+mn-lt"/>
              </a:rPr>
              <a:t>Reflect</a:t>
            </a:r>
            <a:r>
              <a:rPr lang="en-US">
                <a:solidFill>
                  <a:srgbClr val="008000"/>
                </a:solidFill>
                <a:latin typeface="+mn-lt"/>
              </a:rPr>
              <a:t> </a:t>
            </a:r>
            <a:r>
              <a:rPr lang="en-US">
                <a:solidFill>
                  <a:srgbClr val="000000"/>
                </a:solidFill>
                <a:latin typeface="+mn-lt"/>
              </a:rPr>
              <a:t>on the outcome. 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90"/>
                </a:solidFill>
                <a:latin typeface="+mn-lt"/>
              </a:rPr>
              <a:t>Best practices: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+mn-lt"/>
              </a:rPr>
              <a:t>Relate to class topics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90"/>
                </a:solidFill>
                <a:latin typeface="+mn-lt"/>
              </a:rPr>
              <a:t>Use common items to enhance student interest (e.g., food)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+mn-lt"/>
              </a:rPr>
              <a:t>Be “showy” if you can (safely!)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90"/>
                </a:solidFill>
                <a:latin typeface="+mn-lt"/>
              </a:rPr>
              <a:t>Can be used in large or small classes and with think-pair-share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+mn-lt"/>
              </a:rPr>
              <a:t>Can be enlarged into a guided discovery lab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Predictive Demos: Best Practices</a:t>
            </a:r>
          </a:p>
        </p:txBody>
      </p:sp>
      <p:pic>
        <p:nvPicPr>
          <p:cNvPr id="43011" name="Picture 6" descr="A trash can explodes into the air as a simulation of a volcano eruption in front of the flagpole Oct. 1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00200"/>
            <a:ext cx="20240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70254" y="6367046"/>
            <a:ext cx="83654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Interactive Demos: </a:t>
            </a:r>
            <a:r>
              <a:rPr lang="en-US" sz="1600" b="1">
                <a:solidFill>
                  <a:srgbClr val="660033"/>
                </a:solidFill>
                <a:latin typeface="Comic Sans MS"/>
                <a:cs typeface="Comic Sans MS"/>
              </a:rPr>
              <a:t>http://serc.carleton.edu/introgeo/demonstrations/index.html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Predictive Demos: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47800"/>
            <a:ext cx="8558213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The Geologic Time (Clothes)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4542472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>
                <a:solidFill>
                  <a:srgbClr val="000090"/>
                </a:solidFill>
              </a:rPr>
              <a:t>Direct students to use </a:t>
            </a:r>
            <a:r>
              <a:rPr lang="en-US" sz="2000" i="1">
                <a:solidFill>
                  <a:srgbClr val="000090"/>
                </a:solidFill>
              </a:rPr>
              <a:t>clothespins</a:t>
            </a:r>
            <a:r>
              <a:rPr lang="en-US" sz="2000">
                <a:solidFill>
                  <a:srgbClr val="000090"/>
                </a:solidFill>
              </a:rPr>
              <a:t> to mark significant events in the history of Earth and life (e.g., earliest life, first plants, Pangaea, dino extinction).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/>
              <a:t>Allow them (individually or with class help) to decide where to mark time.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>
                <a:solidFill>
                  <a:srgbClr val="000090"/>
                </a:solidFill>
              </a:rPr>
              <a:t>Correct as necessary and discuss the outcome.</a:t>
            </a:r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1901190" y="2035492"/>
            <a:ext cx="6103619" cy="2688908"/>
            <a:chOff x="737" y="1032"/>
            <a:chExt cx="4272" cy="1882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7" y="2390"/>
              <a:ext cx="427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 scale representation of geologic time</a:t>
              </a:r>
              <a:endParaRPr lang="en-US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/>
              <a:r>
                <a:rPr lang="en-US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4.6 m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represents </a:t>
              </a:r>
              <a:r>
                <a:rPr lang="en-US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4.6 billion years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(4.6 Gy)</a:t>
              </a:r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778" y="1032"/>
              <a:ext cx="4190" cy="1263"/>
              <a:chOff x="772" y="1032"/>
              <a:chExt cx="4190" cy="1263"/>
            </a:xfrm>
          </p:grpSpPr>
          <p:grpSp>
            <p:nvGrpSpPr>
              <p:cNvPr id="12" name="Group 6"/>
              <p:cNvGrpSpPr>
                <a:grpSpLocks noChangeAspect="1"/>
              </p:cNvGrpSpPr>
              <p:nvPr/>
            </p:nvGrpSpPr>
            <p:grpSpPr bwMode="auto">
              <a:xfrm>
                <a:off x="772" y="1032"/>
                <a:ext cx="593" cy="1263"/>
                <a:chOff x="3821" y="1299"/>
                <a:chExt cx="472" cy="1005"/>
              </a:xfrm>
            </p:grpSpPr>
            <p:sp>
              <p:nvSpPr>
                <p:cNvPr id="20" name="Freeform 7"/>
                <p:cNvSpPr>
                  <a:spLocks noChangeAspect="1"/>
                </p:cNvSpPr>
                <p:nvPr/>
              </p:nvSpPr>
              <p:spPr bwMode="auto">
                <a:xfrm>
                  <a:off x="3821" y="1579"/>
                  <a:ext cx="472" cy="260"/>
                </a:xfrm>
                <a:custGeom>
                  <a:avLst/>
                  <a:gdLst>
                    <a:gd name="T0" fmla="*/ 294 w 472"/>
                    <a:gd name="T1" fmla="*/ 260 h 260"/>
                    <a:gd name="T2" fmla="*/ 0 w 472"/>
                    <a:gd name="T3" fmla="*/ 260 h 260"/>
                    <a:gd name="T4" fmla="*/ 110 w 472"/>
                    <a:gd name="T5" fmla="*/ 0 h 260"/>
                    <a:gd name="T6" fmla="*/ 226 w 472"/>
                    <a:gd name="T7" fmla="*/ 0 h 260"/>
                    <a:gd name="T8" fmla="*/ 472 w 472"/>
                    <a:gd name="T9" fmla="*/ 247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2" h="260">
                      <a:moveTo>
                        <a:pt x="294" y="260"/>
                      </a:moveTo>
                      <a:lnTo>
                        <a:pt x="0" y="260"/>
                      </a:lnTo>
                      <a:lnTo>
                        <a:pt x="110" y="0"/>
                      </a:lnTo>
                      <a:lnTo>
                        <a:pt x="226" y="0"/>
                      </a:lnTo>
                      <a:lnTo>
                        <a:pt x="472" y="247"/>
                      </a:lnTo>
                    </a:path>
                  </a:pathLst>
                </a:custGeom>
                <a:noFill/>
                <a:ln w="127000" cmpd="sng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3903" y="1921"/>
                  <a:ext cx="294" cy="383"/>
                  <a:chOff x="3903" y="1949"/>
                  <a:chExt cx="294" cy="383"/>
                </a:xfrm>
              </p:grpSpPr>
              <p:sp>
                <p:nvSpPr>
                  <p:cNvPr id="23" name="Line 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3" y="1949"/>
                    <a:ext cx="55" cy="383"/>
                  </a:xfrm>
                  <a:prstGeom prst="line">
                    <a:avLst/>
                  </a:prstGeom>
                  <a:noFill/>
                  <a:ln w="127000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3924" y="1962"/>
                    <a:ext cx="273" cy="356"/>
                  </a:xfrm>
                  <a:custGeom>
                    <a:avLst/>
                    <a:gdLst>
                      <a:gd name="T0" fmla="*/ 0 w 273"/>
                      <a:gd name="T1" fmla="*/ 0 h 356"/>
                      <a:gd name="T2" fmla="*/ 164 w 273"/>
                      <a:gd name="T3" fmla="*/ 0 h 356"/>
                      <a:gd name="T4" fmla="*/ 273 w 273"/>
                      <a:gd name="T5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3" h="356"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273" y="356"/>
                        </a:lnTo>
                      </a:path>
                    </a:pathLst>
                  </a:custGeom>
                  <a:noFill/>
                  <a:ln w="1270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76" y="1299"/>
                  <a:ext cx="226" cy="21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 bwMode="auto">
              <a:xfrm flipH="1">
                <a:off x="4369" y="1032"/>
                <a:ext cx="593" cy="1263"/>
                <a:chOff x="3821" y="1299"/>
                <a:chExt cx="472" cy="1005"/>
              </a:xfrm>
            </p:grpSpPr>
            <p:sp>
              <p:nvSpPr>
                <p:cNvPr id="15" name="Freeform 13"/>
                <p:cNvSpPr>
                  <a:spLocks noChangeAspect="1"/>
                </p:cNvSpPr>
                <p:nvPr/>
              </p:nvSpPr>
              <p:spPr bwMode="auto">
                <a:xfrm>
                  <a:off x="3821" y="1579"/>
                  <a:ext cx="472" cy="260"/>
                </a:xfrm>
                <a:custGeom>
                  <a:avLst/>
                  <a:gdLst>
                    <a:gd name="T0" fmla="*/ 294 w 472"/>
                    <a:gd name="T1" fmla="*/ 260 h 260"/>
                    <a:gd name="T2" fmla="*/ 0 w 472"/>
                    <a:gd name="T3" fmla="*/ 260 h 260"/>
                    <a:gd name="T4" fmla="*/ 110 w 472"/>
                    <a:gd name="T5" fmla="*/ 0 h 260"/>
                    <a:gd name="T6" fmla="*/ 226 w 472"/>
                    <a:gd name="T7" fmla="*/ 0 h 260"/>
                    <a:gd name="T8" fmla="*/ 472 w 472"/>
                    <a:gd name="T9" fmla="*/ 247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2" h="260">
                      <a:moveTo>
                        <a:pt x="294" y="260"/>
                      </a:moveTo>
                      <a:lnTo>
                        <a:pt x="0" y="260"/>
                      </a:lnTo>
                      <a:lnTo>
                        <a:pt x="110" y="0"/>
                      </a:lnTo>
                      <a:lnTo>
                        <a:pt x="226" y="0"/>
                      </a:lnTo>
                      <a:lnTo>
                        <a:pt x="472" y="247"/>
                      </a:lnTo>
                    </a:path>
                  </a:pathLst>
                </a:custGeom>
                <a:noFill/>
                <a:ln w="127000" cmpd="sng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3903" y="1921"/>
                  <a:ext cx="294" cy="383"/>
                  <a:chOff x="3903" y="1949"/>
                  <a:chExt cx="294" cy="383"/>
                </a:xfrm>
              </p:grpSpPr>
              <p:sp>
                <p:nvSpPr>
                  <p:cNvPr id="18" name="Line 1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3" y="1949"/>
                    <a:ext cx="55" cy="383"/>
                  </a:xfrm>
                  <a:prstGeom prst="line">
                    <a:avLst/>
                  </a:prstGeom>
                  <a:noFill/>
                  <a:ln w="127000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3924" y="1962"/>
                    <a:ext cx="273" cy="356"/>
                  </a:xfrm>
                  <a:custGeom>
                    <a:avLst/>
                    <a:gdLst>
                      <a:gd name="T0" fmla="*/ 0 w 273"/>
                      <a:gd name="T1" fmla="*/ 0 h 356"/>
                      <a:gd name="T2" fmla="*/ 164 w 273"/>
                      <a:gd name="T3" fmla="*/ 0 h 356"/>
                      <a:gd name="T4" fmla="*/ 273 w 273"/>
                      <a:gd name="T5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3" h="356"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273" y="356"/>
                        </a:lnTo>
                      </a:path>
                    </a:pathLst>
                  </a:custGeom>
                  <a:noFill/>
                  <a:ln w="1270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876" y="1299"/>
                  <a:ext cx="226" cy="219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374" y="1696"/>
                <a:ext cx="30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2720" y="1744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0800000" flipV="1">
            <a:off x="3122612" y="3162299"/>
            <a:ext cx="4038600" cy="571500"/>
            <a:chOff x="3122612" y="2362200"/>
            <a:chExt cx="4038600" cy="571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612" y="2362200"/>
              <a:ext cx="762000" cy="57150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5812" y="2362200"/>
              <a:ext cx="762000" cy="57150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412" y="2362200"/>
              <a:ext cx="762000" cy="57150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9212" y="2362200"/>
              <a:ext cx="762000" cy="57150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4812" y="2362200"/>
              <a:ext cx="762000" cy="571500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19944" y="6291590"/>
            <a:ext cx="8266112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lnSpc>
                <a:spcPct val="90000"/>
              </a:lnSpc>
            </a:pPr>
            <a:r>
              <a:rPr lang="en-US" sz="1400"/>
              <a:t>Richardson, R. M. (2000). </a:t>
            </a:r>
            <a:r>
              <a:rPr lang="en-US" sz="1400" b="1"/>
              <a:t>Geologic time (clothes) line. </a:t>
            </a:r>
            <a:r>
              <a:rPr lang="en-US" sz="1400" i="1"/>
              <a:t>Journal of Geoscience Education, 48</a:t>
            </a:r>
            <a:r>
              <a:rPr lang="en-US" sz="1400"/>
              <a:t>(5), 584.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Predictive Demo: Try It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60413" y="1454730"/>
            <a:ext cx="8004175" cy="46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</a:rPr>
              <a:t>With a partner, outline a predictive demo on one key concept in each of your two primary disciplines that could be used in an introductory class.  At a minimum include: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Brief description of the predictive demo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Course	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Level (non-major, intro, upper-division, etc.)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Concept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Category: </a:t>
            </a:r>
            <a:r>
              <a:rPr lang="en-US" sz="2400" i="1">
                <a:solidFill>
                  <a:srgbClr val="FFFF99"/>
                </a:solidFill>
              </a:rPr>
              <a:t>Understand, Apply, Analyze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 i="1">
                <a:solidFill>
                  <a:srgbClr val="FFFF99"/>
                </a:solidFill>
              </a:rPr>
              <a:t>Evaluate?</a:t>
            </a:r>
            <a:endParaRPr lang="en-US" altLang="ja-JP" sz="2400" i="1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Approximate time required to complete</a:t>
            </a:r>
          </a:p>
        </p:txBody>
      </p:sp>
    </p:spTree>
    <p:extLst>
      <p:ext uri="{BB962C8B-B14F-4D97-AF65-F5344CB8AC3E}">
        <p14:creationId xmlns:p14="http://schemas.microsoft.com/office/powerpoint/2010/main" val="18982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531812" y="1371600"/>
            <a:ext cx="6781800" cy="48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+mn-lt"/>
              </a:rPr>
              <a:t>Used to stimulate class discussions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On 4 walls of the class, place signs: </a:t>
            </a:r>
            <a:r>
              <a:rPr lang="en-US" sz="2600" i="1">
                <a:solidFill>
                  <a:srgbClr val="000090"/>
                </a:solidFill>
                <a:latin typeface="+mn-lt"/>
              </a:rPr>
              <a:t>Agree, Disagree, Strongly Agree,  Strongly Disagree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+mn-lt"/>
              </a:rPr>
              <a:t>Establish rules (you can change where you are standing, be courteous, raise hand, will be called upon, etc…)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Project a (controversial) statement about a class topic and direct students to choose the wall corresponding to their level of agreement</a:t>
            </a:r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Wall Walk</a:t>
            </a:r>
          </a:p>
        </p:txBody>
      </p:sp>
      <p:pic>
        <p:nvPicPr>
          <p:cNvPr id="47107" name="Picture 5" descr="MCBD06553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828800"/>
            <a:ext cx="17764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531812" y="1676400"/>
            <a:ext cx="6019800" cy="36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00"/>
                </a:solidFill>
                <a:latin typeface="+mn-lt"/>
              </a:rPr>
              <a:t>Assign background readings about the topic beforehand.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Do not let students stand in the middle (make them </a:t>
            </a:r>
            <a:r>
              <a:rPr lang="ja-JP" altLang="en-US" sz="2600">
                <a:solidFill>
                  <a:srgbClr val="000090"/>
                </a:solidFill>
                <a:latin typeface="+mn-lt"/>
              </a:rPr>
              <a:t>“</a:t>
            </a:r>
            <a:r>
              <a:rPr lang="en-US" altLang="ja-JP" sz="2600">
                <a:solidFill>
                  <a:srgbClr val="000090"/>
                </a:solidFill>
                <a:latin typeface="+mn-lt"/>
              </a:rPr>
              <a:t>take a stand</a:t>
            </a:r>
            <a:r>
              <a:rPr lang="ja-JP" altLang="en-US" sz="2600">
                <a:solidFill>
                  <a:srgbClr val="000090"/>
                </a:solidFill>
                <a:latin typeface="+mn-lt"/>
              </a:rPr>
              <a:t>”</a:t>
            </a:r>
            <a:r>
              <a:rPr lang="en-US" altLang="ja-JP" sz="2600">
                <a:solidFill>
                  <a:srgbClr val="000090"/>
                </a:solidFill>
                <a:latin typeface="+mn-lt"/>
              </a:rPr>
              <a:t>)</a:t>
            </a:r>
            <a:r>
              <a:rPr lang="en-US" altLang="ja-JP" sz="2600">
                <a:solidFill>
                  <a:srgbClr val="800080"/>
                </a:solidFill>
                <a:latin typeface="+mn-lt"/>
              </a:rPr>
              <a:t>.</a:t>
            </a:r>
            <a:endParaRPr lang="en-US" altLang="ja-JP" sz="2600" u="sng">
              <a:solidFill>
                <a:srgbClr val="800080"/>
              </a:solidFill>
              <a:latin typeface="+mn-lt"/>
            </a:endParaRP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00"/>
                </a:solidFill>
                <a:latin typeface="+mn-lt"/>
              </a:rPr>
              <a:t>Expect that students will make assumptions about the statement.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+mn-lt"/>
              </a:rPr>
              <a:t>Instructor serves only as moderator or to clarify misconceptions</a:t>
            </a:r>
            <a:r>
              <a:rPr lang="en-US" sz="2600">
                <a:solidFill>
                  <a:srgbClr val="800080"/>
                </a:solidFill>
                <a:latin typeface="+mn-lt"/>
              </a:rPr>
              <a:t>.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Wall Walk: Best Practices</a:t>
            </a:r>
          </a:p>
        </p:txBody>
      </p:sp>
      <p:pic>
        <p:nvPicPr>
          <p:cNvPr id="48131" name="Picture 6" descr="c-mod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29000"/>
            <a:ext cx="2590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836613" y="1524000"/>
            <a:ext cx="8001000" cy="44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Comic Sans MS" charset="0"/>
              </a:rPr>
              <a:t>Scientific theories are never certain, so they should not be believed.</a:t>
            </a:r>
            <a:endParaRPr lang="en-US" altLang="ja-JP" sz="2600">
              <a:latin typeface="Comic Sans MS" charset="0"/>
            </a:endParaRP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Comic Sans MS" charset="0"/>
              </a:rPr>
              <a:t>We should increase our use of nuclear power to minimize greenhouse-gas emissions from burning fossil fuels for power.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00"/>
                </a:solidFill>
                <a:latin typeface="Comic Sans MS" charset="0"/>
              </a:rPr>
              <a:t>We should not be spending money on space exploration as long as we have so many problems to solve down on Earth.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Comic Sans MS" charset="0"/>
              </a:rPr>
              <a:t>Grand Canyon began eroding about 6 (…or 65) million years ago.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Wall Walk: Sample Statements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55614" y="381000"/>
            <a:ext cx="876299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FFFF99"/>
                </a:solidFill>
                <a:latin typeface="Comic Sans MS" charset="0"/>
              </a:rPr>
              <a:t>Introducing a useful tool for geoscience teaching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55614" y="1447800"/>
            <a:ext cx="8915398" cy="404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30000"/>
              </a:spcBef>
            </a:pPr>
            <a:r>
              <a:rPr kumimoji="1" lang="en-US"/>
              <a:t>The </a:t>
            </a:r>
            <a:r>
              <a:rPr kumimoji="1" lang="en-US" altLang="ja-JP" b="1" i="1"/>
              <a:t>Taxonomy for Learning, Teaching, and Assessing</a:t>
            </a:r>
            <a:r>
              <a:rPr kumimoji="1" lang="en-US" altLang="ja-JP"/>
              <a:t> (Anderson et al., 2001; aka “Bloom’s Taxonomy”): a framework for scaffolding learning.</a:t>
            </a:r>
          </a:p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kumimoji="1" lang="en-US" sz="2000" b="1" i="1">
                <a:solidFill>
                  <a:srgbClr val="006600"/>
                </a:solidFill>
              </a:rPr>
              <a:t>Where are </a:t>
            </a:r>
            <a:r>
              <a:rPr kumimoji="1" lang="en-US" sz="2000" b="1" i="1" u="sng">
                <a:solidFill>
                  <a:srgbClr val="006600"/>
                </a:solidFill>
              </a:rPr>
              <a:t>you</a:t>
            </a:r>
            <a:r>
              <a:rPr kumimoji="1" lang="en-US" sz="2000" b="1" i="1">
                <a:solidFill>
                  <a:srgbClr val="006600"/>
                </a:solidFill>
              </a:rPr>
              <a:t> on this list?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kumimoji="1" lang="en-US" sz="2000" b="1">
                <a:solidFill>
                  <a:srgbClr val="006600"/>
                </a:solidFill>
              </a:rPr>
              <a:t>Level 0:</a:t>
            </a:r>
            <a:r>
              <a:rPr kumimoji="1" lang="en-US" sz="2000" b="1"/>
              <a:t> </a:t>
            </a:r>
            <a:r>
              <a:rPr kumimoji="1" lang="en-US" sz="2000"/>
              <a:t>I have never heard of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  <a:endParaRPr kumimoji="1" lang="en-US" altLang="ja-JP" sz="200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 b="1">
                <a:solidFill>
                  <a:srgbClr val="006600"/>
                </a:solidFill>
              </a:rPr>
              <a:t>Level 1:</a:t>
            </a:r>
            <a:r>
              <a:rPr kumimoji="1" lang="en-US" sz="2000" b="1"/>
              <a:t> </a:t>
            </a:r>
            <a:r>
              <a:rPr kumimoji="1" lang="en-US" sz="2000"/>
              <a:t>I can recall how many categories there are in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 b="1">
                <a:solidFill>
                  <a:srgbClr val="006600"/>
                </a:solidFill>
              </a:rPr>
              <a:t>Level 2:</a:t>
            </a:r>
            <a:r>
              <a:rPr kumimoji="1" lang="en-US" sz="2000" b="1"/>
              <a:t> </a:t>
            </a:r>
            <a:r>
              <a:rPr kumimoji="1" lang="en-US" sz="2000"/>
              <a:t>I can place several categories of the </a:t>
            </a:r>
            <a:r>
              <a:rPr kumimoji="1" lang="en-US" sz="2000" b="1" i="1"/>
              <a:t>Taxonomy</a:t>
            </a:r>
            <a:r>
              <a:rPr kumimoji="1" lang="en-US" sz="2000"/>
              <a:t> in correct order. 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 b="1">
                <a:solidFill>
                  <a:srgbClr val="006600"/>
                </a:solidFill>
              </a:rPr>
              <a:t>Level 3:</a:t>
            </a:r>
            <a:r>
              <a:rPr kumimoji="1" lang="en-US" sz="2000" b="1"/>
              <a:t> </a:t>
            </a:r>
            <a:r>
              <a:rPr kumimoji="1" lang="en-US" sz="2000"/>
              <a:t>I can describe the six categories of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 b="1">
                <a:solidFill>
                  <a:srgbClr val="006600"/>
                </a:solidFill>
              </a:rPr>
              <a:t>Level 4:</a:t>
            </a:r>
            <a:r>
              <a:rPr kumimoji="1" lang="en-US" sz="2000" b="1"/>
              <a:t> </a:t>
            </a:r>
            <a:r>
              <a:rPr kumimoji="1" lang="en-US" sz="2000"/>
              <a:t>I can explain how I might use the </a:t>
            </a:r>
            <a:r>
              <a:rPr kumimoji="1" lang="en-US" sz="2000" b="1" i="1"/>
              <a:t>Taxonomy</a:t>
            </a:r>
            <a:r>
              <a:rPr kumimoji="1" lang="en-US" sz="2000"/>
              <a:t> in planning a lesson.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989012" y="5294293"/>
            <a:ext cx="787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solidFill>
                  <a:srgbClr val="000090"/>
                </a:solidFill>
              </a:rPr>
              <a:t>Anderson, L. W., Krathwohl, D. R., Airasian, P. W., Cruikshank, K. A., Mayer, R. E., Pintrich, P. R., Raths, J., &amp; Wittrock, M. C. (Eds.) (2001). </a:t>
            </a:r>
            <a:r>
              <a:rPr lang="en-US" sz="1400" b="1">
                <a:solidFill>
                  <a:srgbClr val="000090"/>
                </a:solidFill>
              </a:rPr>
              <a:t>A taxonomy for learning, teaching, and assessing: A revision of Bloom’s taxonomy of educational objectives. </a:t>
            </a:r>
            <a:r>
              <a:rPr lang="en-US" sz="1400">
                <a:solidFill>
                  <a:srgbClr val="000090"/>
                </a:solidFill>
              </a:rPr>
              <a:t>New York: Longman. ISBN 0-813-1903-X</a:t>
            </a:r>
            <a:r>
              <a:rPr lang="en-US" sz="140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Wall Walk: Try It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60413" y="1454730"/>
            <a:ext cx="8004175" cy="46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</a:rPr>
              <a:t>With a partner, develop a wall walk statement on one key concept in each of your two primary disciplines that could be used in an introductory class.  At a minimum include: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The wall walk statement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Course	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Level (non-major, intro, upper-division, etc.)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Concept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Category: </a:t>
            </a:r>
            <a:r>
              <a:rPr lang="en-US" sz="2400" i="1">
                <a:solidFill>
                  <a:srgbClr val="FFFF99"/>
                </a:solidFill>
              </a:rPr>
              <a:t>Understand, Apply, Analyze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 i="1">
                <a:solidFill>
                  <a:srgbClr val="FFFF99"/>
                </a:solidFill>
              </a:rPr>
              <a:t>Evaluate?</a:t>
            </a:r>
            <a:endParaRPr lang="en-US" altLang="ja-JP" sz="2400" i="1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Approximate time required to complete</a:t>
            </a:r>
          </a:p>
        </p:txBody>
      </p:sp>
    </p:spTree>
    <p:extLst>
      <p:ext uri="{BB962C8B-B14F-4D97-AF65-F5344CB8AC3E}">
        <p14:creationId xmlns:p14="http://schemas.microsoft.com/office/powerpoint/2010/main" val="174872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Concept Sketches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725488" y="1447800"/>
            <a:ext cx="84550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400" b="1">
                <a:solidFill>
                  <a:srgbClr val="008000"/>
                </a:solidFill>
              </a:rPr>
              <a:t>Concept sketches </a:t>
            </a:r>
            <a:r>
              <a:rPr lang="en-US" sz="2400"/>
              <a:t>are student-generated or instructor-generated </a:t>
            </a:r>
            <a:r>
              <a:rPr lang="en-US" sz="2400" i="1"/>
              <a:t>annotated</a:t>
            </a:r>
            <a:r>
              <a:rPr lang="en-US" sz="2400"/>
              <a:t> sketches, intended to illustrate the important or meaningful aspects of a concept or a system.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6248400"/>
            <a:ext cx="975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/>
              <a:t>Johnson, J. K., &amp; Reynolds, S. J. (2005). </a:t>
            </a:r>
            <a:r>
              <a:rPr lang="en-US" sz="1400" b="1"/>
              <a:t>Concept sketches—Using student‐ and instructor‐generated, annotated sketches for learning, teaching, &amp; assessment in geology courses. </a:t>
            </a:r>
            <a:r>
              <a:rPr lang="en-US" sz="1400" i="1"/>
              <a:t>Journal of Geoscience Education, 53</a:t>
            </a:r>
            <a:r>
              <a:rPr lang="en-US" sz="1400"/>
              <a:t>(1), 85-95. </a:t>
            </a:r>
          </a:p>
        </p:txBody>
      </p:sp>
      <p:pic>
        <p:nvPicPr>
          <p:cNvPr id="8" name="Picture 5" descr="ConcSketch_JohnsonReynolds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7212"/>
            <a:ext cx="6553200" cy="34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Concept Sketches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2" name="Picture 1" descr="conceptsk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23" y="1447800"/>
            <a:ext cx="4158754" cy="5334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85012" y="5791200"/>
            <a:ext cx="173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J. Coyan, 2006</a:t>
            </a:r>
          </a:p>
        </p:txBody>
      </p:sp>
    </p:spTree>
    <p:extLst>
      <p:ext uri="{BB962C8B-B14F-4D97-AF65-F5344CB8AC3E}">
        <p14:creationId xmlns:p14="http://schemas.microsoft.com/office/powerpoint/2010/main" val="294350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Using Concept Sketches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00200"/>
            <a:ext cx="8710613" cy="4419600"/>
          </a:xfrm>
        </p:spPr>
        <p:txBody>
          <a:bodyPr/>
          <a:lstStyle/>
          <a:p>
            <a:r>
              <a:rPr lang="en-US" sz="2400"/>
              <a:t>Simplest application is to have students annotate a ready-made sketch in class or as an assignment</a:t>
            </a:r>
          </a:p>
          <a:p>
            <a:r>
              <a:rPr lang="en-US" sz="2400"/>
              <a:t>Having students create the entire concept sketch during class compels them to think more deeply the concept.</a:t>
            </a:r>
          </a:p>
          <a:p>
            <a:pPr lvl="1"/>
            <a:r>
              <a:rPr lang="en-US" sz="2000"/>
              <a:t>Provide “prompts” (e.g., images, videos, hand specimens, maps) before the students begin sketching.</a:t>
            </a:r>
          </a:p>
          <a:p>
            <a:pPr lvl="1"/>
            <a:r>
              <a:rPr lang="en-US" sz="2000"/>
              <a:t>Direct students to: list what they think are </a:t>
            </a:r>
            <a:r>
              <a:rPr lang="en-US" sz="2000" b="1" i="1"/>
              <a:t>key</a:t>
            </a:r>
            <a:r>
              <a:rPr lang="en-US" sz="2000"/>
              <a:t> features and processes and decide how these aspects are </a:t>
            </a:r>
            <a:r>
              <a:rPr lang="en-US" sz="2000" b="1" i="1"/>
              <a:t>related</a:t>
            </a:r>
            <a:r>
              <a:rPr lang="en-US" sz="2000"/>
              <a:t> to each other.</a:t>
            </a:r>
          </a:p>
          <a:p>
            <a:pPr lvl="1"/>
            <a:r>
              <a:rPr lang="en-US" sz="2000"/>
              <a:t>Direct students to brainstorm how to depict the system or process.</a:t>
            </a:r>
          </a:p>
          <a:p>
            <a:pPr lvl="1"/>
            <a:r>
              <a:rPr lang="en-US" sz="2000"/>
              <a:t>Finally, have them draw and annotate the sketch.</a:t>
            </a:r>
          </a:p>
          <a:p>
            <a:r>
              <a:rPr lang="en-US" sz="2400"/>
              <a:t>Any stage is amenable to pair or group work (share and compare lists, ideas, and their final sketches).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6248400"/>
            <a:ext cx="975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/>
              <a:t>Johnson, J. K., &amp; Reynolds, S. J. (2005). </a:t>
            </a:r>
            <a:r>
              <a:rPr lang="en-US" sz="1400" b="1"/>
              <a:t>Concept sketches—Using student‐ and instructor‐generated, annotated sketches for learning, teaching, &amp; assessment in geology courses. </a:t>
            </a:r>
            <a:r>
              <a:rPr lang="en-US" sz="1400" i="1"/>
              <a:t>Journal of Geoscience Education, 53</a:t>
            </a:r>
            <a:r>
              <a:rPr lang="en-US" sz="1400"/>
              <a:t>(1), 85-95. </a:t>
            </a:r>
          </a:p>
        </p:txBody>
      </p:sp>
    </p:spTree>
    <p:extLst>
      <p:ext uri="{BB962C8B-B14F-4D97-AF65-F5344CB8AC3E}">
        <p14:creationId xmlns:p14="http://schemas.microsoft.com/office/powerpoint/2010/main" val="427503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Assessing Concept Sketches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6248400"/>
            <a:ext cx="975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/>
              <a:t>Johnson, J. K., &amp; Reynolds, S. J. (2005). </a:t>
            </a:r>
            <a:r>
              <a:rPr lang="en-US" sz="1400" b="1"/>
              <a:t>Concept sketches—Using student‐ and instructor‐generated, annotated sketches for learning, teaching, &amp; assessment in geology courses. </a:t>
            </a:r>
            <a:r>
              <a:rPr lang="en-US" sz="1400" i="1"/>
              <a:t>Journal of Geoscience Education, 53</a:t>
            </a:r>
            <a:r>
              <a:rPr lang="en-US" sz="1400"/>
              <a:t>(1), 85-95. </a:t>
            </a:r>
          </a:p>
        </p:txBody>
      </p:sp>
      <p:pic>
        <p:nvPicPr>
          <p:cNvPr id="4" name="Content Placeholder 3" descr="ConcSketchRubric_JohnsonReynol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6" b="-5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0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95275"/>
            <a:ext cx="8680450" cy="695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Concept Sketch: Try It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60413" y="1454730"/>
            <a:ext cx="8004175" cy="46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</a:rPr>
              <a:t>With a partner, create a simple concept sketch illustrating one key concept in each of your two primary disciplines that could be used in an introductory class.  At a minimum include: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The simple sketch: image plus annotation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Course	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Level (non-major, intro, upper-division, etc.)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Concept</a:t>
            </a: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Category: </a:t>
            </a:r>
            <a:r>
              <a:rPr lang="en-US" sz="2400" i="1">
                <a:solidFill>
                  <a:srgbClr val="FFFF99"/>
                </a:solidFill>
              </a:rPr>
              <a:t>Understand, Apply, Analyze</a:t>
            </a:r>
            <a:r>
              <a:rPr lang="en-US" sz="2400">
                <a:solidFill>
                  <a:srgbClr val="FFFF99"/>
                </a:solidFill>
              </a:rPr>
              <a:t>, or </a:t>
            </a:r>
            <a:r>
              <a:rPr lang="en-US" sz="2400" i="1">
                <a:solidFill>
                  <a:srgbClr val="FFFF99"/>
                </a:solidFill>
              </a:rPr>
              <a:t>Evaluate?</a:t>
            </a:r>
            <a:endParaRPr lang="en-US" altLang="ja-JP" sz="2400" i="1">
              <a:solidFill>
                <a:srgbClr val="FFFF99"/>
              </a:solidFill>
            </a:endParaRPr>
          </a:p>
          <a:p>
            <a:pPr marL="457200" indent="-457200" eaLnBrk="1" hangingPunct="1">
              <a:spcBef>
                <a:spcPct val="30000"/>
              </a:spcBef>
              <a:buFont typeface="Arial"/>
              <a:buChar char="•"/>
            </a:pPr>
            <a:r>
              <a:rPr lang="en-US" sz="2400">
                <a:solidFill>
                  <a:srgbClr val="FFFF99"/>
                </a:solidFill>
              </a:rPr>
              <a:t>Approximate time required to complete</a:t>
            </a:r>
          </a:p>
        </p:txBody>
      </p:sp>
    </p:spTree>
    <p:extLst>
      <p:ext uri="{BB962C8B-B14F-4D97-AF65-F5344CB8AC3E}">
        <p14:creationId xmlns:p14="http://schemas.microsoft.com/office/powerpoint/2010/main" val="146904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  <a:ea typeface="ＭＳ Ｐゴシック" charset="0"/>
              </a:rPr>
              <a:t>Question of the Day</a:t>
            </a:r>
            <a:endParaRPr lang="en-US" sz="2800" b="1">
              <a:solidFill>
                <a:srgbClr val="FFFF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531813" y="1513482"/>
            <a:ext cx="8610599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660033"/>
                </a:solidFill>
              </a:rPr>
              <a:t>Pose and discuss at the start of class to engage students with the topic(s):</a:t>
            </a:r>
            <a:endParaRPr lang="en-US" sz="3200">
              <a:solidFill>
                <a:srgbClr val="660033"/>
              </a:solidFill>
            </a:endParaRP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531813" y="2438400"/>
            <a:ext cx="8763000" cy="30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Comic Sans MS" charset="0"/>
              </a:rPr>
              <a:t>You are at the beach and notice that the tide has come in.  Is this an observation, law, theory, or hypothesis?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90"/>
                </a:solidFill>
                <a:latin typeface="Comic Sans MS" charset="0"/>
              </a:rPr>
              <a:t>Which requires more water per kilowatt-hour of power produced:  hydroelectric or coal-fired generation?</a:t>
            </a:r>
            <a:endParaRPr lang="en-US">
              <a:solidFill>
                <a:srgbClr val="000090"/>
              </a:solidFill>
              <a:latin typeface="Comic Sans MS" charset="0"/>
            </a:endParaRP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Comic Sans MS" charset="0"/>
              </a:rPr>
              <a:t>Where would you draw a boundary around the American Southwest region?</a:t>
            </a:r>
            <a:endParaRPr lang="en-US">
              <a:latin typeface="Comic Sans MS" charset="0"/>
            </a:endParaRP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000090"/>
                </a:solidFill>
                <a:latin typeface="Comic Sans MS" charset="0"/>
              </a:rPr>
              <a:t>How do geologists know that the Earth is very old?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989013" y="1584325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ja-JP" altLang="en-US" sz="2800" b="1">
                <a:solidFill>
                  <a:srgbClr val="000090"/>
                </a:solidFill>
              </a:rPr>
              <a:t>“</a:t>
            </a:r>
            <a:r>
              <a:rPr lang="en-US" altLang="ja-JP" sz="2800" b="1">
                <a:solidFill>
                  <a:srgbClr val="000090"/>
                </a:solidFill>
              </a:rPr>
              <a:t>What aspect of today</a:t>
            </a:r>
            <a:r>
              <a:rPr lang="en-US" altLang="ja-JP" sz="2800" b="1">
                <a:solidFill>
                  <a:srgbClr val="000090"/>
                </a:solidFill>
              </a:rPr>
              <a:t>’</a:t>
            </a:r>
            <a:r>
              <a:rPr lang="en-US" altLang="ja-JP" sz="2800" b="1">
                <a:solidFill>
                  <a:srgbClr val="000090"/>
                </a:solidFill>
              </a:rPr>
              <a:t>s (class/lab/reading/assignment) did you </a:t>
            </a:r>
            <a:r>
              <a:rPr lang="en-US" altLang="ja-JP" sz="2800" b="1" u="sng">
                <a:solidFill>
                  <a:srgbClr val="000090"/>
                </a:solidFill>
              </a:rPr>
              <a:t>least</a:t>
            </a:r>
            <a:r>
              <a:rPr lang="en-US" altLang="ja-JP" sz="2800" b="1">
                <a:solidFill>
                  <a:srgbClr val="000090"/>
                </a:solidFill>
              </a:rPr>
              <a:t> understand?</a:t>
            </a:r>
            <a:r>
              <a:rPr lang="ja-JP" altLang="en-US" sz="2800" b="1">
                <a:solidFill>
                  <a:srgbClr val="000090"/>
                </a:solidFill>
              </a:rPr>
              <a:t>”</a:t>
            </a:r>
            <a:endParaRPr lang="en-US" sz="2800" b="1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912812" y="2667000"/>
            <a:ext cx="8001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Comic Sans MS" charset="0"/>
              </a:rPr>
              <a:t>Promotes metacognition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Comic Sans MS" charset="0"/>
              </a:rPr>
              <a:t>Involves students in their own learning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Comic Sans MS" charset="0"/>
              </a:rPr>
              <a:t>Provides a low-stakes method of interacting with instructor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solidFill>
                  <a:srgbClr val="000090"/>
                </a:solidFill>
                <a:latin typeface="Comic Sans MS" charset="0"/>
              </a:rPr>
              <a:t>Can reveal class-wide trends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600">
                <a:latin typeface="Comic Sans MS" charset="0"/>
              </a:rPr>
              <a:t>Makes a natural starting point for the next lecture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79413" y="304800"/>
            <a:ext cx="8610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Muddiest Point Exercise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87114" y="7403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913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/>
              <a:t>Angelo, T. A., &amp; Cross, K. P. (1993). </a:t>
            </a:r>
            <a:r>
              <a:rPr lang="en-US" sz="1400" b="1"/>
              <a:t>Classroom assessment techniques: A handbook for college teachers (2</a:t>
            </a:r>
            <a:r>
              <a:rPr lang="en-US" sz="1400" b="1" baseline="30000"/>
              <a:t>nd</a:t>
            </a:r>
            <a:r>
              <a:rPr lang="en-US" sz="1400" b="1"/>
              <a:t> Edition). </a:t>
            </a:r>
            <a:r>
              <a:rPr lang="en-US" sz="1400"/>
              <a:t>San Francisco: Jossey-Bass.  ISBN </a:t>
            </a:r>
            <a:r>
              <a:rPr lang="en-US" sz="1400"/>
              <a:t>1555425003.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109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836612" y="1524000"/>
            <a:ext cx="8001000" cy="433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30000"/>
              </a:spcBef>
              <a:buClr>
                <a:srgbClr val="FF0000"/>
              </a:buClr>
            </a:pPr>
            <a:r>
              <a:rPr lang="en-US" b="1">
                <a:solidFill>
                  <a:srgbClr val="000090"/>
                </a:solidFill>
                <a:latin typeface="+mn-lt"/>
              </a:rPr>
              <a:t>Follow-up tasks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+mn-lt"/>
              </a:rPr>
              <a:t>Please submit an online workshop evaluation asap.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+mn-lt"/>
              </a:rPr>
              <a:t>Expand at least one of the active-learning techniques you worked on today into a full activity.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+mn-lt"/>
              </a:rPr>
              <a:t>Try it out in your class some time over the next year.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+mn-lt"/>
              </a:rPr>
              <a:t>Contribute it to the Cutting Edge collection: </a:t>
            </a:r>
            <a:r>
              <a:rPr lang="en-US">
                <a:latin typeface="+mn-lt"/>
                <a:hlinkClick r:id="rId2"/>
              </a:rPr>
              <a:t>http://serc.carleton.edu/NAGTWorkshops/intro2012/share_activity.html</a:t>
            </a:r>
            <a:r>
              <a:rPr lang="en-US">
                <a:latin typeface="+mn-lt"/>
              </a:rPr>
              <a:t>  (linked from the workshop pages)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>
                <a:latin typeface="+mn-lt"/>
              </a:rPr>
              <a:t>Let me (</a:t>
            </a:r>
            <a:r>
              <a:rPr lang="en-US">
                <a:latin typeface="+mn-lt"/>
                <a:hlinkClick r:id="rId3"/>
              </a:rPr>
              <a:t>semken@asu.edu</a:t>
            </a:r>
            <a:r>
              <a:rPr lang="en-US">
                <a:latin typeface="+mn-lt"/>
              </a:rPr>
              <a:t>) know when you do!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79412" y="304800"/>
            <a:ext cx="8991599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Closing 				  Thank you!</a:t>
            </a:r>
          </a:p>
        </p:txBody>
      </p:sp>
    </p:spTree>
    <p:extLst>
      <p:ext uri="{BB962C8B-B14F-4D97-AF65-F5344CB8AC3E}">
        <p14:creationId xmlns:p14="http://schemas.microsoft.com/office/powerpoint/2010/main" val="5483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4213" y="2362200"/>
            <a:ext cx="8458200" cy="3581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12" charset="-128"/>
              <a:cs typeface="+mn-cs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8012" y="1408093"/>
            <a:ext cx="86106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/>
              <a:t>The </a:t>
            </a:r>
            <a:r>
              <a:rPr lang="en-US" b="1" i="1"/>
              <a:t>Taxonomy</a:t>
            </a:r>
            <a:r>
              <a:rPr lang="en-US"/>
              <a:t> was developed to help us meaningfully    </a:t>
            </a:r>
            <a:r>
              <a:rPr lang="en-US" i="1"/>
              <a:t>order</a:t>
            </a:r>
            <a:r>
              <a:rPr lang="en-US"/>
              <a:t> our teaching and learning goals….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60413" y="2514600"/>
            <a:ext cx="2362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Remember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Understand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Apply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Analyze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Evaluate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Create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17812" y="2362200"/>
            <a:ext cx="3657601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recognize and recall</a:t>
            </a:r>
          </a:p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construct meaning</a:t>
            </a:r>
          </a:p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carry out or use procedure</a:t>
            </a:r>
          </a:p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take apart information</a:t>
            </a:r>
          </a:p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make informed judgments</a:t>
            </a:r>
          </a:p>
          <a:p>
            <a:pPr>
              <a:lnSpc>
                <a:spcPct val="180000"/>
              </a:lnSpc>
            </a:pPr>
            <a:r>
              <a:rPr lang="en-US" sz="2000">
                <a:latin typeface="Comic Sans MS" charset="0"/>
              </a:rPr>
              <a:t>generate, plan, produce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60413" y="4191000"/>
            <a:ext cx="8305800" cy="160020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60413" y="3048000"/>
            <a:ext cx="8305800" cy="1066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246812" y="3124200"/>
            <a:ext cx="2763196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008000"/>
                </a:solidFill>
                <a:latin typeface="Comic Sans MS" charset="0"/>
              </a:rPr>
              <a:t>ConcepTests</a:t>
            </a:r>
          </a:p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008000"/>
                </a:solidFill>
                <a:latin typeface="Comic Sans MS" charset="0"/>
              </a:rPr>
              <a:t>Lecture Tutorials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6173015" y="4191000"/>
            <a:ext cx="282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Comic Sans MS" charset="0"/>
              </a:rPr>
              <a:t>Concept Sketches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7094538" y="2528887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8000"/>
                </a:solidFill>
                <a:latin typeface="Comic Sans MS" charset="0"/>
              </a:rPr>
              <a:t>Text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6227763" y="4724400"/>
            <a:ext cx="285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Comic Sans MS" charset="0"/>
              </a:rPr>
              <a:t>Evaluation Rubrics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760413" y="6248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Comic Sans MS" charset="0"/>
              </a:rPr>
              <a:t>Open-ended questions can be used for all categories.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150814" y="381000"/>
            <a:ext cx="937259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600" b="1">
                <a:solidFill>
                  <a:srgbClr val="FFFF66"/>
                </a:solidFill>
                <a:latin typeface="Comic Sans MS" charset="0"/>
              </a:rPr>
              <a:t>The </a:t>
            </a:r>
            <a:r>
              <a:rPr lang="en-US" sz="2600" b="1" i="1">
                <a:solidFill>
                  <a:srgbClr val="FFFF66"/>
                </a:solidFill>
                <a:latin typeface="Comic Sans MS" charset="0"/>
              </a:rPr>
              <a:t>Taxonomy</a:t>
            </a:r>
            <a:r>
              <a:rPr lang="en-US" sz="2600" b="1">
                <a:solidFill>
                  <a:srgbClr val="FFFF66"/>
                </a:solidFill>
                <a:latin typeface="Comic Sans MS" charset="0"/>
              </a:rPr>
              <a:t> usefully categorizes the cognitive process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6218238" y="525780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Comic Sans MS" charset="0"/>
              </a:rPr>
              <a:t>Planning Exercises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79413" y="3810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>
                <a:solidFill>
                  <a:srgbClr val="FFFF66"/>
                </a:solidFill>
                <a:latin typeface="Comic Sans MS" charset="0"/>
              </a:rPr>
              <a:t>Categorizing the cognitive process</a:t>
            </a:r>
          </a:p>
        </p:txBody>
      </p:sp>
      <p:pic>
        <p:nvPicPr>
          <p:cNvPr id="3" name="Picture 2" descr="AK Taxonomy-Cognitive Process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8" y="1371600"/>
            <a:ext cx="7611534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1812" y="1524000"/>
            <a:ext cx="40480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Each of the six categories</a:t>
            </a:r>
          </a:p>
          <a:p>
            <a:r>
              <a:rPr lang="en-US" sz="2000"/>
              <a:t>has a set of </a:t>
            </a:r>
            <a:r>
              <a:rPr lang="en-US" sz="2000" b="1"/>
              <a:t>cognitive processes</a:t>
            </a:r>
          </a:p>
          <a:p>
            <a:r>
              <a:rPr lang="en-US" sz="2000"/>
              <a:t>associated with it.</a:t>
            </a:r>
          </a:p>
          <a:p>
            <a:endParaRPr lang="en-US" sz="2000"/>
          </a:p>
          <a:p>
            <a:r>
              <a:rPr lang="en-US" sz="2000"/>
              <a:t>Each process is identified</a:t>
            </a:r>
          </a:p>
          <a:p>
            <a:r>
              <a:rPr lang="en-US" sz="2000"/>
              <a:t>by one or more similar</a:t>
            </a:r>
          </a:p>
          <a:p>
            <a:r>
              <a:rPr lang="en-US" sz="2000"/>
              <a:t>terms (all verbs).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1412" y="5562600"/>
            <a:ext cx="3884811" cy="631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800"/>
              <a:t>Anderson, L. W., Krathwohl, D. R., Airasian, P. W., Cruikshank, K. A.,</a:t>
            </a:r>
          </a:p>
          <a:p>
            <a:pPr algn="just">
              <a:lnSpc>
                <a:spcPct val="110000"/>
              </a:lnSpc>
            </a:pPr>
            <a:r>
              <a:rPr lang="en-US" sz="800"/>
              <a:t>Mayer, R. E., Pintrich, P. R., Raths, J., &amp; Wittrock, M. C. (Eds.) (2001).</a:t>
            </a:r>
          </a:p>
          <a:p>
            <a:pPr algn="just">
              <a:lnSpc>
                <a:spcPct val="110000"/>
              </a:lnSpc>
            </a:pPr>
            <a:r>
              <a:rPr lang="en-US" sz="800" b="1" i="1"/>
              <a:t>A taxonomy for learning, teaching, and assessing: A revision of Bloom’s</a:t>
            </a:r>
          </a:p>
          <a:p>
            <a:pPr algn="just">
              <a:lnSpc>
                <a:spcPct val="110000"/>
              </a:lnSpc>
            </a:pPr>
            <a:r>
              <a:rPr lang="en-US" sz="800" b="1" i="1"/>
              <a:t>taxonomy of educational objectives. </a:t>
            </a:r>
            <a:r>
              <a:rPr lang="en-US" sz="800"/>
              <a:t>New York: Longman. ISBN 0-813-1903-X.</a:t>
            </a:r>
          </a:p>
        </p:txBody>
      </p:sp>
    </p:spTree>
    <p:extLst>
      <p:ext uri="{BB962C8B-B14F-4D97-AF65-F5344CB8AC3E}">
        <p14:creationId xmlns:p14="http://schemas.microsoft.com/office/powerpoint/2010/main" val="20320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684212" y="405824"/>
            <a:ext cx="8534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3400" b="1">
                <a:solidFill>
                  <a:srgbClr val="FFFF66"/>
                </a:solidFill>
                <a:latin typeface="Comic Sans MS" charset="0"/>
              </a:rPr>
              <a:t>Familiarize yourself with the </a:t>
            </a:r>
            <a:r>
              <a:rPr lang="en-US" sz="3400" b="1" i="1">
                <a:solidFill>
                  <a:srgbClr val="FFFF66"/>
                </a:solidFill>
                <a:latin typeface="Comic Sans MS" charset="0"/>
              </a:rPr>
              <a:t>Taxonomy</a:t>
            </a:r>
            <a:endParaRPr lang="en-US" sz="3400" b="1">
              <a:solidFill>
                <a:srgbClr val="FFFF66"/>
              </a:solidFill>
              <a:latin typeface="Comic Sans MS" charset="0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12814" y="1600200"/>
            <a:ext cx="807719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Work with a partner to c</a:t>
            </a:r>
            <a:r>
              <a:rPr lang="en-US">
                <a:solidFill>
                  <a:srgbClr val="FFFFFF"/>
                </a:solidFill>
              </a:rPr>
              <a:t>omplete the </a:t>
            </a:r>
            <a:r>
              <a:rPr lang="en-US" altLang="ja-JP" i="1">
                <a:solidFill>
                  <a:srgbClr val="FFFFFF"/>
                </a:solidFill>
              </a:rPr>
              <a:t>Taxonomy Exercise</a:t>
            </a:r>
            <a:r>
              <a:rPr lang="en-US" altLang="ja-JP">
                <a:solidFill>
                  <a:srgbClr val="FFFFFF"/>
                </a:solidFill>
              </a:rPr>
              <a:t> provided. 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altLang="ja-JP">
                <a:solidFill>
                  <a:srgbClr val="FFFFFF"/>
                </a:solidFill>
              </a:rPr>
              <a:t>Note that some exercises may cross boundaries between cognitive-process categories. 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altLang="ja-JP">
                <a:solidFill>
                  <a:srgbClr val="FFFFFF"/>
                </a:solidFill>
              </a:rPr>
              <a:t>Select the category that you think best corresponds to that exercise.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79413" y="304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FFFF99"/>
                </a:solidFill>
                <a:latin typeface="Comic Sans MS" charset="0"/>
              </a:rPr>
              <a:t>Creating activities and assessments representing all categories of the </a:t>
            </a:r>
            <a:r>
              <a:rPr lang="en-US" sz="2800" b="1" i="1">
                <a:solidFill>
                  <a:srgbClr val="FFFF99"/>
                </a:solidFill>
                <a:latin typeface="Comic Sans MS" charset="0"/>
              </a:rPr>
              <a:t>Taxonomy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217613" y="1524000"/>
            <a:ext cx="7467600" cy="47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30000"/>
              </a:spcBef>
            </a:pPr>
            <a:r>
              <a:rPr kumimoji="1" lang="en-US" sz="2800"/>
              <a:t>Analyze and generate exercises corresponding to the cognitive process categories of the </a:t>
            </a:r>
            <a:r>
              <a:rPr kumimoji="1" lang="en-US" sz="2800" b="1" i="1"/>
              <a:t>Taxonomy</a:t>
            </a:r>
            <a:endParaRPr kumimoji="1" lang="en-US" altLang="ja-JP" sz="2800" b="1" i="1"/>
          </a:p>
          <a:p>
            <a:pPr algn="ctr">
              <a:lnSpc>
                <a:spcPct val="90000"/>
              </a:lnSpc>
              <a:spcBef>
                <a:spcPts val="1608"/>
              </a:spcBef>
            </a:pPr>
            <a:r>
              <a:rPr kumimoji="1" lang="en-US" sz="2000" b="1" i="1">
                <a:solidFill>
                  <a:srgbClr val="006600"/>
                </a:solidFill>
              </a:rPr>
              <a:t>Where are </a:t>
            </a:r>
            <a:r>
              <a:rPr kumimoji="1" lang="en-US" sz="2000" b="1" i="1" u="sng">
                <a:solidFill>
                  <a:srgbClr val="006600"/>
                </a:solidFill>
              </a:rPr>
              <a:t>you</a:t>
            </a:r>
            <a:r>
              <a:rPr kumimoji="1" lang="en-US" sz="2000" b="1" i="1">
                <a:solidFill>
                  <a:srgbClr val="006600"/>
                </a:solidFill>
              </a:rPr>
              <a:t> on this list?</a:t>
            </a:r>
            <a:endParaRPr kumimoji="1" lang="en-US" sz="2800"/>
          </a:p>
          <a:p>
            <a:pPr>
              <a:lnSpc>
                <a:spcPct val="90000"/>
              </a:lnSpc>
              <a:spcBef>
                <a:spcPts val="1320"/>
              </a:spcBef>
            </a:pPr>
            <a:r>
              <a:rPr kumimoji="1" lang="en-US" sz="2000">
                <a:solidFill>
                  <a:srgbClr val="006600"/>
                </a:solidFill>
              </a:rPr>
              <a:t>Level 1:</a:t>
            </a:r>
            <a:r>
              <a:rPr kumimoji="1" lang="en-US" sz="2000"/>
              <a:t> I understand where multiple choice questions and essay questions might place in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>
                <a:solidFill>
                  <a:srgbClr val="006600"/>
                </a:solidFill>
              </a:rPr>
              <a:t>Level 2:</a:t>
            </a:r>
            <a:r>
              <a:rPr kumimoji="1" lang="en-US" sz="2000"/>
              <a:t> I can classify a series of simple questions in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>
                <a:solidFill>
                  <a:srgbClr val="006600"/>
                </a:solidFill>
              </a:rPr>
              <a:t>Level 3:</a:t>
            </a:r>
            <a:r>
              <a:rPr kumimoji="1" lang="en-US" sz="2000"/>
              <a:t> I can analyze how to classify a series of exercises based on the categories of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kumimoji="1" lang="en-US" sz="2000">
                <a:solidFill>
                  <a:srgbClr val="006600"/>
                </a:solidFill>
              </a:rPr>
              <a:t>Level 4:</a:t>
            </a:r>
            <a:r>
              <a:rPr kumimoji="1" lang="en-US" sz="2000"/>
              <a:t> I can make up questions representative of the six categories of the </a:t>
            </a:r>
            <a:r>
              <a:rPr kumimoji="1" lang="en-US" sz="2000" b="1" i="1"/>
              <a:t>Taxonomy</a:t>
            </a:r>
            <a:r>
              <a:rPr kumimoji="1" lang="en-US" sz="200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455613" y="3048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Practical Application of Exercises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4212" y="1504950"/>
            <a:ext cx="8686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0000FF"/>
                </a:solidFill>
              </a:rPr>
              <a:t>Setting: </a:t>
            </a:r>
            <a:r>
              <a:rPr lang="en-US" sz="2800">
                <a:solidFill>
                  <a:srgbClr val="0000FF"/>
                </a:solidFill>
              </a:rPr>
              <a:t>A course you would like to change to be more interactive</a:t>
            </a:r>
          </a:p>
          <a:p>
            <a:endParaRPr lang="en-US" sz="2800"/>
          </a:p>
          <a:p>
            <a:r>
              <a:rPr lang="en-US" sz="2800" i="1">
                <a:solidFill>
                  <a:srgbClr val="006600"/>
                </a:solidFill>
              </a:rPr>
              <a:t>Task: </a:t>
            </a:r>
            <a:r>
              <a:rPr lang="en-US" sz="2800">
                <a:solidFill>
                  <a:srgbClr val="006600"/>
                </a:solidFill>
              </a:rPr>
              <a:t>Construct simple assessments that a faculty member could use to assess student learning of core concepts in your field of expertise.</a:t>
            </a:r>
          </a:p>
          <a:p>
            <a:endParaRPr lang="en-US" sz="2800">
              <a:solidFill>
                <a:srgbClr val="006600"/>
              </a:solidFill>
            </a:endParaRPr>
          </a:p>
          <a:p>
            <a:r>
              <a:rPr lang="en-US" sz="2800" i="1">
                <a:solidFill>
                  <a:srgbClr val="660033"/>
                </a:solidFill>
              </a:rPr>
              <a:t>Standard: </a:t>
            </a:r>
            <a:r>
              <a:rPr lang="en-US" sz="2800">
                <a:solidFill>
                  <a:srgbClr val="660033"/>
                </a:solidFill>
              </a:rPr>
              <a:t>Scaffold concept assessments using the </a:t>
            </a:r>
            <a:r>
              <a:rPr lang="en-US" sz="2800" u="sng">
                <a:solidFill>
                  <a:srgbClr val="660033"/>
                </a:solidFill>
              </a:rPr>
              <a:t>Understand</a:t>
            </a:r>
            <a:r>
              <a:rPr lang="en-US" sz="2800">
                <a:solidFill>
                  <a:srgbClr val="660033"/>
                </a:solidFill>
              </a:rPr>
              <a:t>, </a:t>
            </a:r>
            <a:r>
              <a:rPr lang="en-US" sz="2800" u="sng">
                <a:solidFill>
                  <a:srgbClr val="660033"/>
                </a:solidFill>
              </a:rPr>
              <a:t>Apply</a:t>
            </a:r>
            <a:r>
              <a:rPr lang="en-US" sz="2800">
                <a:solidFill>
                  <a:srgbClr val="660033"/>
                </a:solidFill>
              </a:rPr>
              <a:t>, </a:t>
            </a:r>
            <a:r>
              <a:rPr lang="en-US" sz="2800" u="sng">
                <a:solidFill>
                  <a:srgbClr val="660033"/>
                </a:solidFill>
              </a:rPr>
              <a:t>Analyze</a:t>
            </a:r>
            <a:r>
              <a:rPr lang="en-US" sz="2800">
                <a:solidFill>
                  <a:srgbClr val="660033"/>
                </a:solidFill>
              </a:rPr>
              <a:t>, and </a:t>
            </a:r>
            <a:r>
              <a:rPr lang="en-US" sz="2800" u="sng">
                <a:solidFill>
                  <a:srgbClr val="660033"/>
                </a:solidFill>
              </a:rPr>
              <a:t>Evaluate</a:t>
            </a:r>
            <a:r>
              <a:rPr lang="en-US" sz="2800">
                <a:solidFill>
                  <a:srgbClr val="660033"/>
                </a:solidFill>
              </a:rPr>
              <a:t> cognitive process categories of the </a:t>
            </a:r>
            <a:r>
              <a:rPr lang="en-US" b="1" i="1">
                <a:solidFill>
                  <a:srgbClr val="660033"/>
                </a:solidFill>
              </a:rPr>
              <a:t>Taxonomy</a:t>
            </a:r>
            <a:r>
              <a:rPr lang="en-US" sz="2800">
                <a:solidFill>
                  <a:srgbClr val="66003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531812" y="1806700"/>
            <a:ext cx="434181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Traditional Class</a:t>
            </a:r>
            <a:endParaRPr lang="en-US"/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Students are passive or distracted (e.g., FB, Twitter)</a:t>
            </a:r>
            <a:endParaRPr lang="en-US" sz="200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Quiet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Instructor-focused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Information from instructor-to-student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Students work as individuals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Competitive learning environment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Limited assessment opportunities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027613" y="1806700"/>
            <a:ext cx="4267200" cy="3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Active Learning Class</a:t>
            </a:r>
            <a:endParaRPr lang="en-US"/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Students are active</a:t>
            </a:r>
            <a:endParaRPr lang="en-US" sz="2000">
              <a:solidFill>
                <a:srgbClr val="003399"/>
              </a:solidFill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Noisy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Student-focused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Information from instructor-to-student, student-to-student, student-to-instructor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Student collaboration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Supportive learning environment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CC00"/>
              </a:buClr>
              <a:buFontTx/>
              <a:buChar char="•"/>
            </a:pPr>
            <a:r>
              <a:rPr lang="en-US" sz="2000"/>
              <a:t>Multiple assessment opportunities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79413" y="3048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Comic Sans MS" charset="0"/>
              </a:rPr>
              <a:t>Traditional versus Active Learning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4212" y="6400800"/>
            <a:ext cx="8553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Comic Sans MS"/>
                <a:cs typeface="Comic Sans MS"/>
              </a:rPr>
              <a:t>What is Active Learning: </a:t>
            </a:r>
            <a:r>
              <a:rPr lang="en-US" sz="1600" b="1">
                <a:latin typeface="Comic Sans MS" charset="0"/>
                <a:hlinkClick r:id="rId3"/>
              </a:rPr>
              <a:t>http://serc.carleton.edu/introgeo/gallerywalk/active.html</a:t>
            </a:r>
            <a:endParaRPr lang="en-US" sz="1600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8484</TotalTime>
  <Words>3462</Words>
  <Application>Microsoft Macintosh PowerPoint</Application>
  <PresentationFormat>Custom</PresentationFormat>
  <Paragraphs>335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Radial</vt:lpstr>
      <vt:lpstr>Active Learning Strategies for Geoscience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Think-Pair-Share</vt:lpstr>
      <vt:lpstr>Brainstorm Think-Pair-Share questions for this image:</vt:lpstr>
      <vt:lpstr>Think-Pair-Share: Try It</vt:lpstr>
      <vt:lpstr>PowerPoint Presentation</vt:lpstr>
      <vt:lpstr>PowerPoint Presentation</vt:lpstr>
      <vt:lpstr>ConcepTests: An Example</vt:lpstr>
      <vt:lpstr>ConcepTests: Try It</vt:lpstr>
      <vt:lpstr>Lecture Tutorials</vt:lpstr>
      <vt:lpstr>Lecture Tutorials: An Example</vt:lpstr>
      <vt:lpstr>PowerPoint Presentation</vt:lpstr>
      <vt:lpstr>PowerPoint Presentation</vt:lpstr>
      <vt:lpstr>PowerPoint Presentation</vt:lpstr>
      <vt:lpstr>Predictive Demo: Try It</vt:lpstr>
      <vt:lpstr>PowerPoint Presentation</vt:lpstr>
      <vt:lpstr>PowerPoint Presentation</vt:lpstr>
      <vt:lpstr>PowerPoint Presentation</vt:lpstr>
      <vt:lpstr>Wall Walk: Try It</vt:lpstr>
      <vt:lpstr>Concept Sketches</vt:lpstr>
      <vt:lpstr>Concept Sketches</vt:lpstr>
      <vt:lpstr>Using Concept Sketches</vt:lpstr>
      <vt:lpstr>Assessing Concept Sketches</vt:lpstr>
      <vt:lpstr>Concept Sketch: Try It</vt:lpstr>
      <vt:lpstr>Question of the Day</vt:lpstr>
      <vt:lpstr>PowerPoint Presentation</vt:lpstr>
      <vt:lpstr>PowerPoint Presentation</vt:lpstr>
    </vt:vector>
  </TitlesOfParts>
  <Company>The University of Akron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Interactive_Lectures</dc:title>
  <dc:subject>Cutting Edge 09 Career</dc:subject>
  <dc:creator>Steer_Cordero</dc:creator>
  <cp:lastModifiedBy>Steven Semken</cp:lastModifiedBy>
  <cp:revision>421</cp:revision>
  <cp:lastPrinted>2012-05-08T18:40:17Z</cp:lastPrinted>
  <dcterms:created xsi:type="dcterms:W3CDTF">2009-07-01T22:03:56Z</dcterms:created>
  <dcterms:modified xsi:type="dcterms:W3CDTF">2012-05-08T18:40:18Z</dcterms:modified>
</cp:coreProperties>
</file>