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9" r:id="rId1"/>
  </p:sldMasterIdLst>
  <p:notesMasterIdLst>
    <p:notesMasterId r:id="rId24"/>
  </p:notesMasterIdLst>
  <p:sldIdLst>
    <p:sldId id="301" r:id="rId2"/>
    <p:sldId id="260" r:id="rId3"/>
    <p:sldId id="388" r:id="rId4"/>
    <p:sldId id="325" r:id="rId5"/>
    <p:sldId id="369" r:id="rId6"/>
    <p:sldId id="361" r:id="rId7"/>
    <p:sldId id="362" r:id="rId8"/>
    <p:sldId id="368" r:id="rId9"/>
    <p:sldId id="371" r:id="rId10"/>
    <p:sldId id="374" r:id="rId11"/>
    <p:sldId id="375" r:id="rId12"/>
    <p:sldId id="377" r:id="rId13"/>
    <p:sldId id="387" r:id="rId14"/>
    <p:sldId id="378" r:id="rId15"/>
    <p:sldId id="384" r:id="rId16"/>
    <p:sldId id="385" r:id="rId17"/>
    <p:sldId id="383" r:id="rId18"/>
    <p:sldId id="360" r:id="rId19"/>
    <p:sldId id="382" r:id="rId20"/>
    <p:sldId id="381" r:id="rId21"/>
    <p:sldId id="389" r:id="rId22"/>
    <p:sldId id="367" r:id="rId23"/>
  </p:sldIdLst>
  <p:sldSz cx="9144000" cy="6858000" type="screen4x3"/>
  <p:notesSz cx="6858000" cy="9144000"/>
  <p:embeddedFontLst>
    <p:embeddedFont>
      <p:font typeface="Trebuchet MS" pitchFamily="34" charset="0"/>
      <p:regular r:id="rId25"/>
      <p:bold r:id="rId26"/>
      <p:italic r:id="rId27"/>
      <p:boldItalic r:id="rId28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4400" kern="1200">
        <a:solidFill>
          <a:schemeClr val="tx1"/>
        </a:solidFill>
        <a:latin typeface="Trebuchet MS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4400" kern="1200">
        <a:solidFill>
          <a:schemeClr val="tx1"/>
        </a:solidFill>
        <a:latin typeface="Trebuchet MS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4400" kern="1200">
        <a:solidFill>
          <a:schemeClr val="tx1"/>
        </a:solidFill>
        <a:latin typeface="Trebuchet MS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4400" kern="1200">
        <a:solidFill>
          <a:schemeClr val="tx1"/>
        </a:solidFill>
        <a:latin typeface="Trebuchet MS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4400" kern="1200">
        <a:solidFill>
          <a:schemeClr val="tx1"/>
        </a:solidFill>
        <a:latin typeface="Trebuchet MS" pitchFamily="34" charset="0"/>
        <a:ea typeface="+mn-ea"/>
        <a:cs typeface="+mn-cs"/>
      </a:defRPr>
    </a:lvl5pPr>
    <a:lvl6pPr marL="2286000" algn="l" defTabSz="914400" rtl="0" eaLnBrk="1" latinLnBrk="0" hangingPunct="1">
      <a:defRPr sz="4400" kern="1200">
        <a:solidFill>
          <a:schemeClr val="tx1"/>
        </a:solidFill>
        <a:latin typeface="Trebuchet MS" pitchFamily="34" charset="0"/>
        <a:ea typeface="+mn-ea"/>
        <a:cs typeface="+mn-cs"/>
      </a:defRPr>
    </a:lvl6pPr>
    <a:lvl7pPr marL="2743200" algn="l" defTabSz="914400" rtl="0" eaLnBrk="1" latinLnBrk="0" hangingPunct="1">
      <a:defRPr sz="4400" kern="1200">
        <a:solidFill>
          <a:schemeClr val="tx1"/>
        </a:solidFill>
        <a:latin typeface="Trebuchet MS" pitchFamily="34" charset="0"/>
        <a:ea typeface="+mn-ea"/>
        <a:cs typeface="+mn-cs"/>
      </a:defRPr>
    </a:lvl7pPr>
    <a:lvl8pPr marL="3200400" algn="l" defTabSz="914400" rtl="0" eaLnBrk="1" latinLnBrk="0" hangingPunct="1">
      <a:defRPr sz="4400" kern="1200">
        <a:solidFill>
          <a:schemeClr val="tx1"/>
        </a:solidFill>
        <a:latin typeface="Trebuchet MS" pitchFamily="34" charset="0"/>
        <a:ea typeface="+mn-ea"/>
        <a:cs typeface="+mn-cs"/>
      </a:defRPr>
    </a:lvl8pPr>
    <a:lvl9pPr marL="3657600" algn="l" defTabSz="914400" rtl="0" eaLnBrk="1" latinLnBrk="0" hangingPunct="1">
      <a:defRPr sz="4400" kern="1200">
        <a:solidFill>
          <a:schemeClr val="tx1"/>
        </a:solidFill>
        <a:latin typeface="Trebuchet MS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2"/>
  <p:clrMru>
    <a:srgbClr val="FFFF00"/>
    <a:srgbClr val="FF3300"/>
    <a:srgbClr val="99CC00"/>
    <a:srgbClr val="FFCC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8446" autoAdjust="0"/>
    <p:restoredTop sz="83041" autoAdjust="0"/>
  </p:normalViewPr>
  <p:slideViewPr>
    <p:cSldViewPr>
      <p:cViewPr varScale="1">
        <p:scale>
          <a:sx n="44" d="100"/>
          <a:sy n="44" d="100"/>
        </p:scale>
        <p:origin x="-1166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2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1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3.fntdata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fld id="{27D4ADA7-D355-4884-AA45-43BE3F6A238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79EF0AD-F31C-4EE0-BE72-EF01BF6619F3}" type="slidenum">
              <a:rPr lang="en-US"/>
              <a:pPr/>
              <a:t>1</a:t>
            </a:fld>
            <a:endParaRPr lang="en-US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8F55A85-ACBB-4864-9C8B-5C8D6E9DF997}" type="slidenum">
              <a:rPr lang="en-US"/>
              <a:pPr/>
              <a:t>21</a:t>
            </a:fld>
            <a:endParaRPr lang="en-US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F8BF8E8-5D38-4D55-B96D-F39A52D4AF50}" type="slidenum">
              <a:rPr lang="en-US"/>
              <a:pPr/>
              <a:t>2</a:t>
            </a:fld>
            <a:endParaRPr lang="en-US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E27AB05-D103-4735-B615-3ABA52A9DD46}" type="slidenum">
              <a:rPr lang="en-US"/>
              <a:pPr/>
              <a:t>4</a:t>
            </a:fld>
            <a:endParaRPr lang="en-US"/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i="1" kern="1200" baseline="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Observed changes in a) global </a:t>
            </a:r>
            <a:r>
              <a:rPr lang="en-US" sz="1200" i="1" kern="1200" baseline="0" dirty="0" err="1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avg</a:t>
            </a:r>
            <a:r>
              <a:rPr lang="en-US" sz="1200" i="1" kern="1200" baseline="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surface T, b) global </a:t>
            </a:r>
            <a:r>
              <a:rPr lang="en-US" sz="1200" i="1" kern="1200" baseline="0" dirty="0" err="1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avg</a:t>
            </a:r>
            <a:r>
              <a:rPr lang="en-US" sz="1200" i="1" kern="1200" baseline="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sea level  (tide gauge blue and satellite red), c) NH snow cover for March-April. Uncertainty in </a:t>
            </a:r>
            <a:r>
              <a:rPr lang="en-US" sz="1200" i="1" kern="1200" baseline="0" dirty="0" err="1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obs</a:t>
            </a:r>
            <a:r>
              <a:rPr lang="en-US" sz="1200" i="1" kern="1200" baseline="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grey; curve 5-yr smooth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D4ADA7-D355-4884-AA45-43BE3F6A2387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Different CO2</a:t>
            </a:r>
            <a:r>
              <a:rPr lang="en-US" baseline="0" dirty="0" smtClean="0"/>
              <a:t> projections along bottom; symbols are for different assumptions about treatment of e.g. clouds, land surface, various feedbacks in the GCM: see 2-4C uncertainty in global average T for given emission scenario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D4ADA7-D355-4884-AA45-43BE3F6A2387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Most disturbances that evolve into hurricanes begin in monsoon regions</a:t>
            </a:r>
          </a:p>
          <a:p>
            <a:r>
              <a:rPr lang="en-US" dirty="0" smtClean="0"/>
              <a:t>Monsoons are planetary scale, but are also affected by other systems that scale</a:t>
            </a:r>
          </a:p>
          <a:p>
            <a:r>
              <a:rPr lang="en-US" dirty="0" smtClean="0"/>
              <a:t>SST determined by interactions with atmosphere on all scales, ice, deep ocean (so climate)</a:t>
            </a:r>
          </a:p>
          <a:p>
            <a:r>
              <a:rPr lang="en-US" dirty="0" smtClean="0"/>
              <a:t>Wind shear result of structure</a:t>
            </a:r>
            <a:r>
              <a:rPr lang="en-US" baseline="0" dirty="0" smtClean="0"/>
              <a:t> of global circulation – none of these things are local!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D4ADA7-D355-4884-AA45-43BE3F6A2387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8F55A85-ACBB-4864-9C8B-5C8D6E9DF997}" type="slidenum">
              <a:rPr lang="en-US"/>
              <a:pPr/>
              <a:t>18</a:t>
            </a:fld>
            <a:endParaRPr lang="en-US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The global community of tropical cyclone researchers and forecasters as represented at the 6</a:t>
            </a:r>
            <a:r>
              <a:rPr lang="en-US" sz="1200" kern="1200" baseline="300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th </a:t>
            </a:r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International Workshop on Tropical Cyclones of the World Meteorological Organization has released a statement on the links between anthropogenic (human-induced) climate change and tropical cyclones.</a:t>
            </a:r>
            <a:endParaRPr lang="en-US" dirty="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8F55A85-ACBB-4864-9C8B-5C8D6E9DF997}" type="slidenum">
              <a:rPr lang="en-US"/>
              <a:pPr/>
              <a:t>19</a:t>
            </a:fld>
            <a:endParaRPr lang="en-US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The global community of tropical cyclone researchers and forecasters as represented at the 6</a:t>
            </a:r>
            <a:r>
              <a:rPr lang="en-US" sz="1200" kern="1200" baseline="300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th </a:t>
            </a:r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International Workshop on Tropical Cyclones of the World Meteorological Organization has released a statement on the links between anthropogenic (human-induced) climate change and tropical cyclones.</a:t>
            </a:r>
            <a:endParaRPr lang="en-US" dirty="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8F55A85-ACBB-4864-9C8B-5C8D6E9DF997}" type="slidenum">
              <a:rPr lang="en-US"/>
              <a:pPr/>
              <a:t>20</a:t>
            </a:fld>
            <a:endParaRPr lang="en-US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gradFill flip="none" rotWithShape="1">
          <a:gsLst>
            <a:gs pos="0">
              <a:srgbClr val="0070C0">
                <a:alpha val="71000"/>
              </a:srgbClr>
            </a:gs>
            <a:gs pos="100000">
              <a:schemeClr val="bg2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70C0"/>
            </a:gs>
            <a:gs pos="100000">
              <a:schemeClr val="bg2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pic>
        <p:nvPicPr>
          <p:cNvPr id="1028" name="Picture 3" descr="psu-mark.gif"/>
          <p:cNvPicPr>
            <a:picLocks noChangeAspect="1"/>
          </p:cNvPicPr>
          <p:nvPr userDrawn="1"/>
        </p:nvPicPr>
        <p:blipFill>
          <a:blip r:embed="rId15">
            <a:lum bright="70000" contrast="-70000"/>
          </a:blip>
          <a:srcRect/>
          <a:stretch>
            <a:fillRect/>
          </a:stretch>
        </p:blipFill>
        <p:spPr bwMode="auto">
          <a:xfrm>
            <a:off x="457200" y="6248400"/>
            <a:ext cx="558165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FF00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FF00"/>
          </a:solidFill>
          <a:effectLst>
            <a:outerShdw blurRad="38100" dist="38100" dir="2700000" algn="tl">
              <a:srgbClr val="000000"/>
            </a:outerShdw>
          </a:effectLst>
          <a:latin typeface="Trebuchet MS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FF00"/>
          </a:solidFill>
          <a:effectLst>
            <a:outerShdw blurRad="38100" dist="38100" dir="2700000" algn="tl">
              <a:srgbClr val="000000"/>
            </a:outerShdw>
          </a:effectLst>
          <a:latin typeface="Trebuchet MS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FF00"/>
          </a:solidFill>
          <a:effectLst>
            <a:outerShdw blurRad="38100" dist="38100" dir="2700000" algn="tl">
              <a:srgbClr val="000000"/>
            </a:outerShdw>
          </a:effectLst>
          <a:latin typeface="Trebuchet MS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FF00"/>
          </a:solidFill>
          <a:effectLst>
            <a:outerShdw blurRad="38100" dist="38100" dir="2700000" algn="tl">
              <a:srgbClr val="000000"/>
            </a:outerShdw>
          </a:effectLst>
          <a:latin typeface="Trebuchet MS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rgbClr val="FFFF00"/>
          </a:solidFill>
          <a:effectLst>
            <a:outerShdw blurRad="38100" dist="38100" dir="2700000" algn="tl">
              <a:srgbClr val="000000"/>
            </a:outerShdw>
          </a:effectLst>
          <a:latin typeface="Trebuchet MS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rgbClr val="FFFF00"/>
          </a:solidFill>
          <a:effectLst>
            <a:outerShdw blurRad="38100" dist="38100" dir="2700000" algn="tl">
              <a:srgbClr val="000000"/>
            </a:outerShdw>
          </a:effectLst>
          <a:latin typeface="Trebuchet MS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rgbClr val="FFFF00"/>
          </a:solidFill>
          <a:effectLst>
            <a:outerShdw blurRad="38100" dist="38100" dir="2700000" algn="tl">
              <a:srgbClr val="000000"/>
            </a:outerShdw>
          </a:effectLst>
          <a:latin typeface="Trebuchet MS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rgbClr val="FFFF00"/>
          </a:solidFill>
          <a:effectLst>
            <a:outerShdw blurRad="38100" dist="38100" dir="2700000" algn="tl">
              <a:srgbClr val="000000"/>
            </a:outerShdw>
          </a:effectLst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bg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folHlink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folHlink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folHlink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folHlink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folHlink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folHlink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folHlink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folHlink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jpe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Documents%20and%20Settings\Evans.PCNARGUN\My%20Documents\CONFERENCES-RESEARCH\SEMINARS\2008%20Bruce%20Museum%20TC%20Climate\luis-640.mp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838200"/>
            <a:ext cx="8305800" cy="19812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Hurricanes and Global Warming</a:t>
            </a:r>
          </a:p>
        </p:txBody>
      </p:sp>
      <p:sp>
        <p:nvSpPr>
          <p:cNvPr id="9933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2971800"/>
            <a:ext cx="7010400" cy="26670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sz="3600" b="1" dirty="0" smtClean="0"/>
              <a:t>Jenni L. Evans</a:t>
            </a:r>
          </a:p>
          <a:p>
            <a:pPr eaLnBrk="1" hangingPunct="1">
              <a:lnSpc>
                <a:spcPct val="90000"/>
              </a:lnSpc>
              <a:defRPr/>
            </a:pPr>
            <a:endParaRPr lang="en-US" sz="2800" dirty="0" smtClean="0"/>
          </a:p>
          <a:p>
            <a:pPr eaLnBrk="1" hangingPunct="1">
              <a:lnSpc>
                <a:spcPct val="90000"/>
              </a:lnSpc>
              <a:defRPr/>
            </a:pPr>
            <a:r>
              <a:rPr lang="en-US" sz="2800" dirty="0" smtClean="0">
                <a:solidFill>
                  <a:srgbClr val="99CC00"/>
                </a:solidFill>
              </a:rPr>
              <a:t>Professor, Department </a:t>
            </a:r>
            <a:r>
              <a:rPr lang="en-US" sz="2800" dirty="0" smtClean="0">
                <a:solidFill>
                  <a:srgbClr val="99CC00"/>
                </a:solidFill>
              </a:rPr>
              <a:t>of Meteorology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800" dirty="0" smtClean="0">
                <a:solidFill>
                  <a:srgbClr val="99CC00"/>
                </a:solidFill>
              </a:rPr>
              <a:t>Earth and Environmental Systems Institute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800" dirty="0" smtClean="0">
                <a:solidFill>
                  <a:srgbClr val="99CC00"/>
                </a:solidFill>
              </a:rPr>
              <a:t>The Pennsylvania State University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571500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Cutting Edge 20 October </a:t>
            </a:r>
            <a:r>
              <a:rPr lang="en-US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2008</a:t>
            </a:r>
            <a:endParaRPr 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457200"/>
            <a:ext cx="9144000" cy="960438"/>
          </a:xfrm>
        </p:spPr>
        <p:txBody>
          <a:bodyPr/>
          <a:lstStyle/>
          <a:p>
            <a:r>
              <a:rPr lang="en-US" dirty="0" smtClean="0"/>
              <a:t>Climate Modulation of Hurricanes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678363"/>
          </a:xfrm>
        </p:spPr>
        <p:txBody>
          <a:bodyPr/>
          <a:lstStyle/>
          <a:p>
            <a:r>
              <a:rPr lang="en-US" dirty="0" smtClean="0"/>
              <a:t>Hurricane formation, intensity and track</a:t>
            </a:r>
          </a:p>
          <a:p>
            <a:pPr lvl="1"/>
            <a:r>
              <a:rPr lang="en-US" dirty="0" smtClean="0"/>
              <a:t>Ocean temperatures and moisture (clouds)</a:t>
            </a:r>
          </a:p>
          <a:p>
            <a:pPr lvl="1"/>
            <a:r>
              <a:rPr lang="en-US" dirty="0" smtClean="0"/>
              <a:t>Tropical weather systems (monsoon, waves)</a:t>
            </a:r>
          </a:p>
          <a:p>
            <a:pPr lvl="1"/>
            <a:r>
              <a:rPr lang="en-US" dirty="0" smtClean="0"/>
              <a:t>Atmospheric “environment” (wind shear)</a:t>
            </a:r>
          </a:p>
          <a:p>
            <a:r>
              <a:rPr lang="en-US" dirty="0" smtClean="0"/>
              <a:t>Modulation on climate scales</a:t>
            </a:r>
          </a:p>
          <a:p>
            <a:pPr lvl="1"/>
            <a:r>
              <a:rPr lang="en-US" dirty="0" smtClean="0"/>
              <a:t>El Niño (global, multi-year)</a:t>
            </a:r>
          </a:p>
          <a:p>
            <a:pPr lvl="1"/>
            <a:r>
              <a:rPr lang="en-US" dirty="0" smtClean="0"/>
              <a:t>Convection oscillations (MJO; global tropics, 						months)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0" y="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</a:rPr>
              <a:t>Hurricane links to the climate: present climate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838200"/>
            <a:ext cx="9144000" cy="808038"/>
          </a:xfrm>
        </p:spPr>
        <p:txBody>
          <a:bodyPr/>
          <a:lstStyle/>
          <a:p>
            <a:r>
              <a:rPr lang="en-US" sz="4200" dirty="0" smtClean="0"/>
              <a:t>Techniques to Project Hurricane Response to Climate Change</a:t>
            </a:r>
            <a:endParaRPr lang="en-US" sz="4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33600"/>
            <a:ext cx="8229600" cy="3992563"/>
          </a:xfrm>
        </p:spPr>
        <p:txBody>
          <a:bodyPr/>
          <a:lstStyle/>
          <a:p>
            <a:r>
              <a:rPr lang="en-US" dirty="0" smtClean="0"/>
              <a:t>Direct counting of hurricanes in GCM</a:t>
            </a:r>
          </a:p>
          <a:p>
            <a:pPr lvl="1"/>
            <a:r>
              <a:rPr lang="en-US" dirty="0" smtClean="0"/>
              <a:t>poor resolution of hurricane scales</a:t>
            </a:r>
          </a:p>
          <a:p>
            <a:r>
              <a:rPr lang="en-US" dirty="0" smtClean="0"/>
              <a:t>Downscaling</a:t>
            </a:r>
          </a:p>
          <a:p>
            <a:pPr lvl="1"/>
            <a:r>
              <a:rPr lang="en-US" dirty="0" smtClean="0"/>
              <a:t>Physically-based</a:t>
            </a:r>
          </a:p>
          <a:p>
            <a:pPr lvl="1"/>
            <a:r>
              <a:rPr lang="en-US" dirty="0" smtClean="0"/>
              <a:t>Statistically-based</a:t>
            </a:r>
          </a:p>
          <a:p>
            <a:pPr lvl="1"/>
            <a:r>
              <a:rPr lang="en-US" dirty="0" smtClean="0"/>
              <a:t>“Nesting” of high resolution models within GCM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0" y="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</a:rPr>
              <a:t>Hurricane links to the climate: Projections of change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5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9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0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6" presetClass="emph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457200"/>
            <a:ext cx="9144000" cy="960438"/>
          </a:xfrm>
        </p:spPr>
        <p:txBody>
          <a:bodyPr/>
          <a:lstStyle/>
          <a:p>
            <a:r>
              <a:rPr lang="en-US" sz="3800" dirty="0" smtClean="0"/>
              <a:t>Projection of Ocean Temperature (SST)</a:t>
            </a:r>
            <a:endParaRPr lang="en-US" sz="3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458200" cy="4678363"/>
          </a:xfrm>
        </p:spPr>
        <p:txBody>
          <a:bodyPr/>
          <a:lstStyle/>
          <a:p>
            <a:r>
              <a:rPr lang="en-US" dirty="0" smtClean="0"/>
              <a:t>GCM agree that SST will warm with</a:t>
            </a:r>
          </a:p>
          <a:p>
            <a:pPr lvl="1"/>
            <a:r>
              <a:rPr lang="en-US" dirty="0" smtClean="0"/>
              <a:t>Largest warming near the poles (ice loss)</a:t>
            </a:r>
          </a:p>
          <a:p>
            <a:pPr lvl="1"/>
            <a:r>
              <a:rPr lang="en-US" dirty="0" smtClean="0"/>
              <a:t>Cooling in sub-surface tropics (mixed layer)</a:t>
            </a:r>
          </a:p>
          <a:p>
            <a:r>
              <a:rPr lang="en-US" dirty="0" smtClean="0"/>
              <a:t>Theory of intensity increase for most intense storms with warmer SST</a:t>
            </a:r>
          </a:p>
          <a:p>
            <a:pPr lvl="1"/>
            <a:r>
              <a:rPr lang="en-US" dirty="0" smtClean="0"/>
              <a:t>Accepted for strongest storms</a:t>
            </a:r>
          </a:p>
          <a:p>
            <a:pPr lvl="1"/>
            <a:r>
              <a:rPr lang="en-US" dirty="0" smtClean="0"/>
              <a:t>Historical changes larger than predicted</a:t>
            </a:r>
          </a:p>
          <a:p>
            <a:r>
              <a:rPr lang="en-US" dirty="0" smtClean="0"/>
              <a:t>Change in SST threshold for tropical clouds</a:t>
            </a:r>
          </a:p>
          <a:p>
            <a:pPr lvl="1"/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0" y="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</a:rPr>
              <a:t>Hurricane links to the climate: GCM projections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419600" y="5867400"/>
            <a:ext cx="43156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99CC00"/>
                </a:solidFill>
              </a:rPr>
              <a:t>Dutton, Poulsen, Evans (2000)</a:t>
            </a:r>
            <a:endParaRPr lang="en-US" sz="2400" dirty="0">
              <a:solidFill>
                <a:srgbClr val="99CC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</a:rPr>
              <a:t>Hurricane links to the climate: GCM projections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Tropical Clouds and SST</a:t>
            </a:r>
            <a:endParaRPr lang="en-US" dirty="0"/>
          </a:p>
        </p:txBody>
      </p:sp>
      <p:grpSp>
        <p:nvGrpSpPr>
          <p:cNvPr id="2" name="Group 10"/>
          <p:cNvGrpSpPr/>
          <p:nvPr/>
        </p:nvGrpSpPr>
        <p:grpSpPr>
          <a:xfrm>
            <a:off x="381000" y="1371600"/>
            <a:ext cx="8508469" cy="4080864"/>
            <a:chOff x="381000" y="1371600"/>
            <a:chExt cx="8508469" cy="4080864"/>
          </a:xfrm>
        </p:grpSpPr>
        <p:pic>
          <p:nvPicPr>
            <p:cNvPr id="49157" name="Picture 5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81000" y="1371600"/>
              <a:ext cx="8508469" cy="40808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cxnSp>
          <p:nvCxnSpPr>
            <p:cNvPr id="19" name="Straight Arrow Connector 18"/>
            <p:cNvCxnSpPr/>
            <p:nvPr/>
          </p:nvCxnSpPr>
          <p:spPr>
            <a:xfrm rot="5400000">
              <a:off x="1448594" y="3580606"/>
              <a:ext cx="304800" cy="1588"/>
            </a:xfrm>
            <a:prstGeom prst="straightConnector1">
              <a:avLst/>
            </a:prstGeom>
            <a:ln w="25400">
              <a:solidFill>
                <a:srgbClr val="FF33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Arrow Connector 19"/>
            <p:cNvCxnSpPr/>
            <p:nvPr/>
          </p:nvCxnSpPr>
          <p:spPr>
            <a:xfrm rot="5400000">
              <a:off x="4801394" y="4190206"/>
              <a:ext cx="304800" cy="1588"/>
            </a:xfrm>
            <a:prstGeom prst="straightConnector1">
              <a:avLst/>
            </a:prstGeom>
            <a:ln w="25400">
              <a:solidFill>
                <a:srgbClr val="FF33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Arrow Connector 20"/>
            <p:cNvCxnSpPr/>
            <p:nvPr/>
          </p:nvCxnSpPr>
          <p:spPr>
            <a:xfrm rot="5400000">
              <a:off x="7849394" y="1828006"/>
              <a:ext cx="304800" cy="1588"/>
            </a:xfrm>
            <a:prstGeom prst="straightConnector1">
              <a:avLst/>
            </a:prstGeom>
            <a:ln w="25400">
              <a:solidFill>
                <a:srgbClr val="FF33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 9"/>
          <p:cNvGrpSpPr>
            <a:grpSpLocks noChangeAspect="1"/>
          </p:cNvGrpSpPr>
          <p:nvPr/>
        </p:nvGrpSpPr>
        <p:grpSpPr>
          <a:xfrm>
            <a:off x="304800" y="1295400"/>
            <a:ext cx="8629484" cy="2907359"/>
            <a:chOff x="1447800" y="1219200"/>
            <a:chExt cx="6392210" cy="2153599"/>
          </a:xfrm>
        </p:grpSpPr>
        <p:pic>
          <p:nvPicPr>
            <p:cNvPr id="11" name="Picture 4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447800" y="1219200"/>
              <a:ext cx="6392210" cy="21535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cxnSp>
          <p:nvCxnSpPr>
            <p:cNvPr id="12" name="Straight Arrow Connector 11"/>
            <p:cNvCxnSpPr/>
            <p:nvPr/>
          </p:nvCxnSpPr>
          <p:spPr>
            <a:xfrm>
              <a:off x="5638800" y="1981200"/>
              <a:ext cx="1066800" cy="1588"/>
            </a:xfrm>
            <a:prstGeom prst="straightConnector1">
              <a:avLst/>
            </a:prstGeom>
            <a:ln w="25400">
              <a:solidFill>
                <a:srgbClr val="FF33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194 -0.03075 L 0.21806 0.302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16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457200"/>
            <a:ext cx="9144000" cy="960438"/>
          </a:xfrm>
        </p:spPr>
        <p:txBody>
          <a:bodyPr/>
          <a:lstStyle/>
          <a:p>
            <a:r>
              <a:rPr lang="en-US" sz="4200" dirty="0" smtClean="0"/>
              <a:t>Projection of Large Scales</a:t>
            </a:r>
            <a:endParaRPr lang="en-US" sz="4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458200" cy="4754563"/>
          </a:xfrm>
        </p:spPr>
        <p:txBody>
          <a:bodyPr/>
          <a:lstStyle/>
          <a:p>
            <a:r>
              <a:rPr lang="en-US" dirty="0" smtClean="0"/>
              <a:t>Wind shear could become stronger in tropical oceans </a:t>
            </a:r>
            <a:r>
              <a:rPr lang="en-US" dirty="0" smtClean="0">
                <a:solidFill>
                  <a:schemeClr val="accent1">
                    <a:lumMod val="90000"/>
                  </a:schemeClr>
                </a:solidFill>
              </a:rPr>
              <a:t>(Walker circulation)</a:t>
            </a:r>
          </a:p>
          <a:p>
            <a:r>
              <a:rPr lang="en-US" dirty="0" smtClean="0"/>
              <a:t>Climate could become more “El Niño-like”</a:t>
            </a:r>
          </a:p>
          <a:p>
            <a:r>
              <a:rPr lang="en-US" dirty="0" smtClean="0"/>
              <a:t>If have a more “El Niño-like” climate</a:t>
            </a:r>
          </a:p>
          <a:p>
            <a:pPr lvl="1"/>
            <a:r>
              <a:rPr lang="en-US" dirty="0" smtClean="0"/>
              <a:t>Will current El Niño responses become permanent?</a:t>
            </a:r>
          </a:p>
          <a:p>
            <a:pPr lvl="1"/>
            <a:r>
              <a:rPr lang="en-US" dirty="0" smtClean="0"/>
              <a:t>What will interannual variability look like?</a:t>
            </a:r>
          </a:p>
          <a:p>
            <a:r>
              <a:rPr lang="en-US" dirty="0" smtClean="0"/>
              <a:t>No information on few month modulation of cloudiness </a:t>
            </a:r>
            <a:r>
              <a:rPr lang="en-US" dirty="0" smtClean="0">
                <a:solidFill>
                  <a:schemeClr val="accent1">
                    <a:lumMod val="90000"/>
                  </a:schemeClr>
                </a:solidFill>
              </a:rPr>
              <a:t>(Madden Julian Oscillation)</a:t>
            </a:r>
            <a:endParaRPr lang="en-US" dirty="0">
              <a:solidFill>
                <a:schemeClr val="accent1">
                  <a:lumMod val="9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</a:rPr>
              <a:t>Hurricane links to the climate: GCM projections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63562"/>
          </a:xfrm>
        </p:spPr>
        <p:txBody>
          <a:bodyPr/>
          <a:lstStyle/>
          <a:p>
            <a:r>
              <a:rPr lang="en-US" sz="2400" b="0" dirty="0" smtClean="0">
                <a:solidFill>
                  <a:schemeClr val="bg1"/>
                </a:solidFill>
                <a:effectLst/>
              </a:rPr>
              <a:t>Hurricane links to the climate: GCM projections</a:t>
            </a:r>
            <a:endParaRPr lang="en-US" sz="2400" b="0" dirty="0">
              <a:solidFill>
                <a:schemeClr val="bg1"/>
              </a:solidFill>
              <a:effectLst/>
            </a:endParaRPr>
          </a:p>
        </p:txBody>
      </p:sp>
      <p:pic>
        <p:nvPicPr>
          <p:cNvPr id="1026" name="Picture 2" descr="C:\Documents and Settings\Evans.PCNARGUN\My Documents\CONFERENCES-RESEARCH\SEMINARS\2008 Bruce Museum TC Climate\IPCC Fig 10.16 Projected ENSO Tendency CROP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5400" y="533400"/>
            <a:ext cx="6604254" cy="58635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r>
              <a:rPr lang="en-US" sz="4200" dirty="0" smtClean="0"/>
              <a:t>Projection of Monsoon Response</a:t>
            </a:r>
            <a:endParaRPr lang="en-US" sz="4200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57200" y="3733800"/>
            <a:ext cx="8686800" cy="2773363"/>
          </a:xfrm>
        </p:spPr>
        <p:txBody>
          <a:bodyPr/>
          <a:lstStyle/>
          <a:p>
            <a:r>
              <a:rPr lang="en-US" sz="2800" dirty="0" smtClean="0"/>
              <a:t>Could become weaker because of changes in other aspects of the global circulation</a:t>
            </a:r>
          </a:p>
          <a:p>
            <a:r>
              <a:rPr lang="en-US" sz="2800" dirty="0" smtClean="0"/>
              <a:t>Rains could become more intense</a:t>
            </a:r>
          </a:p>
          <a:p>
            <a:r>
              <a:rPr lang="en-US" sz="2800" dirty="0" smtClean="0"/>
              <a:t>GCM monsoon response to El Niño not generally skillful</a:t>
            </a:r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0" y="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</a:rPr>
              <a:t>Hurricane links to the climate: GCM projections</a:t>
            </a:r>
          </a:p>
        </p:txBody>
      </p:sp>
      <p:pic>
        <p:nvPicPr>
          <p:cNvPr id="2050" name="Picture 2" descr="C:\Documents and Settings\Evans.PCNARGUN\My Documents\CONFERENCES-RESEARCH\SEMINARS\2008 Bruce Museum TC Climate\SEL_20_20081017.0600.multisat.ir.stitched.Global.x.gif"/>
          <p:cNvPicPr>
            <a:picLocks noGrp="1" noChangeAspect="1" noChangeArrowheads="1" noCrop="1"/>
          </p:cNvPicPr>
          <p:nvPr>
            <p:ph sz="quarter" idx="4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828800" y="1219200"/>
            <a:ext cx="5486400" cy="2438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457200"/>
            <a:ext cx="9144000" cy="960438"/>
          </a:xfrm>
        </p:spPr>
        <p:txBody>
          <a:bodyPr/>
          <a:lstStyle/>
          <a:p>
            <a:r>
              <a:rPr lang="en-US" dirty="0" smtClean="0"/>
              <a:t>Hurricane Feedbacks on Climate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r>
              <a:rPr lang="en-US" dirty="0" smtClean="0"/>
              <a:t>Development of remote weather systems, even at higher latitudes across oceans!</a:t>
            </a:r>
          </a:p>
          <a:p>
            <a:r>
              <a:rPr lang="en-US" dirty="0" smtClean="0"/>
              <a:t>Transport of moisture out of the tropics</a:t>
            </a:r>
          </a:p>
          <a:p>
            <a:pPr lvl="1"/>
            <a:r>
              <a:rPr lang="en-US" dirty="0" smtClean="0"/>
              <a:t>Gustav and Ike this year in Chicago</a:t>
            </a:r>
          </a:p>
          <a:p>
            <a:r>
              <a:rPr lang="en-US" dirty="0" smtClean="0"/>
              <a:t>Potential cooling of SST through mixing</a:t>
            </a:r>
          </a:p>
          <a:p>
            <a:r>
              <a:rPr lang="en-US" dirty="0" smtClean="0"/>
              <a:t>Winters following hurricane seasons with many </a:t>
            </a:r>
            <a:r>
              <a:rPr lang="en-US" dirty="0" err="1" smtClean="0"/>
              <a:t>recurvatures</a:t>
            </a:r>
            <a:r>
              <a:rPr lang="en-US" dirty="0" smtClean="0"/>
              <a:t> are warmer in higher latitudes</a:t>
            </a:r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0" y="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</a:rPr>
              <a:t>Hurricane links to the climate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533400"/>
            <a:ext cx="9144000" cy="1219200"/>
          </a:xfrm>
        </p:spPr>
        <p:txBody>
          <a:bodyPr/>
          <a:lstStyle/>
          <a:p>
            <a:pPr eaLnBrk="1" hangingPunct="1">
              <a:defRPr/>
            </a:pPr>
            <a:r>
              <a:rPr lang="en-US" sz="3800" dirty="0" smtClean="0"/>
              <a:t>UN World Meteorological Organisation 6</a:t>
            </a:r>
            <a:r>
              <a:rPr lang="en-US" sz="3800" baseline="30000" dirty="0" smtClean="0"/>
              <a:t>th</a:t>
            </a:r>
            <a:r>
              <a:rPr lang="en-US" sz="3800" dirty="0" smtClean="0"/>
              <a:t> International Workshop on TC</a:t>
            </a:r>
          </a:p>
        </p:txBody>
      </p:sp>
      <p:sp>
        <p:nvSpPr>
          <p:cNvPr id="177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752600"/>
            <a:ext cx="8458200" cy="4648200"/>
          </a:xfrm>
        </p:spPr>
        <p:txBody>
          <a:bodyPr/>
          <a:lstStyle/>
          <a:p>
            <a:pPr eaLnBrk="1" hangingPunct="1">
              <a:defRPr/>
            </a:pPr>
            <a:r>
              <a:rPr lang="en-US" sz="3100" dirty="0" smtClean="0"/>
              <a:t>In warmer climate</a:t>
            </a:r>
          </a:p>
          <a:p>
            <a:pPr lvl="1" eaLnBrk="1" hangingPunct="1">
              <a:defRPr/>
            </a:pPr>
            <a:r>
              <a:rPr lang="en-US" dirty="0" smtClean="0"/>
              <a:t>3-5% intensity increase per 1°C SST likely</a:t>
            </a:r>
          </a:p>
          <a:p>
            <a:pPr lvl="1" eaLnBrk="1" hangingPunct="1">
              <a:defRPr/>
            </a:pPr>
            <a:r>
              <a:rPr lang="en-US" dirty="0" smtClean="0"/>
              <a:t>Likely increase in storm rainfall</a:t>
            </a:r>
          </a:p>
          <a:p>
            <a:pPr lvl="1" eaLnBrk="1" hangingPunct="1">
              <a:defRPr/>
            </a:pPr>
            <a:r>
              <a:rPr lang="en-US" dirty="0" smtClean="0"/>
              <a:t>Frequency uncertain but locations unchanged</a:t>
            </a:r>
          </a:p>
          <a:p>
            <a:pPr eaLnBrk="1" hangingPunct="1">
              <a:defRPr/>
            </a:pPr>
            <a:r>
              <a:rPr lang="en-US" dirty="0" smtClean="0"/>
              <a:t>Observed increase in hurricane impacts largely due to</a:t>
            </a:r>
          </a:p>
          <a:p>
            <a:pPr lvl="1" eaLnBrk="1" hangingPunct="1">
              <a:defRPr/>
            </a:pPr>
            <a:r>
              <a:rPr lang="en-US" dirty="0" smtClean="0"/>
              <a:t>Increased coastal population</a:t>
            </a:r>
          </a:p>
          <a:p>
            <a:pPr lvl="1" eaLnBrk="1" hangingPunct="1">
              <a:defRPr/>
            </a:pPr>
            <a:r>
              <a:rPr lang="en-US" dirty="0" smtClean="0"/>
              <a:t>Increased wealth and infrastructure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819400" y="0"/>
            <a:ext cx="32848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Current understanding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533400"/>
            <a:ext cx="9144000" cy="1219200"/>
          </a:xfrm>
        </p:spPr>
        <p:txBody>
          <a:bodyPr/>
          <a:lstStyle/>
          <a:p>
            <a:pPr eaLnBrk="1" hangingPunct="1">
              <a:defRPr/>
            </a:pPr>
            <a:r>
              <a:rPr lang="en-US" sz="3800" dirty="0" smtClean="0"/>
              <a:t>UN World Meteorological Organisation 6</a:t>
            </a:r>
            <a:r>
              <a:rPr lang="en-US" sz="3800" baseline="30000" dirty="0" smtClean="0"/>
              <a:t>th</a:t>
            </a:r>
            <a:r>
              <a:rPr lang="en-US" sz="3800" dirty="0" smtClean="0"/>
              <a:t> International Workshop on TC</a:t>
            </a:r>
          </a:p>
        </p:txBody>
      </p:sp>
      <p:sp>
        <p:nvSpPr>
          <p:cNvPr id="177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752600"/>
            <a:ext cx="8458200" cy="4648200"/>
          </a:xfrm>
        </p:spPr>
        <p:txBody>
          <a:bodyPr/>
          <a:lstStyle/>
          <a:p>
            <a:pPr eaLnBrk="1" hangingPunct="1">
              <a:defRPr/>
            </a:pPr>
            <a:r>
              <a:rPr lang="en-US" sz="3100" dirty="0" smtClean="0"/>
              <a:t>In all, no firm conclusions can be drawn on human-induced impacts on hurricanes since</a:t>
            </a:r>
          </a:p>
          <a:p>
            <a:pPr lvl="1" eaLnBrk="1" hangingPunct="1">
              <a:defRPr/>
            </a:pPr>
            <a:r>
              <a:rPr lang="en-US" dirty="0" smtClean="0"/>
              <a:t>GCM projections and observations differ significantly for 20</a:t>
            </a:r>
            <a:r>
              <a:rPr lang="en-US" baseline="30000" dirty="0" smtClean="0"/>
              <a:t>th</a:t>
            </a:r>
            <a:r>
              <a:rPr lang="en-US" dirty="0" smtClean="0"/>
              <a:t> century reconstructions</a:t>
            </a:r>
          </a:p>
          <a:p>
            <a:pPr lvl="1" eaLnBrk="1" hangingPunct="1">
              <a:defRPr/>
            </a:pPr>
            <a:r>
              <a:rPr lang="en-US" dirty="0" smtClean="0"/>
              <a:t>Observational record is incomplete and inconsistent</a:t>
            </a:r>
          </a:p>
          <a:p>
            <a:pPr lvl="1" eaLnBrk="1" hangingPunct="1">
              <a:defRPr/>
            </a:pPr>
            <a:r>
              <a:rPr lang="en-US" dirty="0" smtClean="0"/>
              <a:t>GCM skill limited on key weather and climate factors relating to hurricanes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819400" y="0"/>
            <a:ext cx="32848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Current understanding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1992smandrew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9000" y="2209800"/>
            <a:ext cx="3043238" cy="205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0" name="Picture 6" descr="1992smandrew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58000" y="1295400"/>
            <a:ext cx="20574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1" name="Picture 7" descr="1992smandrew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667000" y="4267200"/>
            <a:ext cx="3043238" cy="205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2" name="Picture 8" descr="1992smandrew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810000" y="152400"/>
            <a:ext cx="3043238" cy="205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3" name="Picture 9" descr="1992smandrew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791200" y="4343400"/>
            <a:ext cx="3043238" cy="205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4" name="Picture 10" descr="1992smandrew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33400" y="3048000"/>
            <a:ext cx="20574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5" name="Picture 11" descr="1992smandrew1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04800" y="990600"/>
            <a:ext cx="3043238" cy="205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 descr="2006-TCMontage-Australia-Final.jp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438400" y="1828800"/>
            <a:ext cx="4572000" cy="355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30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30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9000"/>
                            </p:stCondLst>
                            <p:childTnLst>
                              <p:par>
                                <p:cTn id="2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3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000"/>
                            </p:stCondLst>
                            <p:childTnLst>
                              <p:par>
                                <p:cTn id="30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3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3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dirty="0" smtClean="0"/>
              <a:t>Summary and Final Thoughts</a:t>
            </a:r>
          </a:p>
        </p:txBody>
      </p:sp>
      <p:sp>
        <p:nvSpPr>
          <p:cNvPr id="177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43000"/>
            <a:ext cx="8458200" cy="52578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WMO/IWTC statement represents the current understanding on this issue</a:t>
            </a:r>
          </a:p>
          <a:p>
            <a:pPr eaLnBrk="1" hangingPunct="1">
              <a:buNone/>
              <a:defRPr/>
            </a:pPr>
            <a:r>
              <a:rPr lang="en-US" dirty="0" smtClean="0">
                <a:solidFill>
                  <a:srgbClr val="FFFF00"/>
                </a:solidFill>
                <a:effectLst/>
              </a:rPr>
              <a:t>http://www.wmo.ch/pages/themes/wmoprod/documents/iwtc_statement.pdf</a:t>
            </a:r>
          </a:p>
          <a:p>
            <a:pPr lvl="1" eaLnBrk="1" hangingPunct="1">
              <a:defRPr/>
            </a:pPr>
            <a:r>
              <a:rPr lang="en-US" dirty="0" smtClean="0"/>
              <a:t>Statement was endorsed by the American Meteorological Society</a:t>
            </a:r>
          </a:p>
          <a:p>
            <a:pPr lvl="1" eaLnBrk="1" hangingPunct="1">
              <a:defRPr/>
            </a:pPr>
            <a:r>
              <a:rPr lang="en-US" dirty="0" smtClean="0"/>
              <a:t>Key source for latest (2007) IPCC report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dirty="0" smtClean="0"/>
              <a:t>Summary and Final Thoughts</a:t>
            </a:r>
          </a:p>
        </p:txBody>
      </p:sp>
      <p:sp>
        <p:nvSpPr>
          <p:cNvPr id="177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43000"/>
            <a:ext cx="8458200" cy="52578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WMO/IWTC statement represents the current understanding on this issue</a:t>
            </a:r>
          </a:p>
          <a:p>
            <a:pPr lvl="1" eaLnBrk="1" hangingPunct="1">
              <a:defRPr/>
            </a:pPr>
            <a:r>
              <a:rPr lang="en-US" dirty="0" smtClean="0"/>
              <a:t>Statement was endorsed by the American Meteorological Society</a:t>
            </a:r>
          </a:p>
          <a:p>
            <a:pPr lvl="1" eaLnBrk="1" hangingPunct="1">
              <a:defRPr/>
            </a:pPr>
            <a:r>
              <a:rPr lang="en-US" dirty="0" smtClean="0"/>
              <a:t>Key source for latest (2007) IPCC report</a:t>
            </a:r>
          </a:p>
          <a:p>
            <a:pPr eaLnBrk="1" hangingPunct="1">
              <a:defRPr/>
            </a:pPr>
            <a:r>
              <a:rPr lang="en-US" dirty="0" smtClean="0"/>
              <a:t>Sources of uncertainty wait on both</a:t>
            </a:r>
          </a:p>
          <a:p>
            <a:pPr lvl="1" eaLnBrk="1" hangingPunct="1">
              <a:defRPr/>
            </a:pPr>
            <a:r>
              <a:rPr lang="en-US" dirty="0" smtClean="0"/>
              <a:t>Refinements/corrections to historical record</a:t>
            </a:r>
          </a:p>
          <a:p>
            <a:pPr lvl="1" eaLnBrk="1" hangingPunct="1">
              <a:defRPr/>
            </a:pPr>
            <a:r>
              <a:rPr lang="en-US" dirty="0" smtClean="0"/>
              <a:t>Improved GCM simulations of key features</a:t>
            </a:r>
          </a:p>
          <a:p>
            <a:pPr eaLnBrk="1" hangingPunct="1">
              <a:defRPr/>
            </a:pPr>
            <a:r>
              <a:rPr lang="en-US" dirty="0" smtClean="0"/>
              <a:t>Stay tuned!</a:t>
            </a:r>
            <a:endParaRPr lang="en-US" dirty="0" smtClean="0">
              <a:solidFill>
                <a:srgbClr val="FF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temp\question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8575"/>
            <a:ext cx="10028238" cy="6829425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914400" y="2895600"/>
            <a:ext cx="393729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Any Questions</a:t>
            </a:r>
            <a:endParaRPr lang="en-US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457200"/>
            <a:ext cx="9144000" cy="960438"/>
          </a:xfrm>
        </p:spPr>
        <p:txBody>
          <a:bodyPr/>
          <a:lstStyle/>
          <a:p>
            <a:r>
              <a:rPr lang="en-US" dirty="0" smtClean="0"/>
              <a:t>Hurricane Impacts on Society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r>
              <a:rPr lang="en-US" dirty="0" smtClean="0"/>
              <a:t>Obvious devastation of direct impact</a:t>
            </a:r>
          </a:p>
          <a:p>
            <a:pPr lvl="1"/>
            <a:r>
              <a:rPr lang="en-US" dirty="0" smtClean="0"/>
              <a:t>Bangladesh (1970, 1990, 2008), Mitch (1998), Katrina (2005), Tracy (1975), Long Island (1938</a:t>
            </a:r>
            <a:r>
              <a:rPr lang="en-US" smtClean="0"/>
              <a:t>), Donna (1960)…</a:t>
            </a:r>
            <a:endParaRPr lang="en-US" dirty="0" smtClean="0"/>
          </a:p>
          <a:p>
            <a:r>
              <a:rPr lang="en-US" dirty="0" smtClean="0"/>
              <a:t>Benefits from hurricanes through</a:t>
            </a:r>
          </a:p>
          <a:p>
            <a:pPr lvl="1"/>
            <a:r>
              <a:rPr lang="en-US" dirty="0" smtClean="0"/>
              <a:t>Rainfall water source locally </a:t>
            </a:r>
            <a:r>
              <a:rPr lang="en-US" dirty="0" smtClean="0">
                <a:solidFill>
                  <a:schemeClr val="accent1">
                    <a:lumMod val="90000"/>
                  </a:schemeClr>
                </a:solidFill>
              </a:rPr>
              <a:t>(TC Larry QLD)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0" y="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</a:rPr>
              <a:t>Hurricane links to the climate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4638"/>
            <a:ext cx="9144000" cy="944562"/>
          </a:xfrm>
        </p:spPr>
        <p:txBody>
          <a:bodyPr/>
          <a:lstStyle/>
          <a:p>
            <a:r>
              <a:rPr lang="en-US" dirty="0" smtClean="0"/>
              <a:t>Hurricanes and Global Warming</a:t>
            </a:r>
          </a:p>
        </p:txBody>
      </p:sp>
      <p:sp>
        <p:nvSpPr>
          <p:cNvPr id="15360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371599"/>
            <a:ext cx="8229600" cy="4800601"/>
          </a:xfrm>
        </p:spPr>
        <p:txBody>
          <a:bodyPr/>
          <a:lstStyle/>
          <a:p>
            <a:r>
              <a:rPr lang="en-US" dirty="0" smtClean="0"/>
              <a:t>The makings of a hurricane (tropical cyclone)</a:t>
            </a:r>
          </a:p>
          <a:p>
            <a:r>
              <a:rPr lang="en-US" dirty="0" smtClean="0"/>
              <a:t>Observations and projections of the climate record</a:t>
            </a:r>
          </a:p>
          <a:p>
            <a:r>
              <a:rPr lang="en-US" dirty="0" smtClean="0"/>
              <a:t>Hurricane links to the climate</a:t>
            </a:r>
          </a:p>
          <a:p>
            <a:r>
              <a:rPr lang="en-US" dirty="0" smtClean="0"/>
              <a:t>Relevant climate model (GCM) results</a:t>
            </a:r>
          </a:p>
          <a:p>
            <a:r>
              <a:rPr lang="en-US" dirty="0" smtClean="0"/>
              <a:t>Current understanding</a:t>
            </a:r>
          </a:p>
          <a:p>
            <a:r>
              <a:rPr lang="en-US" dirty="0" smtClean="0"/>
              <a:t>Final thoughts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luis-640.mpg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-57150"/>
            <a:ext cx="9220200" cy="6915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6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Content Placeholder 3" descr="IPCC Historic T(t)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038600" y="533400"/>
            <a:ext cx="4694820" cy="5646420"/>
          </a:xfrm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28600" y="762000"/>
            <a:ext cx="3581400" cy="5181600"/>
          </a:xfrm>
        </p:spPr>
        <p:txBody>
          <a:bodyPr/>
          <a:lstStyle/>
          <a:p>
            <a:pPr algn="l" eaLnBrk="1" hangingPunct="1">
              <a:defRPr/>
            </a:pPr>
            <a:r>
              <a:rPr lang="en-US" sz="3200" b="0" dirty="0" smtClean="0">
                <a:sym typeface="Wingdings"/>
              </a:rPr>
              <a:t></a:t>
            </a:r>
            <a:r>
              <a:rPr lang="en-US" sz="3200" dirty="0" smtClean="0"/>
              <a:t>Observed warming of 1°C over 150 years interspersed with periods of cooling</a:t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b="0" dirty="0" smtClean="0">
                <a:sym typeface="Wingdings"/>
              </a:rPr>
              <a:t></a:t>
            </a:r>
            <a:r>
              <a:rPr lang="en-US" sz="3200" dirty="0" smtClean="0">
                <a:sym typeface="Wingdings"/>
              </a:rPr>
              <a:t> Uncertainty in observational record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0" y="0"/>
            <a:ext cx="914400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dirty="0" smtClean="0">
                <a:solidFill>
                  <a:schemeClr val="bg1"/>
                </a:solidFill>
              </a:rPr>
              <a:t>Observations of the climate record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6148" name="Picture 4" descr="C:\Documents and Settings\Evans.PCNARGUN\My Documents\CONFERENCES-RESEARCH\SEMINARS\2008 Bruce Museum TC Climate\IPCC Projected T(t) SPM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2880" y="502920"/>
            <a:ext cx="8778240" cy="6227064"/>
          </a:xfrm>
          <a:prstGeom prst="rect">
            <a:avLst/>
          </a:prstGeom>
          <a:noFill/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87362"/>
          </a:xfrm>
        </p:spPr>
        <p:txBody>
          <a:bodyPr/>
          <a:lstStyle/>
          <a:p>
            <a:r>
              <a:rPr lang="en-US" sz="2400" dirty="0" smtClean="0">
                <a:solidFill>
                  <a:schemeClr val="bg1"/>
                </a:solidFill>
                <a:effectLst/>
              </a:rPr>
              <a:t>Observations and GCM projections of the climate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C:\Documents and Settings\Evans.PCNARGUN\My Documents\CONFERENCES-RESEARCH\SEMINARS\2008 Bruce Museum TC Climate\IPCC Fig 10.29 GCM T P Uncertainties CROP.bm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457200"/>
            <a:ext cx="8710416" cy="630990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63562"/>
          </a:xfrm>
        </p:spPr>
        <p:txBody>
          <a:bodyPr/>
          <a:lstStyle/>
          <a:p>
            <a:r>
              <a:rPr lang="en-US" sz="2400" dirty="0" smtClean="0">
                <a:solidFill>
                  <a:schemeClr val="bg1"/>
                </a:solidFill>
                <a:effectLst/>
              </a:rPr>
              <a:t>GCM projections of the climate: uncertainties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C:\Documents and Settings\Evans.PCNARGUN\My Documents\CONFERENCES-RESEARCH\SEMINARS\2008 Bruce Museum TC Climate\IPCC Fig FAQ 1.2 Climate Inputs Interactions.jpg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097394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Default Design">
  <a:themeElements>
    <a:clrScheme name="1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Default Design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3872</TotalTime>
  <Words>923</Words>
  <Application>Microsoft PowerPoint</Application>
  <PresentationFormat>On-screen Show (4:3)</PresentationFormat>
  <Paragraphs>122</Paragraphs>
  <Slides>22</Slides>
  <Notes>10</Notes>
  <HiddenSlides>1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6" baseType="lpstr">
      <vt:lpstr>Arial</vt:lpstr>
      <vt:lpstr>Trebuchet MS</vt:lpstr>
      <vt:lpstr>Wingdings</vt:lpstr>
      <vt:lpstr>1_Default Design</vt:lpstr>
      <vt:lpstr>Hurricanes and Global Warming</vt:lpstr>
      <vt:lpstr>Slide 2</vt:lpstr>
      <vt:lpstr>Hurricane Impacts on Society</vt:lpstr>
      <vt:lpstr>Hurricanes and Global Warming</vt:lpstr>
      <vt:lpstr>Slide 5</vt:lpstr>
      <vt:lpstr>Observed warming of 1°C over 150 years interspersed with periods of cooling   Uncertainty in observational record </vt:lpstr>
      <vt:lpstr>Observations and GCM projections of the climate</vt:lpstr>
      <vt:lpstr>GCM projections of the climate: uncertainties</vt:lpstr>
      <vt:lpstr>Slide 9</vt:lpstr>
      <vt:lpstr>Climate Modulation of Hurricanes</vt:lpstr>
      <vt:lpstr>Techniques to Project Hurricane Response to Climate Change</vt:lpstr>
      <vt:lpstr>Projection of Ocean Temperature (SST)</vt:lpstr>
      <vt:lpstr>Tropical Clouds and SST</vt:lpstr>
      <vt:lpstr>Projection of Large Scales</vt:lpstr>
      <vt:lpstr>Hurricane links to the climate: GCM projections</vt:lpstr>
      <vt:lpstr>Projection of Monsoon Response</vt:lpstr>
      <vt:lpstr>Hurricane Feedbacks on Climate</vt:lpstr>
      <vt:lpstr>UN World Meteorological Organisation 6th International Workshop on TC</vt:lpstr>
      <vt:lpstr>UN World Meteorological Organisation 6th International Workshop on TC</vt:lpstr>
      <vt:lpstr>Summary and Final Thoughts</vt:lpstr>
      <vt:lpstr>Summary and Final Thoughts</vt:lpstr>
      <vt:lpstr>Slide 22</vt:lpstr>
    </vt:vector>
  </TitlesOfParts>
  <Company>Penn State Meteorology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Jenni L Evans</dc:creator>
  <cp:lastModifiedBy>Jenni Evans</cp:lastModifiedBy>
  <cp:revision>93</cp:revision>
  <dcterms:created xsi:type="dcterms:W3CDTF">2006-11-24T22:30:25Z</dcterms:created>
  <dcterms:modified xsi:type="dcterms:W3CDTF">2008-10-20T14:11:08Z</dcterms:modified>
</cp:coreProperties>
</file>