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2" r:id="rId25"/>
    <p:sldId id="279" r:id="rId26"/>
    <p:sldId id="280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B0C51-71FD-411A-9F83-39BB4D777575}" type="datetimeFigureOut">
              <a:rPr lang="en-US" smtClean="0"/>
              <a:t>2/9/2012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EF345-3380-4846-B876-96B5D9BA8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8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2730D8-07B4-42E8-BD37-3B5830C49988}" type="slidenum">
              <a:rPr lang="en-US"/>
              <a:pPr/>
              <a:t>6</a:t>
            </a:fld>
            <a:endParaRPr 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D932A-D314-4059-BA90-6CA7D2DE38ED}" type="slidenum">
              <a:rPr lang="en-US"/>
              <a:pPr/>
              <a:t>13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FFCCE2-9568-4F8D-BD00-CAC9B86EDD47}" type="slidenum">
              <a:rPr lang="en-US"/>
              <a:pPr/>
              <a:t>24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50430-6E9A-4F1F-B383-65578B695EA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3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3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9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7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2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8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6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3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9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2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77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48390-DD53-4FAB-B0C1-55C3AF954194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1C419-E8F6-4483-AD7E-239950D9B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4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810516" cy="664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810516" cy="6644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2954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+mj-lt"/>
              </a:rPr>
              <a:t>Volcanic Hazards in the United States</a:t>
            </a:r>
            <a:endParaRPr lang="en-US" sz="44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200400"/>
            <a:ext cx="3187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Peter </a:t>
            </a:r>
            <a:r>
              <a:rPr lang="en-US" sz="2400" dirty="0" smtClean="0"/>
              <a:t>F. </a:t>
            </a:r>
            <a:r>
              <a:rPr lang="en-US" sz="2400" dirty="0" err="1" smtClean="0"/>
              <a:t>Cervelli</a:t>
            </a:r>
            <a:endParaRPr lang="en-US" sz="2400" dirty="0" smtClean="0"/>
          </a:p>
          <a:p>
            <a:r>
              <a:rPr lang="en-US" sz="2400" dirty="0" smtClean="0"/>
              <a:t>Research Geophysicist</a:t>
            </a:r>
          </a:p>
          <a:p>
            <a:r>
              <a:rPr lang="en-US" sz="2400" dirty="0" smtClean="0"/>
              <a:t>Volcano Science Center</a:t>
            </a:r>
          </a:p>
          <a:p>
            <a:r>
              <a:rPr lang="en-US" sz="2400" dirty="0" smtClean="0"/>
              <a:t>U.S. Geological </a:t>
            </a:r>
            <a:r>
              <a:rPr lang="en-US" sz="2400" dirty="0" smtClean="0"/>
              <a:t>Survey</a:t>
            </a:r>
          </a:p>
          <a:p>
            <a:r>
              <a:rPr lang="en-US" sz="2400" dirty="0" smtClean="0"/>
              <a:t>Menlo Park, CA</a:t>
            </a:r>
          </a:p>
          <a:p>
            <a:r>
              <a:rPr lang="en-US" sz="2400" dirty="0" smtClean="0"/>
              <a:t>pcervelli@usgs.gov</a:t>
            </a:r>
            <a:endParaRPr lang="en-US" sz="2400" dirty="0" smtClean="0"/>
          </a:p>
        </p:txBody>
      </p:sp>
      <p:sp>
        <p:nvSpPr>
          <p:cNvPr id="7" name="Rectangle 1031"/>
          <p:cNvSpPr>
            <a:spLocks noChangeArrowheads="1"/>
          </p:cNvSpPr>
          <p:nvPr/>
        </p:nvSpPr>
        <p:spPr bwMode="auto">
          <a:xfrm>
            <a:off x="438600" y="6083300"/>
            <a:ext cx="1843453" cy="39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8900" tIns="44450" rIns="88900" bIns="44450">
            <a:spAutoFit/>
          </a:bodyPr>
          <a:lstStyle/>
          <a:p>
            <a:pPr defTabSz="885825"/>
            <a:r>
              <a:rPr lang="en-US" altLang="en-US" sz="1000" b="1" dirty="0"/>
              <a:t>U.S. Department of the Interior</a:t>
            </a:r>
          </a:p>
          <a:p>
            <a:pPr defTabSz="885825"/>
            <a:r>
              <a:rPr lang="en-US" altLang="en-US" sz="1000" b="1" dirty="0"/>
              <a:t>U.S. Geological Survey</a:t>
            </a: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09800"/>
            <a:ext cx="5181600" cy="3446304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38800" y="5661772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Augustine Volcano, Alaska (Cyrus Read, USGS)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648200" y="246700"/>
            <a:ext cx="4323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On the Cutting Edge Hazards Webinar </a:t>
            </a:r>
            <a:r>
              <a:rPr lang="en-US" i="1" dirty="0" smtClean="0"/>
              <a:t>Series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295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Instrumentation: Seismometers</a:t>
            </a:r>
            <a:endParaRPr lang="en-US" sz="3600" b="1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371600"/>
            <a:ext cx="5486400" cy="3291840"/>
          </a:xfrm>
          <a:prstGeom prst="rect">
            <a:avLst/>
          </a:prstGeom>
        </p:spPr>
      </p:pic>
      <p:pic>
        <p:nvPicPr>
          <p:cNvPr id="6" name="Picture 4" descr="seismom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1876015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5334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Volcano and earthquake seismology share much common theory, but focus on different geological processes within the Earth.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8026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Volcano Seismology</a:t>
            </a:r>
            <a:endParaRPr lang="en-US" sz="3600" b="1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295400"/>
            <a:ext cx="8458200" cy="19983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900" y="3733800"/>
            <a:ext cx="8458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Volcanic earthquakes often occur in “swarms” of small to moderate events, lacking the </a:t>
            </a:r>
            <a:r>
              <a:rPr lang="en-US" sz="2000" dirty="0" err="1" smtClean="0"/>
              <a:t>mainshock</a:t>
            </a:r>
            <a:r>
              <a:rPr lang="en-US" sz="2000" dirty="0" smtClean="0"/>
              <a:t>/aftershocks sequence typical of large tectonic earthquakes.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Seismometers on active volcanoes often record signals related to magma and fluid movement, rather than to brittle failure of rock.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Earthquake swarms can occur well away from the main volcanic edifice, resulting from stress changes created when magma rises through the upper crust.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Seismometers often record volcanic explosions.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184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Typical Geophysical Instrumentation Site in Alaska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9337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1105660716_82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9140825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Winter Maintenance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2346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8213"/>
            <a:ext cx="9144000" cy="6079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6380"/>
            <a:ext cx="9144000" cy="52322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Seismic data on display at the Alaska Volcano Observatory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8198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6091535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Instrumentation on Augustine Volcano in April, 2006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581900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Credit: Evan </a:t>
            </a:r>
            <a:r>
              <a:rPr lang="en-US" sz="1200" dirty="0" err="1" smtClean="0"/>
              <a:t>Thoms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2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Instrumentation: GPS Receivers</a:t>
            </a:r>
            <a:endParaRPr lang="en-US" sz="36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334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GPS receivers detect and quantify small movements of the Earth’s crust.  The movements can be used to infer the underlying geologic process.</a:t>
            </a:r>
            <a:endParaRPr lang="en-US" sz="2000" dirty="0"/>
          </a:p>
        </p:txBody>
      </p:sp>
      <p:pic>
        <p:nvPicPr>
          <p:cNvPr id="2050" name="Picture 2" descr="C:\Users\cervelli\Desktop\Desktop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2743200" cy="344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219200"/>
            <a:ext cx="520700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8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6"/>
            <a:ext cx="9144000" cy="6845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45068"/>
            <a:ext cx="32004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Pressurization at around sea level.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6214646"/>
            <a:ext cx="403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Velocities from </a:t>
            </a:r>
            <a:r>
              <a:rPr lang="en-US" sz="1600" dirty="0" smtClean="0"/>
              <a:t>9/1 through 11/19, </a:t>
            </a:r>
            <a:r>
              <a:rPr lang="en-US" sz="1600" dirty="0"/>
              <a:t>2005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715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5669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Interpretation of Precursory Pressurization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121920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Inferred volume much too small to be the primary magma body.</a:t>
            </a:r>
          </a:p>
          <a:p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Petrologic analysis suggests no significant magma storage at depth around sea level.</a:t>
            </a:r>
          </a:p>
          <a:p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We suggest the pressurization arises from volatile </a:t>
            </a:r>
            <a:r>
              <a:rPr lang="en-US" sz="2000" dirty="0"/>
              <a:t>accumulation beneath </a:t>
            </a:r>
            <a:r>
              <a:rPr lang="en-US" sz="2000" dirty="0" smtClean="0"/>
              <a:t>impermeable </a:t>
            </a:r>
            <a:r>
              <a:rPr lang="en-US" sz="2000" b="1" dirty="0" err="1" smtClean="0"/>
              <a:t>Naknek</a:t>
            </a:r>
            <a:r>
              <a:rPr lang="en-US" sz="2000" dirty="0" smtClean="0"/>
              <a:t> Formation.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9144000" cy="22182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838200"/>
            <a:ext cx="2819400" cy="48511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900" y="6419579"/>
            <a:ext cx="2238068" cy="4384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29500" y="1524000"/>
            <a:ext cx="1600200" cy="307777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Larsen et al., 2010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9208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562600" y="914400"/>
            <a:ext cx="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200400" y="609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Something happened here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57600" y="152400"/>
            <a:ext cx="2133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4869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Big Change at Summit Stations in mid-November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5451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igure1_big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0" y="-227013"/>
            <a:ext cx="9588500" cy="731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914400" y="3158560"/>
            <a:ext cx="3200400" cy="267765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800" dirty="0"/>
              <a:t>Volcano Hazards Program comprises 5</a:t>
            </a:r>
            <a:r>
              <a:rPr lang="en-US" sz="2800" dirty="0" smtClean="0"/>
              <a:t> </a:t>
            </a:r>
            <a:r>
              <a:rPr lang="en-US" sz="2800" dirty="0"/>
              <a:t>Volcano Observatories and </a:t>
            </a:r>
            <a:r>
              <a:rPr lang="en-US" sz="2800" dirty="0" smtClean="0"/>
              <a:t>associated partner agencies.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9688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2"/>
            <a:ext cx="9144000" cy="685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685800"/>
            <a:ext cx="6680200" cy="5010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Implications of the Dike Interpretation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58674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Model implies that dike came to within a few hundred meters of the surface by mid-December – explains heat, gas, and steam.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638800" y="5029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MODIS imagery from December 12, 2006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1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0960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January 11, 2006 – the Eruption Begins</a:t>
            </a:r>
            <a:endParaRPr lang="en-US" sz="2800" b="1" dirty="0"/>
          </a:p>
        </p:txBody>
      </p:sp>
      <p:pic>
        <p:nvPicPr>
          <p:cNvPr id="6" name="Picture 9" descr="AVO Image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94" y="1304092"/>
            <a:ext cx="5740226" cy="3810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04092"/>
            <a:ext cx="2713394" cy="4724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92994" y="602969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Larsen et al., 2010</a:t>
            </a:r>
            <a:endParaRPr lang="en-US" sz="14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553200" y="4343400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January 12, 2006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1400" y="5338334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Brief explosions.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No juvenile material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5338334"/>
            <a:ext cx="2895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Comparatively cool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Gas-rich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00" y="61838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So-called “throat clearing”.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Implications of the Dike Interpretation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51781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1200" y="1025732"/>
            <a:ext cx="21336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Phreatic Explosions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752600" y="1941000"/>
            <a:ext cx="9732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24200" y="1882800"/>
            <a:ext cx="2286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24400" y="2590800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562600" y="762000"/>
            <a:ext cx="30480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837000" y="797132"/>
            <a:ext cx="304800" cy="1934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695300" y="1676400"/>
            <a:ext cx="353430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695300" y="1676400"/>
            <a:ext cx="2238900" cy="892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4724400" y="1828800"/>
            <a:ext cx="304800" cy="7180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810000" y="1600200"/>
            <a:ext cx="457200" cy="76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67000" y="2362200"/>
            <a:ext cx="20574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Juvenile Explosions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13300" y="3244334"/>
            <a:ext cx="30681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And then, 10 days of quiet…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352800" y="5334000"/>
            <a:ext cx="2514600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Is it over?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4916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1141964897_1_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762000"/>
            <a:ext cx="9167813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8638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Airborne gas measurements show declining emissions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7179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203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91535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Instrumentation on Augustine Volcano in April, 2006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581900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Credit: Evan </a:t>
            </a:r>
            <a:r>
              <a:rPr lang="en-US" sz="1200" dirty="0" err="1" smtClean="0"/>
              <a:t>Thoms</a:t>
            </a:r>
            <a:endParaRPr lang="en-US" sz="1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172200" y="2286000"/>
            <a:ext cx="228600" cy="251460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9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065"/>
            <a:ext cx="7162799" cy="5363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4114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GPS Data Say: Pressurization Continues</a:t>
            </a:r>
            <a:endParaRPr lang="en-US" sz="4000" b="1" dirty="0"/>
          </a:p>
        </p:txBody>
      </p:sp>
      <p:sp>
        <p:nvSpPr>
          <p:cNvPr id="6" name="Oval 5"/>
          <p:cNvSpPr/>
          <p:nvPr/>
        </p:nvSpPr>
        <p:spPr>
          <a:xfrm>
            <a:off x="6019800" y="1981200"/>
            <a:ext cx="838200" cy="8382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58000" y="1567934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important observation was that the rate of extension had shown no sign of slowing or reversal, leading us to conclude that the eruption was not over.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94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4114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And the Eruption Continues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0960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The Continuous Phase Begins</a:t>
            </a:r>
            <a:endParaRPr lang="en-US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05605"/>
            <a:ext cx="4604914" cy="344739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9" name="TextBox 8"/>
          <p:cNvSpPr txBox="1"/>
          <p:nvPr/>
        </p:nvSpPr>
        <p:spPr>
          <a:xfrm>
            <a:off x="4572000" y="5020270"/>
            <a:ext cx="422391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Night time ASTER thermal infrared data showing hot pyroclastic flow deposits, January 31, 2006, 22:50 Local Time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6200" y="1219200"/>
            <a:ext cx="360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Continuous phase lasts from 1/27 through 2/10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Produced about 50% of the total erupted volume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Very strong geodetic signal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Mainly high-silica andesite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62400"/>
            <a:ext cx="3454400" cy="25908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TextBox 12"/>
          <p:cNvSpPr txBox="1"/>
          <p:nvPr/>
        </p:nvSpPr>
        <p:spPr>
          <a:xfrm>
            <a:off x="698500" y="6400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Webcam view of PF on 1/29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37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895995"/>
            <a:ext cx="6577800" cy="56572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52400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Comparing the Models in Cross-Section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1981200" y="2877195"/>
            <a:ext cx="5715000" cy="685800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51000" y="291666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Depth range inferred from melt inclusion analysis (Webster et al., 2010)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6001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From Augustine to Yellowstone</a:t>
            </a:r>
            <a:endParaRPr lang="en-US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2331"/>
            <a:ext cx="9144000" cy="57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9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107822450_3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65088"/>
            <a:ext cx="10287000" cy="692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715000" y="3034398"/>
            <a:ext cx="32004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The VHP is responsible for monitoring all US volcanoes and issuing timely </a:t>
            </a:r>
            <a:r>
              <a:rPr lang="en-US" sz="2800" b="1" dirty="0" smtClean="0">
                <a:solidFill>
                  <a:schemeClr val="bg1"/>
                </a:solidFill>
              </a:rPr>
              <a:t>FORECASTS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of volcanic hazard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00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263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Hazards from Yellowstone</a:t>
            </a:r>
          </a:p>
        </p:txBody>
      </p:sp>
      <p:sp>
        <p:nvSpPr>
          <p:cNvPr id="21507" name="Line 2"/>
          <p:cNvSpPr>
            <a:spLocks noChangeShapeType="1"/>
          </p:cNvSpPr>
          <p:nvPr/>
        </p:nvSpPr>
        <p:spPr bwMode="auto">
          <a:xfrm>
            <a:off x="1526976" y="5563195"/>
            <a:ext cx="5866805" cy="1117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08" name="Rectangle 3"/>
          <p:cNvSpPr>
            <a:spLocks/>
          </p:cNvSpPr>
          <p:nvPr/>
        </p:nvSpPr>
        <p:spPr bwMode="auto">
          <a:xfrm>
            <a:off x="3600896" y="5882298"/>
            <a:ext cx="17504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FF3300"/>
                </a:solidFill>
                <a:latin typeface="Arial Bold" charset="0"/>
                <a:cs typeface="Arial Bold" charset="0"/>
                <a:sym typeface="Arial Bold" charset="0"/>
              </a:rPr>
              <a:t>Frequency</a:t>
            </a:r>
          </a:p>
        </p:txBody>
      </p:sp>
      <p:sp>
        <p:nvSpPr>
          <p:cNvPr id="21509" name="Rectangle 4"/>
          <p:cNvSpPr>
            <a:spLocks/>
          </p:cNvSpPr>
          <p:nvPr/>
        </p:nvSpPr>
        <p:spPr bwMode="auto">
          <a:xfrm>
            <a:off x="495598" y="5397907"/>
            <a:ext cx="38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low</a:t>
            </a:r>
          </a:p>
        </p:txBody>
      </p:sp>
      <p:sp>
        <p:nvSpPr>
          <p:cNvPr id="21510" name="Rectangle 5"/>
          <p:cNvSpPr>
            <a:spLocks/>
          </p:cNvSpPr>
          <p:nvPr/>
        </p:nvSpPr>
        <p:spPr bwMode="auto">
          <a:xfrm>
            <a:off x="7561213" y="5326469"/>
            <a:ext cx="4873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high</a:t>
            </a:r>
          </a:p>
        </p:txBody>
      </p:sp>
      <p:sp>
        <p:nvSpPr>
          <p:cNvPr id="21511" name="Oval 6"/>
          <p:cNvSpPr>
            <a:spLocks/>
          </p:cNvSpPr>
          <p:nvPr/>
        </p:nvSpPr>
        <p:spPr bwMode="auto">
          <a:xfrm>
            <a:off x="1830586" y="5331024"/>
            <a:ext cx="535781" cy="535781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333C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12" name="Rectangle 7"/>
          <p:cNvSpPr>
            <a:spLocks/>
          </p:cNvSpPr>
          <p:nvPr/>
        </p:nvSpPr>
        <p:spPr bwMode="auto">
          <a:xfrm>
            <a:off x="1116211" y="4813012"/>
            <a:ext cx="1306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ea typeface="Gill Sans" charset="0"/>
                <a:cs typeface="Gill Sans" charset="0"/>
              </a:rPr>
              <a:t>100,000 years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06428" y="1369591"/>
            <a:ext cx="4804172" cy="3202409"/>
            <a:chOff x="4036219" y="1445494"/>
            <a:chExt cx="4804172" cy="3202409"/>
          </a:xfrm>
        </p:grpSpPr>
        <p:grpSp>
          <p:nvGrpSpPr>
            <p:cNvPr id="21513" name="Group 8"/>
            <p:cNvGrpSpPr>
              <a:grpSpLocks/>
            </p:cNvGrpSpPr>
            <p:nvPr/>
          </p:nvGrpSpPr>
          <p:grpSpPr bwMode="auto">
            <a:xfrm>
              <a:off x="4036219" y="1445494"/>
              <a:ext cx="4804172" cy="3202409"/>
              <a:chOff x="0" y="0"/>
              <a:chExt cx="4304" cy="2868"/>
            </a:xfrm>
          </p:grpSpPr>
          <p:pic>
            <p:nvPicPr>
              <p:cNvPr id="20489" name="Picture 9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0"/>
                <a:ext cx="4302" cy="286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76199" dir="2700000" algn="ctr" rotWithShape="0">
                  <a:schemeClr val="bg2">
                    <a:alpha val="75000"/>
                  </a:schemeClr>
                </a:outerShdw>
              </a:effectLst>
              <a:extLst/>
            </p:spPr>
          </p:pic>
          <p:sp>
            <p:nvSpPr>
              <p:cNvPr id="21519" name="Rectangle 10"/>
              <p:cNvSpPr>
                <a:spLocks/>
              </p:cNvSpPr>
              <p:nvPr/>
            </p:nvSpPr>
            <p:spPr bwMode="auto">
              <a:xfrm>
                <a:off x="0" y="0"/>
                <a:ext cx="4304" cy="2864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4839891" y="2789285"/>
              <a:ext cx="2054851" cy="1068073"/>
              <a:chOff x="4839891" y="2789285"/>
              <a:chExt cx="2054851" cy="1068073"/>
            </a:xfrm>
          </p:grpSpPr>
          <p:sp>
            <p:nvSpPr>
              <p:cNvPr id="21515" name="Rectangle 5"/>
              <p:cNvSpPr>
                <a:spLocks/>
              </p:cNvSpPr>
              <p:nvPr/>
            </p:nvSpPr>
            <p:spPr bwMode="auto">
              <a:xfrm>
                <a:off x="4839891" y="3365250"/>
                <a:ext cx="721351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r>
                  <a:rPr lang="en-US" sz="1300">
                    <a:solidFill>
                      <a:srgbClr val="FF000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2500 km</a:t>
                </a:r>
                <a:r>
                  <a:rPr lang="en-US" sz="1300" baseline="30000">
                    <a:solidFill>
                      <a:srgbClr val="FF000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3</a:t>
                </a:r>
              </a:p>
            </p:txBody>
          </p:sp>
          <p:sp>
            <p:nvSpPr>
              <p:cNvPr id="21516" name="Rectangle 5"/>
              <p:cNvSpPr>
                <a:spLocks/>
              </p:cNvSpPr>
              <p:nvPr/>
            </p:nvSpPr>
            <p:spPr bwMode="auto">
              <a:xfrm>
                <a:off x="6173391" y="3657303"/>
                <a:ext cx="721351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r>
                  <a:rPr lang="en-US" sz="1300" dirty="0" smtClean="0">
                    <a:solidFill>
                      <a:srgbClr val="00B05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1000 </a:t>
                </a:r>
                <a:r>
                  <a:rPr lang="en-US" sz="1300" dirty="0">
                    <a:solidFill>
                      <a:srgbClr val="00B05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km</a:t>
                </a:r>
                <a:r>
                  <a:rPr lang="en-US" sz="1300" baseline="30000" dirty="0">
                    <a:solidFill>
                      <a:srgbClr val="00B05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3</a:t>
                </a:r>
              </a:p>
            </p:txBody>
          </p:sp>
          <p:sp>
            <p:nvSpPr>
              <p:cNvPr id="21517" name="Rectangle 5"/>
              <p:cNvSpPr>
                <a:spLocks/>
              </p:cNvSpPr>
              <p:nvPr/>
            </p:nvSpPr>
            <p:spPr bwMode="auto">
              <a:xfrm>
                <a:off x="5675933" y="2789285"/>
                <a:ext cx="628377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r>
                  <a:rPr lang="en-US" sz="1300" dirty="0" smtClean="0">
                    <a:solidFill>
                      <a:srgbClr val="00B0F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280 </a:t>
                </a:r>
                <a:r>
                  <a:rPr lang="en-US" sz="1300" dirty="0">
                    <a:solidFill>
                      <a:srgbClr val="00B0F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km</a:t>
                </a:r>
                <a:r>
                  <a:rPr lang="en-US" sz="1300" baseline="30000" dirty="0">
                    <a:solidFill>
                      <a:srgbClr val="00B0F0"/>
                    </a:solidFill>
                    <a:latin typeface="Arial Bold" charset="0"/>
                    <a:cs typeface="Arial Bold" charset="0"/>
                    <a:sym typeface="Arial Bold" charset="0"/>
                  </a:rPr>
                  <a:t>3</a:t>
                </a:r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381000" y="1425477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Caldera-forming Eruptions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035076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Three events in the last 2.1 million years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Most recent 640,000 years ago.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Among the largest eruptions known to science.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Most Yellowstone eruptions are </a:t>
            </a:r>
            <a:r>
              <a:rPr lang="en-US" b="1" dirty="0" smtClean="0"/>
              <a:t>not</a:t>
            </a:r>
            <a:r>
              <a:rPr lang="en-US" dirty="0" smtClean="0"/>
              <a:t> caldera-forming!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3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26976" y="5563195"/>
            <a:ext cx="5866805" cy="1117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3600896" y="5882298"/>
            <a:ext cx="17504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FF3300"/>
                </a:solidFill>
                <a:latin typeface="Arial Bold" charset="0"/>
                <a:cs typeface="Arial Bold" charset="0"/>
                <a:sym typeface="Arial Bold" charset="0"/>
              </a:rPr>
              <a:t>Frequency</a:t>
            </a: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495598" y="5397907"/>
            <a:ext cx="38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low</a:t>
            </a: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7561213" y="5326469"/>
            <a:ext cx="4873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high</a:t>
            </a:r>
          </a:p>
        </p:txBody>
      </p:sp>
      <p:sp>
        <p:nvSpPr>
          <p:cNvPr id="8" name="Oval 6"/>
          <p:cNvSpPr>
            <a:spLocks/>
          </p:cNvSpPr>
          <p:nvPr/>
        </p:nvSpPr>
        <p:spPr bwMode="auto">
          <a:xfrm>
            <a:off x="2741414" y="5331024"/>
            <a:ext cx="535781" cy="535781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333C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2125266" y="4893379"/>
            <a:ext cx="11890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ea typeface="Gill Sans" charset="0"/>
                <a:cs typeface="Gill Sans" charset="0"/>
              </a:rPr>
              <a:t>10,000 years</a:t>
            </a:r>
          </a:p>
        </p:txBody>
      </p:sp>
      <p:pic>
        <p:nvPicPr>
          <p:cNvPr id="10" name="Picture 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5977" y="1143000"/>
            <a:ext cx="3363144" cy="3732609"/>
          </a:xfrm>
          <a:prstGeom prst="rect">
            <a:avLst/>
          </a:prstGeom>
          <a:noFill/>
          <a:ln>
            <a:noFill/>
          </a:ln>
          <a:effectLst>
            <a:outerShdw blurRad="38100" dist="76199" dir="2700000" algn="ctr" rotWithShape="0">
              <a:schemeClr val="bg2">
                <a:alpha val="75000"/>
              </a:schemeClr>
            </a:outerShdw>
          </a:effectLst>
          <a:extLst/>
        </p:spPr>
      </p:pic>
      <p:sp>
        <p:nvSpPr>
          <p:cNvPr id="11" name="Rectangle 9"/>
          <p:cNvSpPr>
            <a:spLocks/>
          </p:cNvSpPr>
          <p:nvPr/>
        </p:nvSpPr>
        <p:spPr bwMode="auto">
          <a:xfrm>
            <a:off x="4876800" y="1144191"/>
            <a:ext cx="3313707" cy="373260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263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Hazards from Yellowstone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1651861"/>
            <a:ext cx="32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About 30 eruptions in the last 640,000 years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Most recent was 70,000 years ago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Largest about 500 km</a:t>
            </a:r>
            <a:r>
              <a:rPr lang="en-US" baseline="30000" dirty="0" smtClean="0"/>
              <a:t>2</a:t>
            </a:r>
            <a:r>
              <a:rPr lang="en-US" dirty="0" smtClean="0"/>
              <a:t> in area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Mostly rhyolite flows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1133716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Large Lava Flows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48635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26976" y="5563195"/>
            <a:ext cx="5866805" cy="1117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3600896" y="5882298"/>
            <a:ext cx="17504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FF3300"/>
                </a:solidFill>
                <a:latin typeface="Arial Bold" charset="0"/>
                <a:cs typeface="Arial Bold" charset="0"/>
                <a:sym typeface="Arial Bold" charset="0"/>
              </a:rPr>
              <a:t>Frequency</a:t>
            </a: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495598" y="5397907"/>
            <a:ext cx="38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low</a:t>
            </a: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7561213" y="5326469"/>
            <a:ext cx="4873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high</a:t>
            </a:r>
          </a:p>
        </p:txBody>
      </p:sp>
      <p:sp>
        <p:nvSpPr>
          <p:cNvPr id="8" name="Oval 6"/>
          <p:cNvSpPr>
            <a:spLocks/>
          </p:cNvSpPr>
          <p:nvPr/>
        </p:nvSpPr>
        <p:spPr bwMode="auto">
          <a:xfrm>
            <a:off x="4036219" y="5331024"/>
            <a:ext cx="535781" cy="535781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333C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3449092" y="4964816"/>
            <a:ext cx="10720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chemeClr val="tx1"/>
                </a:solidFill>
                <a:ea typeface="Gill Sans" charset="0"/>
                <a:cs typeface="Gill Sans" charset="0"/>
              </a:rPr>
              <a:t>1,000 years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572000" y="1371600"/>
            <a:ext cx="4103191" cy="2753693"/>
            <a:chOff x="0" y="0"/>
            <a:chExt cx="3676" cy="2467"/>
          </a:xfrm>
        </p:grpSpPr>
        <p:pic>
          <p:nvPicPr>
            <p:cNvPr id="11" name="Picture 10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"/>
              <a:ext cx="3658" cy="2466"/>
            </a:xfrm>
            <a:prstGeom prst="rect">
              <a:avLst/>
            </a:prstGeom>
            <a:noFill/>
            <a:ln>
              <a:noFill/>
            </a:ln>
            <a:effectLst>
              <a:outerShdw blurRad="38100" dist="76199" dir="2700000" algn="ctr" rotWithShape="0">
                <a:schemeClr val="bg2">
                  <a:alpha val="75000"/>
                </a:schemeClr>
              </a:outerShdw>
            </a:effectLst>
            <a:extLst/>
          </p:spPr>
        </p:pic>
        <p:sp>
          <p:nvSpPr>
            <p:cNvPr id="12" name="Rectangle 11"/>
            <p:cNvSpPr>
              <a:spLocks/>
            </p:cNvSpPr>
            <p:nvPr/>
          </p:nvSpPr>
          <p:spPr bwMode="auto">
            <a:xfrm>
              <a:off x="0" y="0"/>
              <a:ext cx="3676" cy="2462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0" y="0"/>
            <a:ext cx="9144000" cy="1062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Hazards from Yellowstone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317" y="1755004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Between 5 – 10 in last 14,000 years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Mary Bay is about 3 km across.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area around Yellowstone Lake is pock-marked with craters and susceptible to future explosions.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9317" y="1295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Large Hydrothermal Explosions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128569" y="448382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Indian Pond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5643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26976" y="5634633"/>
            <a:ext cx="5866805" cy="1117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3600896" y="5962665"/>
            <a:ext cx="17504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FF3300"/>
                </a:solidFill>
                <a:latin typeface="Arial Bold" charset="0"/>
                <a:cs typeface="Arial Bold" charset="0"/>
                <a:sym typeface="Arial Bold" charset="0"/>
              </a:rPr>
              <a:t>Frequency</a:t>
            </a: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495598" y="5478274"/>
            <a:ext cx="38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low</a:t>
            </a: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7561213" y="5397907"/>
            <a:ext cx="4873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high</a:t>
            </a:r>
          </a:p>
        </p:txBody>
      </p:sp>
      <p:sp>
        <p:nvSpPr>
          <p:cNvPr id="8" name="Oval 6"/>
          <p:cNvSpPr>
            <a:spLocks/>
          </p:cNvSpPr>
          <p:nvPr/>
        </p:nvSpPr>
        <p:spPr bwMode="auto">
          <a:xfrm>
            <a:off x="5482828" y="5411391"/>
            <a:ext cx="535781" cy="535781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333C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4877842" y="5045184"/>
            <a:ext cx="10239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Symbol" pitchFamily="18" charset="2"/>
                <a:ea typeface="Gill Sans" charset="0"/>
                <a:cs typeface="Gill Sans" charset="0"/>
              </a:rPr>
              <a:t>~</a:t>
            </a:r>
            <a:r>
              <a:rPr lang="en-US" dirty="0">
                <a:solidFill>
                  <a:schemeClr val="tx1"/>
                </a:solidFill>
                <a:ea typeface="Gill Sans" charset="0"/>
                <a:cs typeface="Gill Sans" charset="0"/>
              </a:rPr>
              <a:t>100 years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791200" y="1295995"/>
            <a:ext cx="2685605" cy="3580805"/>
            <a:chOff x="6098976" y="1223367"/>
            <a:chExt cx="2685605" cy="3580805"/>
          </a:xfrm>
        </p:grpSpPr>
        <p:pic>
          <p:nvPicPr>
            <p:cNvPr id="11" name="Picture 8"/>
            <p:cNvPicPr>
              <a:picLocks noChangeArrowheads="1"/>
            </p:cNvPicPr>
            <p:nvPr/>
          </p:nvPicPr>
          <p:blipFill>
            <a:blip r:embed="rId2"/>
            <a:srcRect b="13014"/>
            <a:stretch>
              <a:fillRect/>
            </a:stretch>
          </p:blipFill>
          <p:spPr bwMode="auto">
            <a:xfrm>
              <a:off x="6098977" y="1223367"/>
              <a:ext cx="2685604" cy="3580805"/>
            </a:xfrm>
            <a:prstGeom prst="rect">
              <a:avLst/>
            </a:prstGeom>
            <a:noFill/>
            <a:ln>
              <a:noFill/>
            </a:ln>
            <a:effectLst>
              <a:outerShdw blurRad="38100" dist="76199" dir="2700000" algn="ctr" rotWithShape="0">
                <a:schemeClr val="bg2">
                  <a:alpha val="75000"/>
                </a:schemeClr>
              </a:outerShdw>
            </a:effectLst>
            <a:extLst/>
          </p:spPr>
        </p:pic>
        <p:sp>
          <p:nvSpPr>
            <p:cNvPr id="12" name="Rectangle 9"/>
            <p:cNvSpPr>
              <a:spLocks/>
            </p:cNvSpPr>
            <p:nvPr/>
          </p:nvSpPr>
          <p:spPr bwMode="auto">
            <a:xfrm>
              <a:off x="6340079" y="4022211"/>
              <a:ext cx="2168607" cy="173124"/>
            </a:xfrm>
            <a:prstGeom prst="rect">
              <a:avLst/>
            </a:prstGeom>
            <a:noFill/>
            <a:ln>
              <a:noFill/>
            </a:ln>
            <a:effectLst>
              <a:outerShdw blurRad="63500" dist="12700" dir="2700000" algn="ctr" rotWithShape="0">
                <a:srgbClr val="000000">
                  <a:alpha val="75000"/>
                </a:srgbClr>
              </a:outerShdw>
            </a:effectLst>
            <a:extLst/>
          </p:spPr>
          <p:txBody>
            <a:bodyPr wrap="none" lIns="0" tIns="0" rIns="0" bIns="0" anchor="ctr">
              <a:spAutoFit/>
            </a:bodyPr>
            <a:lstStyle/>
            <a:p>
              <a:pPr>
                <a:lnSpc>
                  <a:spcPct val="75000"/>
                </a:lnSpc>
                <a:defRPr/>
              </a:pPr>
              <a:r>
                <a:rPr lang="en-US" sz="15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 Bold Italic" charset="0"/>
                  <a:cs typeface="Times New Roman Bold Italic" charset="0"/>
                  <a:sym typeface="Times New Roman Bold Italic" charset="0"/>
                </a:rPr>
                <a:t>Fault offset is about 15 feet</a:t>
              </a: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6098976" y="1223367"/>
              <a:ext cx="2669977" cy="3580805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4" name="Rectangle 11"/>
          <p:cNvSpPr>
            <a:spLocks/>
          </p:cNvSpPr>
          <p:nvPr/>
        </p:nvSpPr>
        <p:spPr bwMode="auto">
          <a:xfrm>
            <a:off x="6960373" y="4949776"/>
            <a:ext cx="151163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  <a:latin typeface="Times New Roman Italic" charset="0"/>
                <a:cs typeface="Times New Roman Italic" charset="0"/>
                <a:sym typeface="Times New Roman Italic" charset="0"/>
              </a:rPr>
              <a:t>photo by R. B. Smith, 1959</a:t>
            </a:r>
          </a:p>
        </p:txBody>
      </p:sp>
      <p:sp>
        <p:nvSpPr>
          <p:cNvPr id="15" name="Rectangle 1"/>
          <p:cNvSpPr txBox="1"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Hazards from Yellowstone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56178" y="1887011"/>
            <a:ext cx="3886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In 50 years, a M7.5 just outside the caldera, and an M6.5 inside.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Large, nearby earthquakes cause major changes to geothermal systems and can trigger hydrothermal explosions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Large, distant earthquake cause detectable changes to geothermal systems and trigger micro-earthquake swarms.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56178" y="1235949"/>
            <a:ext cx="4025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Large Earthquakes and Landslides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0267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26976" y="5866804"/>
            <a:ext cx="5866805" cy="1117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3600896" y="6185907"/>
            <a:ext cx="17504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FF3300"/>
                </a:solidFill>
                <a:latin typeface="Arial Bold" charset="0"/>
                <a:cs typeface="Arial Bold" charset="0"/>
                <a:sym typeface="Arial Bold" charset="0"/>
              </a:rPr>
              <a:t>Frequency</a:t>
            </a:r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495598" y="5701516"/>
            <a:ext cx="3847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low</a:t>
            </a:r>
          </a:p>
        </p:txBody>
      </p:sp>
      <p:sp>
        <p:nvSpPr>
          <p:cNvPr id="7" name="Rectangle 5"/>
          <p:cNvSpPr>
            <a:spLocks/>
          </p:cNvSpPr>
          <p:nvPr/>
        </p:nvSpPr>
        <p:spPr bwMode="auto">
          <a:xfrm>
            <a:off x="7561213" y="5630079"/>
            <a:ext cx="4873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Arial Bold" charset="0"/>
                <a:cs typeface="Arial Bold" charset="0"/>
                <a:sym typeface="Arial Bold" charset="0"/>
              </a:rPr>
              <a:t>high</a:t>
            </a:r>
          </a:p>
        </p:txBody>
      </p:sp>
      <p:sp>
        <p:nvSpPr>
          <p:cNvPr id="8" name="Oval 6"/>
          <p:cNvSpPr>
            <a:spLocks/>
          </p:cNvSpPr>
          <p:nvPr/>
        </p:nvSpPr>
        <p:spPr bwMode="auto">
          <a:xfrm>
            <a:off x="6554391" y="5634633"/>
            <a:ext cx="535781" cy="535781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333C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6217295" y="5196988"/>
            <a:ext cx="9678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mtClean="0">
                <a:solidFill>
                  <a:schemeClr val="tx1"/>
                </a:solidFill>
                <a:ea typeface="Gill Sans" charset="0"/>
                <a:cs typeface="Gill Sans" charset="0"/>
              </a:rPr>
              <a:t>1-10 </a:t>
            </a:r>
            <a:r>
              <a:rPr lang="en-US">
                <a:solidFill>
                  <a:schemeClr val="tx1"/>
                </a:solidFill>
                <a:ea typeface="Gill Sans" charset="0"/>
                <a:cs typeface="Gill Sans" charset="0"/>
              </a:rPr>
              <a:t>years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495800" y="1447800"/>
            <a:ext cx="4339828" cy="3147521"/>
            <a:chOff x="151805" y="1598414"/>
            <a:chExt cx="4339828" cy="3147521"/>
          </a:xfrm>
        </p:grpSpPr>
        <p:pic>
          <p:nvPicPr>
            <p:cNvPr id="11" name="Picture 8"/>
            <p:cNvPicPr>
              <a:picLocks noChangeArrowheads="1"/>
            </p:cNvPicPr>
            <p:nvPr/>
          </p:nvPicPr>
          <p:blipFill>
            <a:blip r:embed="rId2"/>
            <a:srcRect l="3378" t="2411" b="159"/>
            <a:stretch>
              <a:fillRect/>
            </a:stretch>
          </p:blipFill>
          <p:spPr bwMode="auto">
            <a:xfrm>
              <a:off x="151805" y="1598414"/>
              <a:ext cx="4339828" cy="2885406"/>
            </a:xfrm>
            <a:prstGeom prst="rect">
              <a:avLst/>
            </a:prstGeom>
            <a:noFill/>
            <a:ln>
              <a:noFill/>
            </a:ln>
            <a:effectLst>
              <a:outerShdw blurRad="38100" dist="76199" dir="2700000" algn="ctr" rotWithShape="0">
                <a:schemeClr val="bg2">
                  <a:alpha val="75000"/>
                </a:schemeClr>
              </a:outerShdw>
            </a:effectLst>
            <a:extLst/>
          </p:spPr>
        </p:pic>
        <p:sp>
          <p:nvSpPr>
            <p:cNvPr id="12" name="Rectangle 9"/>
            <p:cNvSpPr>
              <a:spLocks/>
            </p:cNvSpPr>
            <p:nvPr/>
          </p:nvSpPr>
          <p:spPr bwMode="auto">
            <a:xfrm>
              <a:off x="1180951" y="4576658"/>
              <a:ext cx="291906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1100">
                  <a:ea typeface="Gill Sans" charset="0"/>
                  <a:cs typeface="Gill Sans" charset="0"/>
                </a:rPr>
                <a:t>Black Opal Pool, Upper Geyser Basin, Erupted 1932</a:t>
              </a: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151805" y="1598414"/>
              <a:ext cx="4339828" cy="289321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4" name="Rectangle 1"/>
          <p:cNvSpPr txBox="1"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Hazards from Yellowstone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1905000"/>
            <a:ext cx="3886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Every other year or so.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Potential for explosions in all geyser basins and geothermal areas.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Significant danger to visitors and may disrupt infrastructure (e.g., boardwalks).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Can be triggered by earthquakes.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Unpredictable and poorly understood.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3400" y="1371600"/>
            <a:ext cx="4025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Small Hydrothermal Explosions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81157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452" y="0"/>
            <a:ext cx="532954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2000" y="457200"/>
            <a:ext cx="32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Preparing for the Worst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2187476"/>
            <a:ext cx="32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Drills and exercises reveal protocol weaknesses 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Full-scale tabletop exercise in November 2011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Forthcoming USGS report on exercise results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Exercise scenario did </a:t>
            </a:r>
            <a:r>
              <a:rPr lang="en-US" b="1" dirty="0" smtClean="0"/>
              <a:t>not</a:t>
            </a:r>
            <a:r>
              <a:rPr lang="en-US" dirty="0" smtClean="0"/>
              <a:t> culminate in caldera-forming eruption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67200" y="457200"/>
            <a:ext cx="4612500" cy="5867400"/>
            <a:chOff x="492900" y="762000"/>
            <a:chExt cx="3657600" cy="47333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551" y="1295400"/>
              <a:ext cx="3408299" cy="4065206"/>
            </a:xfrm>
            <a:prstGeom prst="rect">
              <a:avLst/>
            </a:prstGeom>
          </p:spPr>
        </p:pic>
        <p:sp>
          <p:nvSpPr>
            <p:cNvPr id="4" name="Rectangle 3"/>
            <p:cNvSpPr>
              <a:spLocks noChangeAspect="1"/>
            </p:cNvSpPr>
            <p:nvPr/>
          </p:nvSpPr>
          <p:spPr>
            <a:xfrm>
              <a:off x="492900" y="762000"/>
              <a:ext cx="3657600" cy="47333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0600" y="927506"/>
              <a:ext cx="995250" cy="365260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304800" y="457200"/>
            <a:ext cx="3704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Quantitative Assessment of</a:t>
            </a:r>
          </a:p>
          <a:p>
            <a:pPr algn="ctr"/>
            <a:r>
              <a:rPr lang="en-US" sz="2400" b="1" dirty="0" smtClean="0"/>
              <a:t>The Nation’s Volcanoes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407855"/>
            <a:ext cx="36285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latin typeface="Symbol" pitchFamily="18" charset="2"/>
              </a:rPr>
              <a:t>~</a:t>
            </a:r>
            <a:r>
              <a:rPr lang="en-US" sz="1600" dirty="0" smtClean="0"/>
              <a:t>170 Holocene volcanoes (number changes based on new research and data)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Volcanoes binned by threat level (threat </a:t>
            </a:r>
            <a:r>
              <a:rPr lang="en-US" sz="1600" dirty="0" smtClean="0">
                <a:sym typeface="Symbol"/>
              </a:rPr>
              <a:t></a:t>
            </a:r>
            <a:r>
              <a:rPr lang="en-US" sz="1600" dirty="0" smtClean="0"/>
              <a:t> risk × exposure)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About 60 high or very high threat volcanoes, most in Alaska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Blueprint for future volcano research and monitoring efforts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993952"/>
            <a:ext cx="3429000" cy="2330648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41455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572"/>
            <a:ext cx="9144000" cy="5792628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1610400" y="1968700"/>
            <a:ext cx="4672800" cy="1271593"/>
          </a:xfrm>
          <a:custGeom>
            <a:avLst/>
            <a:gdLst>
              <a:gd name="connsiteX0" fmla="*/ 0 w 4672800"/>
              <a:gd name="connsiteY0" fmla="*/ 1271593 h 1271593"/>
              <a:gd name="connsiteX1" fmla="*/ 698400 w 4672800"/>
              <a:gd name="connsiteY1" fmla="*/ 688393 h 1271593"/>
              <a:gd name="connsiteX2" fmla="*/ 1339200 w 4672800"/>
              <a:gd name="connsiteY2" fmla="*/ 321193 h 1271593"/>
              <a:gd name="connsiteX3" fmla="*/ 2073600 w 4672800"/>
              <a:gd name="connsiteY3" fmla="*/ 69193 h 1271593"/>
              <a:gd name="connsiteX4" fmla="*/ 2592000 w 4672800"/>
              <a:gd name="connsiteY4" fmla="*/ 11593 h 1271593"/>
              <a:gd name="connsiteX5" fmla="*/ 3124800 w 4672800"/>
              <a:gd name="connsiteY5" fmla="*/ 11593 h 1271593"/>
              <a:gd name="connsiteX6" fmla="*/ 3808800 w 4672800"/>
              <a:gd name="connsiteY6" fmla="*/ 133993 h 1271593"/>
              <a:gd name="connsiteX7" fmla="*/ 4269600 w 4672800"/>
              <a:gd name="connsiteY7" fmla="*/ 335593 h 1271593"/>
              <a:gd name="connsiteX8" fmla="*/ 4672800 w 4672800"/>
              <a:gd name="connsiteY8" fmla="*/ 544393 h 1271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72800" h="1271593">
                <a:moveTo>
                  <a:pt x="0" y="1271593"/>
                </a:moveTo>
                <a:cubicBezTo>
                  <a:pt x="237600" y="1059193"/>
                  <a:pt x="475200" y="846793"/>
                  <a:pt x="698400" y="688393"/>
                </a:cubicBezTo>
                <a:cubicBezTo>
                  <a:pt x="921600" y="529993"/>
                  <a:pt x="1110000" y="424393"/>
                  <a:pt x="1339200" y="321193"/>
                </a:cubicBezTo>
                <a:cubicBezTo>
                  <a:pt x="1568400" y="217993"/>
                  <a:pt x="1864800" y="120793"/>
                  <a:pt x="2073600" y="69193"/>
                </a:cubicBezTo>
                <a:cubicBezTo>
                  <a:pt x="2282400" y="17593"/>
                  <a:pt x="2416800" y="21193"/>
                  <a:pt x="2592000" y="11593"/>
                </a:cubicBezTo>
                <a:cubicBezTo>
                  <a:pt x="2767200" y="1993"/>
                  <a:pt x="2922000" y="-8807"/>
                  <a:pt x="3124800" y="11593"/>
                </a:cubicBezTo>
                <a:cubicBezTo>
                  <a:pt x="3327600" y="31993"/>
                  <a:pt x="3618000" y="79993"/>
                  <a:pt x="3808800" y="133993"/>
                </a:cubicBezTo>
                <a:cubicBezTo>
                  <a:pt x="3999600" y="187993"/>
                  <a:pt x="4125600" y="267193"/>
                  <a:pt x="4269600" y="335593"/>
                </a:cubicBezTo>
                <a:cubicBezTo>
                  <a:pt x="4413600" y="403993"/>
                  <a:pt x="4543200" y="474193"/>
                  <a:pt x="4672800" y="544393"/>
                </a:cubicBez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200" y="76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Thousands of people per day fly over the Aleutians</a:t>
            </a:r>
            <a:endParaRPr lang="en-US" sz="3200" dirty="0">
              <a:latin typeface="+mj-lt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40000" y="1641435"/>
            <a:ext cx="5846400" cy="1621658"/>
          </a:xfrm>
          <a:custGeom>
            <a:avLst/>
            <a:gdLst>
              <a:gd name="connsiteX0" fmla="*/ 0 w 5846400"/>
              <a:gd name="connsiteY0" fmla="*/ 1348058 h 1621658"/>
              <a:gd name="connsiteX1" fmla="*/ 640800 w 5846400"/>
              <a:gd name="connsiteY1" fmla="*/ 779258 h 1621658"/>
              <a:gd name="connsiteX2" fmla="*/ 1159200 w 5846400"/>
              <a:gd name="connsiteY2" fmla="*/ 440858 h 1621658"/>
              <a:gd name="connsiteX3" fmla="*/ 1742400 w 5846400"/>
              <a:gd name="connsiteY3" fmla="*/ 181658 h 1621658"/>
              <a:gd name="connsiteX4" fmla="*/ 2419200 w 5846400"/>
              <a:gd name="connsiteY4" fmla="*/ 16058 h 1621658"/>
              <a:gd name="connsiteX5" fmla="*/ 2822400 w 5846400"/>
              <a:gd name="connsiteY5" fmla="*/ 8858 h 1621658"/>
              <a:gd name="connsiteX6" fmla="*/ 3348000 w 5846400"/>
              <a:gd name="connsiteY6" fmla="*/ 37658 h 1621658"/>
              <a:gd name="connsiteX7" fmla="*/ 3938400 w 5846400"/>
              <a:gd name="connsiteY7" fmla="*/ 210458 h 1621658"/>
              <a:gd name="connsiteX8" fmla="*/ 4399200 w 5846400"/>
              <a:gd name="connsiteY8" fmla="*/ 412058 h 1621658"/>
              <a:gd name="connsiteX9" fmla="*/ 4780800 w 5846400"/>
              <a:gd name="connsiteY9" fmla="*/ 656858 h 1621658"/>
              <a:gd name="connsiteX10" fmla="*/ 5155200 w 5846400"/>
              <a:gd name="connsiteY10" fmla="*/ 930458 h 1621658"/>
              <a:gd name="connsiteX11" fmla="*/ 5630400 w 5846400"/>
              <a:gd name="connsiteY11" fmla="*/ 1384058 h 1621658"/>
              <a:gd name="connsiteX12" fmla="*/ 5846400 w 5846400"/>
              <a:gd name="connsiteY12" fmla="*/ 1621658 h 1621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46400" h="1621658">
                <a:moveTo>
                  <a:pt x="0" y="1348058"/>
                </a:moveTo>
                <a:cubicBezTo>
                  <a:pt x="223800" y="1139258"/>
                  <a:pt x="447600" y="930458"/>
                  <a:pt x="640800" y="779258"/>
                </a:cubicBezTo>
                <a:cubicBezTo>
                  <a:pt x="834000" y="628058"/>
                  <a:pt x="975600" y="540458"/>
                  <a:pt x="1159200" y="440858"/>
                </a:cubicBezTo>
                <a:cubicBezTo>
                  <a:pt x="1342800" y="341258"/>
                  <a:pt x="1532400" y="252458"/>
                  <a:pt x="1742400" y="181658"/>
                </a:cubicBezTo>
                <a:cubicBezTo>
                  <a:pt x="1952400" y="110858"/>
                  <a:pt x="2239200" y="44858"/>
                  <a:pt x="2419200" y="16058"/>
                </a:cubicBezTo>
                <a:cubicBezTo>
                  <a:pt x="2599200" y="-12742"/>
                  <a:pt x="2667600" y="5258"/>
                  <a:pt x="2822400" y="8858"/>
                </a:cubicBezTo>
                <a:cubicBezTo>
                  <a:pt x="2977200" y="12458"/>
                  <a:pt x="3162000" y="4058"/>
                  <a:pt x="3348000" y="37658"/>
                </a:cubicBezTo>
                <a:cubicBezTo>
                  <a:pt x="3534000" y="71258"/>
                  <a:pt x="3763200" y="148058"/>
                  <a:pt x="3938400" y="210458"/>
                </a:cubicBezTo>
                <a:cubicBezTo>
                  <a:pt x="4113600" y="272858"/>
                  <a:pt x="4258800" y="337658"/>
                  <a:pt x="4399200" y="412058"/>
                </a:cubicBezTo>
                <a:cubicBezTo>
                  <a:pt x="4539600" y="486458"/>
                  <a:pt x="4654800" y="570458"/>
                  <a:pt x="4780800" y="656858"/>
                </a:cubicBezTo>
                <a:cubicBezTo>
                  <a:pt x="4906800" y="743258"/>
                  <a:pt x="5013600" y="809258"/>
                  <a:pt x="5155200" y="930458"/>
                </a:cubicBezTo>
                <a:cubicBezTo>
                  <a:pt x="5296800" y="1051658"/>
                  <a:pt x="5515200" y="1268858"/>
                  <a:pt x="5630400" y="1384058"/>
                </a:cubicBezTo>
                <a:cubicBezTo>
                  <a:pt x="5745600" y="1499258"/>
                  <a:pt x="5796000" y="1560458"/>
                  <a:pt x="5846400" y="1621658"/>
                </a:cubicBezTo>
              </a:path>
            </a:pathLst>
          </a:cu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58725" y="1990725"/>
            <a:ext cx="5324475" cy="1133475"/>
          </a:xfrm>
          <a:custGeom>
            <a:avLst/>
            <a:gdLst>
              <a:gd name="connsiteX0" fmla="*/ 0 w 5324475"/>
              <a:gd name="connsiteY0" fmla="*/ 1133475 h 1133475"/>
              <a:gd name="connsiteX1" fmla="*/ 500063 w 5324475"/>
              <a:gd name="connsiteY1" fmla="*/ 719138 h 1133475"/>
              <a:gd name="connsiteX2" fmla="*/ 942975 w 5324475"/>
              <a:gd name="connsiteY2" fmla="*/ 461963 h 1133475"/>
              <a:gd name="connsiteX3" fmla="*/ 1314450 w 5324475"/>
              <a:gd name="connsiteY3" fmla="*/ 276225 h 1133475"/>
              <a:gd name="connsiteX4" fmla="*/ 1728788 w 5324475"/>
              <a:gd name="connsiteY4" fmla="*/ 128588 h 1133475"/>
              <a:gd name="connsiteX5" fmla="*/ 2147888 w 5324475"/>
              <a:gd name="connsiteY5" fmla="*/ 28575 h 1133475"/>
              <a:gd name="connsiteX6" fmla="*/ 2419350 w 5324475"/>
              <a:gd name="connsiteY6" fmla="*/ 14288 h 1133475"/>
              <a:gd name="connsiteX7" fmla="*/ 2719388 w 5324475"/>
              <a:gd name="connsiteY7" fmla="*/ 0 h 1133475"/>
              <a:gd name="connsiteX8" fmla="*/ 3005138 w 5324475"/>
              <a:gd name="connsiteY8" fmla="*/ 14288 h 1133475"/>
              <a:gd name="connsiteX9" fmla="*/ 3309938 w 5324475"/>
              <a:gd name="connsiteY9" fmla="*/ 57150 h 1133475"/>
              <a:gd name="connsiteX10" fmla="*/ 3614738 w 5324475"/>
              <a:gd name="connsiteY10" fmla="*/ 133350 h 1133475"/>
              <a:gd name="connsiteX11" fmla="*/ 3881438 w 5324475"/>
              <a:gd name="connsiteY11" fmla="*/ 219075 h 1133475"/>
              <a:gd name="connsiteX12" fmla="*/ 4191000 w 5324475"/>
              <a:gd name="connsiteY12" fmla="*/ 347663 h 1133475"/>
              <a:gd name="connsiteX13" fmla="*/ 4514850 w 5324475"/>
              <a:gd name="connsiteY13" fmla="*/ 523875 h 1133475"/>
              <a:gd name="connsiteX14" fmla="*/ 4881563 w 5324475"/>
              <a:gd name="connsiteY14" fmla="*/ 757238 h 1133475"/>
              <a:gd name="connsiteX15" fmla="*/ 5324475 w 5324475"/>
              <a:gd name="connsiteY15" fmla="*/ 11191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324475" h="1133475">
                <a:moveTo>
                  <a:pt x="0" y="1133475"/>
                </a:moveTo>
                <a:cubicBezTo>
                  <a:pt x="171450" y="982266"/>
                  <a:pt x="342901" y="831057"/>
                  <a:pt x="500063" y="719138"/>
                </a:cubicBezTo>
                <a:cubicBezTo>
                  <a:pt x="657225" y="607219"/>
                  <a:pt x="807244" y="535782"/>
                  <a:pt x="942975" y="461963"/>
                </a:cubicBezTo>
                <a:cubicBezTo>
                  <a:pt x="1078706" y="388144"/>
                  <a:pt x="1183481" y="331787"/>
                  <a:pt x="1314450" y="276225"/>
                </a:cubicBezTo>
                <a:cubicBezTo>
                  <a:pt x="1445419" y="220663"/>
                  <a:pt x="1589882" y="169863"/>
                  <a:pt x="1728788" y="128588"/>
                </a:cubicBezTo>
                <a:cubicBezTo>
                  <a:pt x="1867694" y="87313"/>
                  <a:pt x="2032795" y="47625"/>
                  <a:pt x="2147888" y="28575"/>
                </a:cubicBezTo>
                <a:cubicBezTo>
                  <a:pt x="2262981" y="9525"/>
                  <a:pt x="2419350" y="14288"/>
                  <a:pt x="2419350" y="14288"/>
                </a:cubicBezTo>
                <a:cubicBezTo>
                  <a:pt x="2514600" y="9526"/>
                  <a:pt x="2621757" y="0"/>
                  <a:pt x="2719388" y="0"/>
                </a:cubicBezTo>
                <a:cubicBezTo>
                  <a:pt x="2817019" y="0"/>
                  <a:pt x="2906713" y="4763"/>
                  <a:pt x="3005138" y="14288"/>
                </a:cubicBezTo>
                <a:cubicBezTo>
                  <a:pt x="3103563" y="23813"/>
                  <a:pt x="3208338" y="37306"/>
                  <a:pt x="3309938" y="57150"/>
                </a:cubicBezTo>
                <a:cubicBezTo>
                  <a:pt x="3411538" y="76994"/>
                  <a:pt x="3519488" y="106362"/>
                  <a:pt x="3614738" y="133350"/>
                </a:cubicBezTo>
                <a:cubicBezTo>
                  <a:pt x="3709988" y="160337"/>
                  <a:pt x="3785394" y="183356"/>
                  <a:pt x="3881438" y="219075"/>
                </a:cubicBezTo>
                <a:cubicBezTo>
                  <a:pt x="3977482" y="254794"/>
                  <a:pt x="4085431" y="296863"/>
                  <a:pt x="4191000" y="347663"/>
                </a:cubicBezTo>
                <a:cubicBezTo>
                  <a:pt x="4296569" y="398463"/>
                  <a:pt x="4399756" y="455613"/>
                  <a:pt x="4514850" y="523875"/>
                </a:cubicBezTo>
                <a:cubicBezTo>
                  <a:pt x="4629944" y="592137"/>
                  <a:pt x="4746626" y="658019"/>
                  <a:pt x="4881563" y="757238"/>
                </a:cubicBezTo>
                <a:cubicBezTo>
                  <a:pt x="5016500" y="856457"/>
                  <a:pt x="5324475" y="1119188"/>
                  <a:pt x="5324475" y="1119188"/>
                </a:cubicBezTo>
              </a:path>
            </a:pathLst>
          </a:cu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3048000"/>
            <a:ext cx="11112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Seattle to Tokyo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6116" y="3105863"/>
            <a:ext cx="14221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C000"/>
                </a:solidFill>
              </a:rPr>
              <a:t>Los Angeles to Beijing</a:t>
            </a:r>
            <a:endParaRPr lang="en-US" sz="11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5200" y="2190326"/>
            <a:ext cx="1454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B050"/>
                </a:solidFill>
              </a:rPr>
              <a:t>San Francisco to Seoul</a:t>
            </a:r>
            <a:endParaRPr lang="en-US" sz="1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63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371600" y="4029899"/>
            <a:ext cx="6477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3200" dirty="0"/>
              <a:t>Forecasts result from interpretation of data from nearly 1000 continuous monitoring instruments, consisting of 10s of gigabytes per day.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7" y="685800"/>
            <a:ext cx="8261826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6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+mj-lt"/>
              </a:rPr>
              <a:t>Instructive Case Studies</a:t>
            </a:r>
            <a:endParaRPr lang="en-US" sz="36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55003"/>
            <a:ext cx="4114800" cy="36514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5003"/>
            <a:ext cx="4114800" cy="365086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8" name="TextBox 7"/>
          <p:cNvSpPr txBox="1"/>
          <p:nvPr/>
        </p:nvSpPr>
        <p:spPr>
          <a:xfrm>
            <a:off x="228600" y="5341203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Augustine Volcano</a:t>
            </a:r>
          </a:p>
          <a:p>
            <a:pPr algn="ctr"/>
            <a:r>
              <a:rPr lang="en-US" sz="2000" dirty="0" smtClean="0"/>
              <a:t>Last Eruption: 2006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724400" y="5341203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Yellowstone Volcano</a:t>
            </a:r>
          </a:p>
          <a:p>
            <a:pPr algn="ctr"/>
            <a:r>
              <a:rPr lang="en-US" sz="2000" dirty="0" smtClean="0"/>
              <a:t>Last Eruption: </a:t>
            </a:r>
            <a:r>
              <a:rPr lang="en-US" sz="2000" dirty="0" smtClean="0">
                <a:latin typeface="Symbol" pitchFamily="18" charset="2"/>
              </a:rPr>
              <a:t>~</a:t>
            </a:r>
            <a:r>
              <a:rPr lang="en-US" sz="2000" dirty="0" smtClean="0"/>
              <a:t>70,000 years ago</a:t>
            </a:r>
            <a:endParaRPr lang="en-US" sz="2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828800" y="1066800"/>
            <a:ext cx="5334000" cy="0"/>
          </a:xfrm>
          <a:prstGeom prst="line">
            <a:avLst/>
          </a:prstGeom>
          <a:ln w="3175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6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70"/>
            <a:ext cx="9144000" cy="5960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5800" y="762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Anchorage: 150 km</a:t>
            </a:r>
            <a:endParaRPr lang="en-US" sz="14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772400" y="533400"/>
            <a:ext cx="3567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scene3d>
            <a:camera prst="orthographicFront">
              <a:rot lat="0" lon="0" rev="32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6091535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Instrumentation on Augustine Volcano in April, 2006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581900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Credit: Evan </a:t>
            </a:r>
            <a:r>
              <a:rPr lang="en-US" sz="1200" dirty="0" err="1" smtClean="0"/>
              <a:t>Thoms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2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85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</TotalTime>
  <Words>950</Words>
  <Application>Microsoft Office PowerPoint</Application>
  <PresentationFormat>On-screen Show (4:3)</PresentationFormat>
  <Paragraphs>157</Paragraphs>
  <Slides>35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Hazards from Yellowstone</vt:lpstr>
      <vt:lpstr>Hazards from Yellowstone</vt:lpstr>
      <vt:lpstr>PowerPoint Presentation</vt:lpstr>
      <vt:lpstr>Hazards from Yellowstone</vt:lpstr>
      <vt:lpstr>Hazards from Yellowstone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cervelli</dc:creator>
  <cp:lastModifiedBy>cervelli</cp:lastModifiedBy>
  <cp:revision>9</cp:revision>
  <dcterms:created xsi:type="dcterms:W3CDTF">2012-02-07T16:30:41Z</dcterms:created>
  <dcterms:modified xsi:type="dcterms:W3CDTF">2012-02-09T19:32:56Z</dcterms:modified>
</cp:coreProperties>
</file>