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366" r:id="rId2"/>
    <p:sldId id="419" r:id="rId3"/>
    <p:sldId id="365" r:id="rId4"/>
    <p:sldId id="369" r:id="rId5"/>
    <p:sldId id="458" r:id="rId6"/>
    <p:sldId id="389" r:id="rId7"/>
    <p:sldId id="421" r:id="rId8"/>
    <p:sldId id="422" r:id="rId9"/>
    <p:sldId id="423" r:id="rId10"/>
    <p:sldId id="427" r:id="rId11"/>
    <p:sldId id="420" r:id="rId12"/>
    <p:sldId id="454" r:id="rId13"/>
    <p:sldId id="455" r:id="rId14"/>
    <p:sldId id="456" r:id="rId15"/>
    <p:sldId id="457" r:id="rId16"/>
    <p:sldId id="447" r:id="rId17"/>
    <p:sldId id="448" r:id="rId18"/>
    <p:sldId id="444" r:id="rId19"/>
    <p:sldId id="437" r:id="rId20"/>
    <p:sldId id="465" r:id="rId21"/>
    <p:sldId id="432" r:id="rId22"/>
    <p:sldId id="466" r:id="rId23"/>
    <p:sldId id="459" r:id="rId24"/>
    <p:sldId id="460" r:id="rId25"/>
    <p:sldId id="461" r:id="rId26"/>
    <p:sldId id="462" r:id="rId27"/>
    <p:sldId id="463" r:id="rId28"/>
    <p:sldId id="441" r:id="rId29"/>
    <p:sldId id="443" r:id="rId30"/>
    <p:sldId id="46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7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000"/>
    <a:srgbClr val="0E0295"/>
    <a:srgbClr val="FF0000"/>
    <a:srgbClr val="EFF429"/>
    <a:srgbClr val="C6B2A6"/>
    <a:srgbClr val="FF9804"/>
    <a:srgbClr val="FFB207"/>
    <a:srgbClr val="C1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86" autoAdjust="0"/>
    <p:restoredTop sz="90929"/>
  </p:normalViewPr>
  <p:slideViewPr>
    <p:cSldViewPr>
      <p:cViewPr varScale="1">
        <p:scale>
          <a:sx n="106" d="100"/>
          <a:sy n="106" d="100"/>
        </p:scale>
        <p:origin x="-100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pPr>
              <a:defRPr/>
            </a:pPr>
            <a:fld id="{22B3D20C-4650-8544-B789-1ADD355C9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133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A5BBD0A1-A9D3-F54E-89A5-3B033AD4B9FD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1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9E734D0F-3F39-3E4C-88D3-71C2C3416C8C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9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5015D7F7-0523-864E-BE16-FB03D06D39A0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6BA6B-50BA-AB43-BBD3-CABFB8287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8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2DB75-98D7-3B47-90FC-49A573FA3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95725-1852-5F4A-A2C7-F876FC59AB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7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ECF36-5412-6642-89A3-DC7544955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8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39DF2-E86E-4D43-9939-8A34931554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8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3E41F-EDCE-DB40-9C91-3668C0801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7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C717C-FF88-5749-B93C-AFABE1791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0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691DF-687D-444D-B1A9-32C313ADA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0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96E36-C8BB-C844-9FCF-C3BCF2930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0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84523-1F0E-F743-B78F-A42C738AB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2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A0367-68D8-914D-851B-5E3E15214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0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009CF7F0-F348-3741-981D-AADD4FFDE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1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IMG_22320608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39200" cy="58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371600" y="1981200"/>
            <a:ext cx="6400800" cy="457200"/>
          </a:xfrm>
          <a:prstGeom prst="rect">
            <a:avLst/>
          </a:prstGeom>
          <a:solidFill>
            <a:srgbClr val="000000">
              <a:alpha val="5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400">
                <a:solidFill>
                  <a:schemeClr val="bg1"/>
                </a:solidFill>
              </a:rPr>
              <a:t>Climate change risk in an unknowable future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743200" y="3810000"/>
            <a:ext cx="4191000" cy="1190625"/>
          </a:xfrm>
          <a:prstGeom prst="rect">
            <a:avLst/>
          </a:prstGeom>
          <a:solidFill>
            <a:srgbClr val="000000">
              <a:alpha val="5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solidFill>
                  <a:schemeClr val="bg1"/>
                </a:solidFill>
              </a:rPr>
              <a:t>Ed Mathez</a:t>
            </a:r>
          </a:p>
          <a:p>
            <a:pPr algn="ctr"/>
            <a:r>
              <a:rPr lang="en-US" sz="1800">
                <a:solidFill>
                  <a:schemeClr val="bg1"/>
                </a:solidFill>
              </a:rPr>
              <a:t>American Museum of Natural History</a:t>
            </a:r>
          </a:p>
          <a:p>
            <a:pPr algn="ctr"/>
            <a:endParaRPr lang="en-US" sz="1800">
              <a:solidFill>
                <a:schemeClr val="bg1"/>
              </a:solidFill>
            </a:endParaRPr>
          </a:p>
          <a:p>
            <a:pPr algn="ctr"/>
            <a:r>
              <a:rPr lang="en-US" sz="1800">
                <a:solidFill>
                  <a:schemeClr val="bg1"/>
                </a:solidFill>
              </a:rPr>
              <a:t>18 November 2011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3"/>
          <p:cNvSpPr txBox="1">
            <a:spLocks noChangeArrowheads="1"/>
          </p:cNvSpPr>
          <p:nvPr/>
        </p:nvSpPr>
        <p:spPr bwMode="auto">
          <a:xfrm>
            <a:off x="457200" y="1751013"/>
            <a:ext cx="824547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630238" indent="-236538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Aft>
                <a:spcPct val="50000"/>
              </a:spcAft>
            </a:pPr>
            <a:r>
              <a:rPr lang="en-US" sz="1800"/>
              <a:t>According to the UN</a:t>
            </a:r>
            <a:r>
              <a:rPr lang="ja-JP" altLang="en-US" sz="1800"/>
              <a:t>’</a:t>
            </a:r>
            <a:r>
              <a:rPr lang="en-US" altLang="ja-JP" sz="1800"/>
              <a:t>s Framework Convention on Climate Change, avoiding </a:t>
            </a:r>
            <a:r>
              <a:rPr lang="ja-JP" altLang="en-US" sz="1800"/>
              <a:t>“</a:t>
            </a:r>
            <a:r>
              <a:rPr lang="en-US" altLang="ja-JP" sz="1800"/>
              <a:t>dangerous anthropogenic interference</a:t>
            </a:r>
            <a:r>
              <a:rPr lang="ja-JP" altLang="en-US" sz="1800"/>
              <a:t>”</a:t>
            </a:r>
            <a:r>
              <a:rPr lang="en-US" altLang="ja-JP" sz="1800"/>
              <a:t> means</a:t>
            </a:r>
          </a:p>
          <a:p>
            <a:pPr lvl="1">
              <a:spcAft>
                <a:spcPct val="50000"/>
              </a:spcAft>
              <a:buFontTx/>
              <a:buChar char="•"/>
            </a:pPr>
            <a:r>
              <a:rPr lang="en-US" sz="1800"/>
              <a:t>allowing </a:t>
            </a:r>
            <a:r>
              <a:rPr lang="ja-JP" altLang="en-US" sz="1800"/>
              <a:t>“</a:t>
            </a:r>
            <a:r>
              <a:rPr lang="en-US" altLang="ja-JP" sz="1800"/>
              <a:t>ecosystems to adapt naturally to climate change,</a:t>
            </a:r>
            <a:r>
              <a:rPr lang="ja-JP" altLang="en-US" sz="1800"/>
              <a:t>”</a:t>
            </a:r>
            <a:endParaRPr lang="en-US" altLang="ja-JP" sz="1800"/>
          </a:p>
          <a:p>
            <a:pPr lvl="1">
              <a:spcAft>
                <a:spcPct val="50000"/>
              </a:spcAft>
              <a:buFontTx/>
              <a:buChar char="•"/>
            </a:pPr>
            <a:r>
              <a:rPr lang="en-US" sz="1800"/>
              <a:t>ensuring that </a:t>
            </a:r>
            <a:r>
              <a:rPr lang="ja-JP" altLang="en-US" sz="1800"/>
              <a:t>“</a:t>
            </a:r>
            <a:r>
              <a:rPr lang="en-US" altLang="ja-JP" sz="1800"/>
              <a:t>food production is not threatened,</a:t>
            </a:r>
            <a:r>
              <a:rPr lang="ja-JP" altLang="en-US" sz="1800"/>
              <a:t>’</a:t>
            </a:r>
            <a:endParaRPr lang="en-US" altLang="ja-JP" sz="1800"/>
          </a:p>
          <a:p>
            <a:pPr lvl="1">
              <a:spcAft>
                <a:spcPct val="50000"/>
              </a:spcAft>
              <a:buFontTx/>
              <a:buChar char="•"/>
            </a:pPr>
            <a:r>
              <a:rPr lang="en-US" sz="1800"/>
              <a:t>and enabling </a:t>
            </a:r>
            <a:r>
              <a:rPr lang="ja-JP" altLang="en-US" sz="1800"/>
              <a:t>“</a:t>
            </a:r>
            <a:r>
              <a:rPr lang="en-US" altLang="ja-JP" sz="1800"/>
              <a:t>economic development to proceed in a sustainable manner.</a:t>
            </a:r>
            <a:r>
              <a:rPr lang="ja-JP" altLang="en-US" sz="1800"/>
              <a:t>”</a:t>
            </a:r>
            <a:endParaRPr lang="en-US" altLang="ja-JP" sz="1800"/>
          </a:p>
          <a:p>
            <a:pPr>
              <a:spcAft>
                <a:spcPct val="50000"/>
              </a:spcAft>
            </a:pPr>
            <a:endParaRPr lang="en-US" sz="1800"/>
          </a:p>
          <a:p>
            <a:pPr>
              <a:spcAft>
                <a:spcPct val="50000"/>
              </a:spcAft>
            </a:pPr>
            <a:r>
              <a:rPr lang="en-US" sz="1800"/>
              <a:t>To help identify </a:t>
            </a:r>
            <a:r>
              <a:rPr lang="ja-JP" altLang="en-US" sz="1800"/>
              <a:t>“</a:t>
            </a:r>
            <a:r>
              <a:rPr lang="en-US" sz="1800"/>
              <a:t>dangerous anthropogenic interference,</a:t>
            </a:r>
            <a:r>
              <a:rPr lang="ja-JP" altLang="en-US" sz="1800"/>
              <a:t>”</a:t>
            </a:r>
            <a:r>
              <a:rPr lang="en-US" sz="1800"/>
              <a:t> the IPCC (2001)</a:t>
            </a:r>
          </a:p>
          <a:p>
            <a:pPr lvl="1">
              <a:spcAft>
                <a:spcPct val="50000"/>
              </a:spcAft>
              <a:buFontTx/>
              <a:buChar char="•"/>
            </a:pPr>
            <a:r>
              <a:rPr lang="en-US" sz="1800"/>
              <a:t>defined </a:t>
            </a:r>
            <a:r>
              <a:rPr lang="ja-JP" altLang="en-US" sz="1800"/>
              <a:t>“</a:t>
            </a:r>
            <a:r>
              <a:rPr lang="en-US" altLang="ja-JP" sz="1800"/>
              <a:t>reasons for concern</a:t>
            </a:r>
            <a:r>
              <a:rPr lang="ja-JP" altLang="en-US" sz="1800"/>
              <a:t>”</a:t>
            </a:r>
            <a:r>
              <a:rPr lang="en-US" altLang="ja-JP" sz="1800"/>
              <a:t> </a:t>
            </a:r>
          </a:p>
          <a:p>
            <a:pPr lvl="1">
              <a:spcAft>
                <a:spcPct val="50000"/>
              </a:spcAft>
              <a:buFontTx/>
              <a:buChar char="•"/>
            </a:pPr>
            <a:r>
              <a:rPr lang="en-US" altLang="ja-JP" sz="1800"/>
              <a:t>grouped them into categories reflecting different levels of risk</a:t>
            </a:r>
          </a:p>
        </p:txBody>
      </p:sp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457200" y="533400"/>
            <a:ext cx="6564313" cy="396875"/>
          </a:xfrm>
          <a:prstGeom prst="rect">
            <a:avLst/>
          </a:prstGeom>
          <a:solidFill>
            <a:schemeClr val="tx1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 i="1">
                <a:solidFill>
                  <a:schemeClr val="bg1"/>
                </a:solidFill>
              </a:rPr>
              <a:t>2.  Why risks are different for different classes of impacts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6" descr="Fi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51"/>
          <a:stretch>
            <a:fillRect/>
          </a:stretch>
        </p:blipFill>
        <p:spPr bwMode="auto">
          <a:xfrm>
            <a:off x="2124075" y="0"/>
            <a:ext cx="51911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Text Box 7"/>
          <p:cNvSpPr txBox="1">
            <a:spLocks noChangeArrowheads="1"/>
          </p:cNvSpPr>
          <p:nvPr/>
        </p:nvSpPr>
        <p:spPr bwMode="auto">
          <a:xfrm rot="-5400000">
            <a:off x="919957" y="2824956"/>
            <a:ext cx="189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temperature, risk</a:t>
            </a:r>
          </a:p>
        </p:txBody>
      </p:sp>
      <p:sp>
        <p:nvSpPr>
          <p:cNvPr id="24579" name="Line 8"/>
          <p:cNvSpPr>
            <a:spLocks noChangeShapeType="1"/>
          </p:cNvSpPr>
          <p:nvPr/>
        </p:nvSpPr>
        <p:spPr bwMode="auto">
          <a:xfrm flipV="1">
            <a:off x="1903413" y="968375"/>
            <a:ext cx="0" cy="1130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Text Box 10"/>
          <p:cNvSpPr txBox="1">
            <a:spLocks noChangeArrowheads="1"/>
          </p:cNvSpPr>
          <p:nvPr/>
        </p:nvSpPr>
        <p:spPr bwMode="auto">
          <a:xfrm>
            <a:off x="7621588" y="6477000"/>
            <a:ext cx="13700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Smith et al., 2009</a:t>
            </a:r>
          </a:p>
        </p:txBody>
      </p:sp>
      <p:sp>
        <p:nvSpPr>
          <p:cNvPr id="24581" name="Text Box 12"/>
          <p:cNvSpPr txBox="1">
            <a:spLocks noChangeArrowheads="1"/>
          </p:cNvSpPr>
          <p:nvPr/>
        </p:nvSpPr>
        <p:spPr bwMode="auto">
          <a:xfrm>
            <a:off x="76200" y="5114925"/>
            <a:ext cx="2438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400">
                <a:latin typeface="Arial" charset="0"/>
              </a:rPr>
              <a:t>Increased damage to unique and threatened systems</a:t>
            </a:r>
          </a:p>
        </p:txBody>
      </p:sp>
      <p:sp>
        <p:nvSpPr>
          <p:cNvPr id="24582" name="TextBox 1"/>
          <p:cNvSpPr txBox="1">
            <a:spLocks noChangeArrowheads="1"/>
          </p:cNvSpPr>
          <p:nvPr/>
        </p:nvSpPr>
        <p:spPr bwMode="auto">
          <a:xfrm>
            <a:off x="6248400" y="5105400"/>
            <a:ext cx="2743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400">
                <a:latin typeface="Arial" charset="0"/>
              </a:rPr>
              <a:t>Single climate phenomenon with a major, world-wide impact</a:t>
            </a:r>
          </a:p>
        </p:txBody>
      </p:sp>
      <p:sp>
        <p:nvSpPr>
          <p:cNvPr id="24583" name="TextBox 2"/>
          <p:cNvSpPr txBox="1">
            <a:spLocks noChangeArrowheads="1"/>
          </p:cNvSpPr>
          <p:nvPr/>
        </p:nvSpPr>
        <p:spPr bwMode="auto">
          <a:xfrm>
            <a:off x="4916488" y="5648325"/>
            <a:ext cx="224631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400">
                <a:latin typeface="Arial" charset="0"/>
              </a:rPr>
              <a:t>Number of impact metrics that are negative</a:t>
            </a:r>
          </a:p>
        </p:txBody>
      </p:sp>
      <p:sp>
        <p:nvSpPr>
          <p:cNvPr id="24584" name="TextBox 3"/>
          <p:cNvSpPr txBox="1">
            <a:spLocks noChangeArrowheads="1"/>
          </p:cNvSpPr>
          <p:nvPr/>
        </p:nvSpPr>
        <p:spPr bwMode="auto">
          <a:xfrm>
            <a:off x="2743200" y="6181725"/>
            <a:ext cx="3124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400">
                <a:latin typeface="Arial" charset="0"/>
              </a:rPr>
              <a:t>Proportion of world population (or region) experiencing negative impact</a:t>
            </a:r>
          </a:p>
        </p:txBody>
      </p:sp>
      <p:sp>
        <p:nvSpPr>
          <p:cNvPr id="24585" name="TextBox 4"/>
          <p:cNvSpPr txBox="1">
            <a:spLocks noChangeArrowheads="1"/>
          </p:cNvSpPr>
          <p:nvPr/>
        </p:nvSpPr>
        <p:spPr bwMode="auto">
          <a:xfrm>
            <a:off x="762000" y="5672138"/>
            <a:ext cx="33178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400">
                <a:latin typeface="Arial" charset="0"/>
              </a:rPr>
              <a:t>Number of extreme weather events with substantial consequences</a:t>
            </a:r>
          </a:p>
          <a:p>
            <a:endParaRPr lang="en-US" sz="1400"/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3429000" y="5181600"/>
            <a:ext cx="0" cy="45720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/>
          <p:nvPr/>
        </p:nvCxnSpPr>
        <p:spPr bwMode="auto">
          <a:xfrm>
            <a:off x="5943600" y="5495925"/>
            <a:ext cx="3048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>
            <a:off x="2286000" y="5495925"/>
            <a:ext cx="3048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 flipV="1">
            <a:off x="5105400" y="5191125"/>
            <a:ext cx="0" cy="447675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4267200" y="5191125"/>
            <a:ext cx="0" cy="91440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/>
          <p:nvPr/>
        </p:nvCxnSpPr>
        <p:spPr bwMode="auto">
          <a:xfrm flipV="1">
            <a:off x="2590800" y="5191125"/>
            <a:ext cx="0" cy="30480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5943600" y="5191125"/>
            <a:ext cx="0" cy="30480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4"/>
          <p:cNvSpPr txBox="1">
            <a:spLocks noChangeArrowheads="1"/>
          </p:cNvSpPr>
          <p:nvPr/>
        </p:nvSpPr>
        <p:spPr bwMode="auto">
          <a:xfrm>
            <a:off x="152400" y="438150"/>
            <a:ext cx="480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 i="1"/>
              <a:t>Different risks and different timeframes…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76200" y="1295400"/>
            <a:ext cx="8915400" cy="4060825"/>
          </a:xfrm>
          <a:prstGeom prst="rect">
            <a:avLst/>
          </a:prstGeom>
          <a:solidFill>
            <a:srgbClr val="000000">
              <a:alpha val="7097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4488" indent="-290513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Aft>
                <a:spcPct val="30000"/>
              </a:spcAft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Possible consequences…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loss of biodiversity	                  more likely        mild           this decade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loss of sensitive ecosystems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severe storms/floods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severe heat waves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severe droughts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large increase in human diseases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significantly reduced water supplies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damaging sea level rise</a:t>
            </a:r>
          </a:p>
          <a:p>
            <a:pPr>
              <a:spcAft>
                <a:spcPct val="30000"/>
              </a:spcAft>
              <a:buFontTx/>
              <a:buChar char="•"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widespread famine	                   less likely  catastrophic  several decades</a:t>
            </a:r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>
            <a:off x="6172200" y="2266950"/>
            <a:ext cx="0" cy="23907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7848600" y="2266950"/>
            <a:ext cx="0" cy="23907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8"/>
          <p:cNvSpPr>
            <a:spLocks noChangeShapeType="1"/>
          </p:cNvSpPr>
          <p:nvPr/>
        </p:nvSpPr>
        <p:spPr bwMode="auto">
          <a:xfrm>
            <a:off x="4800600" y="2266950"/>
            <a:ext cx="0" cy="23907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4984-f07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600200"/>
            <a:ext cx="8799513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609600" y="4876800"/>
            <a:ext cx="8001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ea typeface="MS Mincho" charset="0"/>
                <a:cs typeface="MS Mincho" charset="0"/>
              </a:rPr>
              <a:t>The extreme summer temperature in 2003 compared with summer temperatures from 1864 to 2002, Switzerland</a:t>
            </a:r>
            <a:endParaRPr lang="en-US" sz="180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400800" y="6505575"/>
            <a:ext cx="2743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 i="1" dirty="0">
                <a:latin typeface="+mn-lt"/>
                <a:ea typeface="MS Mincho" charset="0"/>
                <a:cs typeface="MS Mincho" charset="0"/>
              </a:rPr>
              <a:t>Mathez, 2009, after </a:t>
            </a:r>
            <a:r>
              <a:rPr lang="en-US" sz="1200" i="1" dirty="0" err="1">
                <a:latin typeface="+mn-lt"/>
                <a:ea typeface="MS Mincho" charset="0"/>
                <a:cs typeface="MS Mincho" charset="0"/>
              </a:rPr>
              <a:t>Schar</a:t>
            </a:r>
            <a:r>
              <a:rPr lang="en-US" sz="1200" i="1" dirty="0">
                <a:latin typeface="+mn-lt"/>
                <a:ea typeface="MS Mincho" charset="0"/>
                <a:cs typeface="MS Mincho" charset="0"/>
              </a:rPr>
              <a:t> et al., 2004</a:t>
            </a:r>
            <a:endParaRPr lang="en-US" sz="1200" i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Text Box 68"/>
          <p:cNvSpPr txBox="1">
            <a:spLocks noChangeArrowheads="1"/>
          </p:cNvSpPr>
          <p:nvPr/>
        </p:nvSpPr>
        <p:spPr bwMode="auto">
          <a:xfrm>
            <a:off x="304800" y="228600"/>
            <a:ext cx="4659313" cy="396875"/>
          </a:xfrm>
          <a:prstGeom prst="rect">
            <a:avLst/>
          </a:prstGeom>
          <a:solidFill>
            <a:srgbClr val="0000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>
                <a:solidFill>
                  <a:schemeClr val="bg1"/>
                </a:solidFill>
                <a:latin typeface="+mn-lt"/>
              </a:rPr>
              <a:t>3</a:t>
            </a:r>
            <a:r>
              <a:rPr lang="en-US" sz="2000" i="1" dirty="0" smtClean="0">
                <a:solidFill>
                  <a:schemeClr val="bg1"/>
                </a:solidFill>
                <a:latin typeface="+mn-lt"/>
              </a:rPr>
              <a:t>.  How risks are governed by extremes</a:t>
            </a:r>
          </a:p>
        </p:txBody>
      </p:sp>
      <p:sp>
        <p:nvSpPr>
          <p:cNvPr id="26629" name="TextBox 1"/>
          <p:cNvSpPr txBox="1">
            <a:spLocks noChangeArrowheads="1"/>
          </p:cNvSpPr>
          <p:nvPr/>
        </p:nvSpPr>
        <p:spPr bwMode="auto">
          <a:xfrm>
            <a:off x="1371600" y="1066800"/>
            <a:ext cx="5888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/>
              <a:t>The western European summer heat wave of 2003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81200" y="6507163"/>
            <a:ext cx="144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 i="1" dirty="0" err="1">
                <a:latin typeface="+mn-lt"/>
              </a:rPr>
              <a:t>Sch</a:t>
            </a:r>
            <a:r>
              <a:rPr lang="en-US" altLang="ja-JP" sz="1200" i="1" dirty="0" err="1">
                <a:latin typeface="+mn-lt"/>
              </a:rPr>
              <a:t>ä</a:t>
            </a:r>
            <a:r>
              <a:rPr lang="en-US" sz="1200" i="1" dirty="0" err="1">
                <a:latin typeface="+mn-lt"/>
              </a:rPr>
              <a:t>r</a:t>
            </a:r>
            <a:r>
              <a:rPr lang="en-US" sz="1200" i="1" dirty="0">
                <a:latin typeface="+mn-lt"/>
              </a:rPr>
              <a:t> et al., 2004</a:t>
            </a:r>
          </a:p>
        </p:txBody>
      </p:sp>
      <p:pic>
        <p:nvPicPr>
          <p:cNvPr id="28674" name="Picture 6" descr="Schar2004F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76200"/>
            <a:ext cx="5386387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Line 7"/>
          <p:cNvSpPr>
            <a:spLocks noChangeShapeType="1"/>
          </p:cNvSpPr>
          <p:nvPr/>
        </p:nvSpPr>
        <p:spPr bwMode="auto">
          <a:xfrm>
            <a:off x="6858000" y="228600"/>
            <a:ext cx="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6934200" y="457200"/>
            <a:ext cx="523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/>
              <a:t>2003</a:t>
            </a:r>
          </a:p>
        </p:txBody>
      </p:sp>
      <p:sp>
        <p:nvSpPr>
          <p:cNvPr id="28677" name="Line 10"/>
          <p:cNvSpPr>
            <a:spLocks noChangeShapeType="1"/>
          </p:cNvSpPr>
          <p:nvPr/>
        </p:nvSpPr>
        <p:spPr bwMode="auto">
          <a:xfrm>
            <a:off x="5334000" y="228600"/>
            <a:ext cx="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5562600" y="2286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/>
              <a:t>1864-2002 observed (CH)</a:t>
            </a:r>
          </a:p>
        </p:txBody>
      </p:sp>
      <p:sp>
        <p:nvSpPr>
          <p:cNvPr id="28679" name="Line 12"/>
          <p:cNvSpPr>
            <a:spLocks noChangeShapeType="1"/>
          </p:cNvSpPr>
          <p:nvPr/>
        </p:nvSpPr>
        <p:spPr bwMode="auto">
          <a:xfrm flipH="1">
            <a:off x="5334000" y="6858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Line 13"/>
          <p:cNvSpPr>
            <a:spLocks noChangeShapeType="1"/>
          </p:cNvSpPr>
          <p:nvPr/>
        </p:nvSpPr>
        <p:spPr bwMode="auto">
          <a:xfrm flipH="1">
            <a:off x="6858000" y="685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685800" y="5334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1961-1990 JJA model simulation</a:t>
            </a:r>
          </a:p>
        </p:txBody>
      </p:sp>
      <p:sp>
        <p:nvSpPr>
          <p:cNvPr id="28682" name="Text Box 15"/>
          <p:cNvSpPr txBox="1">
            <a:spLocks noChangeArrowheads="1"/>
          </p:cNvSpPr>
          <p:nvPr/>
        </p:nvSpPr>
        <p:spPr bwMode="auto">
          <a:xfrm>
            <a:off x="381000" y="1676400"/>
            <a:ext cx="312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2071-2100 JJA model simulation (A2 scenario)</a:t>
            </a:r>
          </a:p>
        </p:txBody>
      </p:sp>
      <p:sp>
        <p:nvSpPr>
          <p:cNvPr id="28683" name="Text Box 16"/>
          <p:cNvSpPr txBox="1">
            <a:spLocks noChangeArrowheads="1"/>
          </p:cNvSpPr>
          <p:nvPr/>
        </p:nvSpPr>
        <p:spPr bwMode="auto">
          <a:xfrm>
            <a:off x="679450" y="3962400"/>
            <a:ext cx="2673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(c) SCEN - CTRL</a:t>
            </a:r>
          </a:p>
          <a:p>
            <a:pPr algn="ctr"/>
            <a:r>
              <a:rPr lang="en-US" sz="1800"/>
              <a:t>and</a:t>
            </a:r>
          </a:p>
          <a:p>
            <a:pPr algn="ctr"/>
            <a:r>
              <a:rPr lang="en-US" sz="1800"/>
              <a:t>(d) relative change in std deviation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81200" y="6507163"/>
            <a:ext cx="144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 i="1" dirty="0" err="1">
                <a:latin typeface="+mn-lt"/>
              </a:rPr>
              <a:t>Sch</a:t>
            </a:r>
            <a:r>
              <a:rPr lang="en-US" altLang="ja-JP" sz="1200" i="1" dirty="0" err="1">
                <a:latin typeface="+mn-lt"/>
              </a:rPr>
              <a:t>ä</a:t>
            </a:r>
            <a:r>
              <a:rPr lang="en-US" sz="1200" i="1" dirty="0" err="1">
                <a:latin typeface="+mn-lt"/>
              </a:rPr>
              <a:t>r</a:t>
            </a:r>
            <a:r>
              <a:rPr lang="en-US" sz="1200" i="1" dirty="0">
                <a:latin typeface="+mn-lt"/>
              </a:rPr>
              <a:t> et al., 2004</a:t>
            </a:r>
          </a:p>
        </p:txBody>
      </p:sp>
      <p:pic>
        <p:nvPicPr>
          <p:cNvPr id="30722" name="Picture 6" descr="Schar2004F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76200"/>
            <a:ext cx="5386387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Line 7"/>
          <p:cNvSpPr>
            <a:spLocks noChangeShapeType="1"/>
          </p:cNvSpPr>
          <p:nvPr/>
        </p:nvSpPr>
        <p:spPr bwMode="auto">
          <a:xfrm>
            <a:off x="6858000" y="228600"/>
            <a:ext cx="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6934200" y="457200"/>
            <a:ext cx="523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/>
              <a:t>2003</a:t>
            </a:r>
          </a:p>
        </p:txBody>
      </p:sp>
      <p:sp>
        <p:nvSpPr>
          <p:cNvPr id="30725" name="Line 10"/>
          <p:cNvSpPr>
            <a:spLocks noChangeShapeType="1"/>
          </p:cNvSpPr>
          <p:nvPr/>
        </p:nvSpPr>
        <p:spPr bwMode="auto">
          <a:xfrm>
            <a:off x="5334000" y="228600"/>
            <a:ext cx="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Text Box 11"/>
          <p:cNvSpPr txBox="1">
            <a:spLocks noChangeArrowheads="1"/>
          </p:cNvSpPr>
          <p:nvPr/>
        </p:nvSpPr>
        <p:spPr bwMode="auto">
          <a:xfrm>
            <a:off x="5562600" y="2286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/>
              <a:t>1864-2002 observed (CH)</a:t>
            </a:r>
          </a:p>
        </p:txBody>
      </p:sp>
      <p:sp>
        <p:nvSpPr>
          <p:cNvPr id="30727" name="Line 12"/>
          <p:cNvSpPr>
            <a:spLocks noChangeShapeType="1"/>
          </p:cNvSpPr>
          <p:nvPr/>
        </p:nvSpPr>
        <p:spPr bwMode="auto">
          <a:xfrm flipH="1">
            <a:off x="5334000" y="6858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13"/>
          <p:cNvSpPr>
            <a:spLocks noChangeShapeType="1"/>
          </p:cNvSpPr>
          <p:nvPr/>
        </p:nvSpPr>
        <p:spPr bwMode="auto">
          <a:xfrm flipH="1">
            <a:off x="6858000" y="685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Text Box 14"/>
          <p:cNvSpPr txBox="1">
            <a:spLocks noChangeArrowheads="1"/>
          </p:cNvSpPr>
          <p:nvPr/>
        </p:nvSpPr>
        <p:spPr bwMode="auto">
          <a:xfrm>
            <a:off x="685800" y="5334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1961-1990 JJA model simulation</a:t>
            </a:r>
          </a:p>
        </p:txBody>
      </p:sp>
      <p:sp>
        <p:nvSpPr>
          <p:cNvPr id="30730" name="Text Box 15"/>
          <p:cNvSpPr txBox="1">
            <a:spLocks noChangeArrowheads="1"/>
          </p:cNvSpPr>
          <p:nvPr/>
        </p:nvSpPr>
        <p:spPr bwMode="auto">
          <a:xfrm>
            <a:off x="381000" y="1676400"/>
            <a:ext cx="312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2071-2100 JJA model simulation (A2 scenario)</a:t>
            </a:r>
          </a:p>
        </p:txBody>
      </p:sp>
      <p:sp>
        <p:nvSpPr>
          <p:cNvPr id="30731" name="Text Box 16"/>
          <p:cNvSpPr txBox="1">
            <a:spLocks noChangeArrowheads="1"/>
          </p:cNvSpPr>
          <p:nvPr/>
        </p:nvSpPr>
        <p:spPr bwMode="auto">
          <a:xfrm>
            <a:off x="679450" y="3962400"/>
            <a:ext cx="2673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(c) SCEN - CTRL</a:t>
            </a:r>
          </a:p>
          <a:p>
            <a:pPr algn="ctr"/>
            <a:r>
              <a:rPr lang="en-US" sz="1800"/>
              <a:t>and</a:t>
            </a:r>
          </a:p>
          <a:p>
            <a:pPr algn="ctr"/>
            <a:r>
              <a:rPr lang="en-US" sz="1800"/>
              <a:t>(d) relative change in std deviation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09600" y="1600200"/>
            <a:ext cx="7924800" cy="100647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81050" indent="-3238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238250" indent="-3238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95450" indent="-3238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152650" indent="-3238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609850" indent="-323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3067050" indent="-323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524250" indent="-323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981450" indent="-3238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 i="1">
                <a:solidFill>
                  <a:schemeClr val="bg1"/>
                </a:solidFill>
                <a:latin typeface="Arial" charset="0"/>
              </a:rPr>
              <a:t>While we usually talk about mitigation efforts in terms of average conditions, we must remember that</a:t>
            </a:r>
          </a:p>
          <a:p>
            <a:endParaRPr lang="en-US" sz="2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609600" y="2590800"/>
            <a:ext cx="7924800" cy="161607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69913" indent="-339725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684213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 sz="2000" i="1">
                <a:solidFill>
                  <a:schemeClr val="bg1"/>
                </a:solidFill>
                <a:latin typeface="Arial" charset="0"/>
              </a:rPr>
              <a:t>it is the extreme rather than average condition that determines the risk</a:t>
            </a:r>
          </a:p>
          <a:p>
            <a:pPr>
              <a:buFont typeface="Arial" charset="0"/>
              <a:buChar char="•"/>
            </a:pPr>
            <a:endParaRPr lang="en-US" sz="2000" i="1">
              <a:solidFill>
                <a:schemeClr val="bg1"/>
              </a:solidFill>
              <a:latin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2000" i="1">
                <a:solidFill>
                  <a:schemeClr val="bg1"/>
                </a:solidFill>
                <a:latin typeface="Arial" charset="0"/>
              </a:rPr>
              <a:t>tomorrow</a:t>
            </a:r>
            <a:r>
              <a:rPr lang="ja-JP" altLang="en-US" sz="2000" i="1">
                <a:solidFill>
                  <a:schemeClr val="bg1"/>
                </a:solidFill>
                <a:latin typeface="Arial" charset="0"/>
              </a:rPr>
              <a:t>’</a:t>
            </a:r>
            <a:r>
              <a:rPr lang="en-US" sz="2000" i="1">
                <a:solidFill>
                  <a:schemeClr val="bg1"/>
                </a:solidFill>
                <a:latin typeface="Arial" charset="0"/>
              </a:rPr>
              <a:t>s extreme (and thus risk) could be much larger than today</a:t>
            </a:r>
            <a:r>
              <a:rPr lang="ja-JP" altLang="en-US" sz="2000" i="1">
                <a:solidFill>
                  <a:schemeClr val="bg1"/>
                </a:solidFill>
                <a:latin typeface="Arial" charset="0"/>
              </a:rPr>
              <a:t>’</a:t>
            </a:r>
            <a:r>
              <a:rPr lang="en-US" sz="2000" i="1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US" sz="200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Verdon-Kidd2010Fig3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98"/>
          <a:stretch>
            <a:fillRect/>
          </a:stretch>
        </p:blipFill>
        <p:spPr bwMode="auto">
          <a:xfrm>
            <a:off x="228600" y="1752600"/>
            <a:ext cx="8642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1676400" y="4964113"/>
            <a:ext cx="5715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/>
              <a:t>Percent change in rainfall relative to 1900-2008 mean  </a:t>
            </a: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1157288" y="1371600"/>
            <a:ext cx="2251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600"/>
              <a:t>El Niño spring-summer</a:t>
            </a:r>
          </a:p>
        </p:txBody>
      </p:sp>
      <p:sp>
        <p:nvSpPr>
          <p:cNvPr id="32772" name="TextBox 7"/>
          <p:cNvSpPr txBox="1">
            <a:spLocks noChangeArrowheads="1"/>
          </p:cNvSpPr>
          <p:nvPr/>
        </p:nvSpPr>
        <p:spPr bwMode="auto">
          <a:xfrm>
            <a:off x="5530850" y="1371600"/>
            <a:ext cx="2295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600"/>
              <a:t>La Niña spring-summer</a:t>
            </a:r>
          </a:p>
        </p:txBody>
      </p:sp>
      <p:sp>
        <p:nvSpPr>
          <p:cNvPr id="32773" name="TextBox 1"/>
          <p:cNvSpPr txBox="1">
            <a:spLocks noChangeArrowheads="1"/>
          </p:cNvSpPr>
          <p:nvPr/>
        </p:nvSpPr>
        <p:spPr bwMode="auto">
          <a:xfrm>
            <a:off x="6931025" y="6581775"/>
            <a:ext cx="21415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Verdon-Kidd and Kiem, 2010</a:t>
            </a:r>
          </a:p>
        </p:txBody>
      </p:sp>
      <p:sp>
        <p:nvSpPr>
          <p:cNvPr id="32774" name="TextBox 1"/>
          <p:cNvSpPr txBox="1">
            <a:spLocks noChangeArrowheads="1"/>
          </p:cNvSpPr>
          <p:nvPr/>
        </p:nvSpPr>
        <p:spPr bwMode="auto">
          <a:xfrm>
            <a:off x="152400" y="152400"/>
            <a:ext cx="5830888" cy="396875"/>
          </a:xfrm>
          <a:prstGeom prst="rect">
            <a:avLst/>
          </a:prstGeom>
          <a:solidFill>
            <a:schemeClr val="tx1">
              <a:alpha val="6117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 i="1">
                <a:solidFill>
                  <a:schemeClr val="bg1"/>
                </a:solidFill>
              </a:rPr>
              <a:t>4.  How risks depend on natural climate variability</a:t>
            </a:r>
            <a:r>
              <a:rPr lang="en-US" sz="2000" i="1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1"/>
          <p:cNvSpPr txBox="1">
            <a:spLocks noChangeArrowheads="1"/>
          </p:cNvSpPr>
          <p:nvPr/>
        </p:nvSpPr>
        <p:spPr bwMode="auto">
          <a:xfrm>
            <a:off x="6959600" y="6553200"/>
            <a:ext cx="21415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Verdon-Kidd and Kiem, 2010</a:t>
            </a:r>
          </a:p>
        </p:txBody>
      </p:sp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1143000" y="514350"/>
            <a:ext cx="6848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/>
              <a:t>Multi-decadal variations in ratio of El Niño to La Niña years </a:t>
            </a:r>
          </a:p>
        </p:txBody>
      </p:sp>
      <p:pic>
        <p:nvPicPr>
          <p:cNvPr id="33797" name="Picture 1" descr="Verdon-Kidd2010Fig7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" b="7327"/>
          <a:stretch>
            <a:fillRect/>
          </a:stretch>
        </p:blipFill>
        <p:spPr bwMode="auto">
          <a:xfrm>
            <a:off x="1141413" y="1289050"/>
            <a:ext cx="7105650" cy="404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Box 3"/>
          <p:cNvSpPr txBox="1">
            <a:spLocks noChangeArrowheads="1"/>
          </p:cNvSpPr>
          <p:nvPr/>
        </p:nvSpPr>
        <p:spPr bwMode="auto">
          <a:xfrm rot="-5400000">
            <a:off x="-1350169" y="3099594"/>
            <a:ext cx="4408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600"/>
              <a:t>Ratio of El Niño to La Niña (in 15-year window)</a:t>
            </a:r>
          </a:p>
        </p:txBody>
      </p:sp>
      <p:sp>
        <p:nvSpPr>
          <p:cNvPr id="33799" name="TextBox 5"/>
          <p:cNvSpPr txBox="1">
            <a:spLocks noChangeArrowheads="1"/>
          </p:cNvSpPr>
          <p:nvPr/>
        </p:nvSpPr>
        <p:spPr bwMode="auto">
          <a:xfrm>
            <a:off x="1608138" y="5454650"/>
            <a:ext cx="6316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600"/>
              <a:t>Fifteen-year running window of relative El Ni</a:t>
            </a:r>
            <a:r>
              <a:rPr lang="en-US" altLang="ja-JP" sz="1600"/>
              <a:t>ño to La Niña frequency</a:t>
            </a:r>
            <a:endParaRPr lang="en-US" sz="1600"/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1676400" y="838200"/>
            <a:ext cx="578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400"/>
              <a:t>(from tree-ring chronologies from American SW of D</a:t>
            </a:r>
            <a:r>
              <a:rPr lang="ja-JP" altLang="en-US" sz="1400"/>
              <a:t>’</a:t>
            </a:r>
            <a:r>
              <a:rPr lang="en-US" sz="1400"/>
              <a:t>Arrigo et al., 2005)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6400800" cy="396875"/>
          </a:xfrm>
          <a:prstGeom prst="rect">
            <a:avLst/>
          </a:prstGeom>
          <a:solidFill>
            <a:schemeClr val="tx1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i="1">
                <a:solidFill>
                  <a:schemeClr val="bg1"/>
                </a:solidFill>
              </a:rPr>
              <a:t>5.  The inherent uncertainty due to positive feedbacks</a:t>
            </a:r>
          </a:p>
        </p:txBody>
      </p:sp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533400" y="1365250"/>
            <a:ext cx="8077200" cy="3724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/>
              <a:t>1.  Consider an expression for the sensitivity of climate to changes in radiative flux,</a:t>
            </a:r>
            <a:endParaRPr lang="en-US" sz="1800" i="1">
              <a:latin typeface="Arial" charset="0"/>
              <a:sym typeface="Symbol" charset="0"/>
            </a:endParaRPr>
          </a:p>
          <a:p>
            <a:pPr>
              <a:lnSpc>
                <a:spcPct val="120000"/>
              </a:lnSpc>
            </a:pPr>
            <a:r>
              <a:rPr lang="en-US" sz="1800" i="1">
                <a:latin typeface="Arial" charset="0"/>
                <a:sym typeface="Symbol" charset="0"/>
              </a:rPr>
              <a:t>	</a:t>
            </a:r>
            <a:r>
              <a:rPr lang="en-US" sz="1800" i="1">
                <a:latin typeface="Arial" charset="0"/>
              </a:rPr>
              <a:t>T =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>
                <a:latin typeface="Arial" charset="0"/>
              </a:rPr>
              <a:t>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R</a:t>
            </a:r>
            <a:r>
              <a:rPr lang="en-US" sz="1800" i="1" baseline="-25000">
                <a:latin typeface="Arial" charset="0"/>
              </a:rPr>
              <a:t>f</a:t>
            </a:r>
            <a:r>
              <a:rPr lang="en-US" sz="1800" i="1">
                <a:latin typeface="Arial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1800" i="1">
                <a:latin typeface="Arial" charset="0"/>
              </a:rPr>
              <a:t>where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  <a:sym typeface="Symbol" charset="0"/>
              </a:rPr>
              <a:t>	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 = equilibrium change in global mean surface air T (i.e., climate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	sensitivity)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  <a:sym typeface="Symbol" charset="0"/>
              </a:rPr>
              <a:t>	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R</a:t>
            </a:r>
            <a:r>
              <a:rPr lang="en-US" sz="1800" i="1" baseline="-25000">
                <a:latin typeface="Arial" charset="0"/>
              </a:rPr>
              <a:t>f</a:t>
            </a:r>
            <a:r>
              <a:rPr lang="en-US" sz="1800">
                <a:latin typeface="Arial" charset="0"/>
              </a:rPr>
              <a:t> = increment change in downward radiative flux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  <a:sym typeface="Symbol" charset="0"/>
              </a:rPr>
              <a:t>	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>
                <a:latin typeface="Arial" charset="0"/>
              </a:rPr>
              <a:t> = constant	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sz="1800">
                <a:latin typeface="Arial" charset="0"/>
              </a:rPr>
              <a:t>When there are no feedbacks,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>
                <a:latin typeface="Arial" charset="0"/>
              </a:rPr>
              <a:t> =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  and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 =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, and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	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=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R</a:t>
            </a:r>
            <a:r>
              <a:rPr lang="en-US" sz="1800" i="1" baseline="-25000">
                <a:latin typeface="Arial" charset="0"/>
              </a:rPr>
              <a:t>f</a:t>
            </a:r>
            <a:r>
              <a:rPr lang="en-US" sz="1800">
                <a:latin typeface="Arial" charset="0"/>
              </a:rPr>
              <a:t>.			(1)</a:t>
            </a:r>
          </a:p>
        </p:txBody>
      </p:sp>
      <p:sp>
        <p:nvSpPr>
          <p:cNvPr id="34819" name="TextBox 1"/>
          <p:cNvSpPr txBox="1">
            <a:spLocks noChangeArrowheads="1"/>
          </p:cNvSpPr>
          <p:nvPr/>
        </p:nvSpPr>
        <p:spPr bwMode="auto">
          <a:xfrm>
            <a:off x="7480300" y="6556375"/>
            <a:ext cx="1624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Roe and Baker, 2007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3"/>
          <p:cNvSpPr txBox="1">
            <a:spLocks noChangeArrowheads="1"/>
          </p:cNvSpPr>
          <p:nvPr/>
        </p:nvSpPr>
        <p:spPr bwMode="auto">
          <a:xfrm>
            <a:off x="533400" y="1109663"/>
            <a:ext cx="8077200" cy="405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2.  However, the system contains feedbacks, and those feedbacks are in total strongly positive, so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T/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&gt;</a:t>
            </a:r>
            <a:r>
              <a:rPr lang="en-US" sz="1800">
                <a:latin typeface="Arial" charset="0"/>
              </a:rPr>
              <a:t> 1.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Assume that the change in forcing as a result of the feedbacks is </a:t>
            </a:r>
            <a:r>
              <a:rPr lang="en-US" sz="1800" i="1">
                <a:latin typeface="Arial" charset="0"/>
              </a:rPr>
              <a:t>C x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 (</a:t>
            </a:r>
            <a:r>
              <a:rPr lang="en-US" sz="1800" i="1">
                <a:latin typeface="Arial" charset="0"/>
              </a:rPr>
              <a:t>C</a:t>
            </a:r>
            <a:r>
              <a:rPr lang="en-US" sz="1800">
                <a:latin typeface="Arial" charset="0"/>
              </a:rPr>
              <a:t>= constant), i.e., </a:t>
            </a:r>
            <a:r>
              <a:rPr lang="en-US" sz="1800" i="1">
                <a:latin typeface="Arial" charset="0"/>
              </a:rPr>
              <a:t>C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 is the added forcing due to the feedbacks.  Then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 i="1">
                <a:latin typeface="Arial" charset="0"/>
                <a:sym typeface="Symbol" charset="0"/>
              </a:rPr>
              <a:t>	</a:t>
            </a:r>
            <a:r>
              <a:rPr lang="en-US" sz="1800" i="1">
                <a:latin typeface="Arial" charset="0"/>
              </a:rPr>
              <a:t>T =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</a:t>
            </a:r>
            <a:r>
              <a:rPr lang="en-US" sz="1800">
                <a:latin typeface="Arial" charset="0"/>
              </a:rPr>
              <a:t>(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R</a:t>
            </a:r>
            <a:r>
              <a:rPr lang="en-US" sz="1800" i="1" baseline="-25000">
                <a:latin typeface="Arial" charset="0"/>
              </a:rPr>
              <a:t>f</a:t>
            </a:r>
            <a:r>
              <a:rPr lang="en-US" sz="1800" i="1">
                <a:latin typeface="Arial" charset="0"/>
              </a:rPr>
              <a:t> + C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)		(2)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Substituting (1),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=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R</a:t>
            </a:r>
            <a:r>
              <a:rPr lang="en-US" sz="1800" i="1" baseline="-25000">
                <a:latin typeface="Arial" charset="0"/>
              </a:rPr>
              <a:t>f</a:t>
            </a:r>
            <a:r>
              <a:rPr lang="en-US" sz="1800">
                <a:latin typeface="Arial" charset="0"/>
              </a:rPr>
              <a:t>, into (2) allows us to express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 in terms of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: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  <a:sym typeface="Symbol" charset="0"/>
              </a:rPr>
              <a:t>	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 =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+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(</a:t>
            </a:r>
            <a:r>
              <a:rPr lang="en-US" sz="1800" i="1">
                <a:latin typeface="Arial" charset="0"/>
              </a:rPr>
              <a:t>C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).		(3)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</p:txBody>
      </p:sp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7480300" y="6581775"/>
            <a:ext cx="1624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Roe and Baker, 2007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IMG_22320608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39200" cy="58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533400" y="741363"/>
            <a:ext cx="6503988" cy="968375"/>
          </a:xfrm>
          <a:prstGeom prst="rect">
            <a:avLst/>
          </a:prstGeom>
          <a:solidFill>
            <a:srgbClr val="000000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 i="1">
                <a:solidFill>
                  <a:schemeClr val="bg1"/>
                </a:solidFill>
              </a:rPr>
              <a:t>1.  Climate change as risk…</a:t>
            </a:r>
            <a:endParaRPr lang="en-US" sz="240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case 1:  common floods, protected property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3"/>
          <p:cNvSpPr txBox="1">
            <a:spLocks noChangeArrowheads="1"/>
          </p:cNvSpPr>
          <p:nvPr/>
        </p:nvSpPr>
        <p:spPr bwMode="auto">
          <a:xfrm>
            <a:off x="533400" y="1317625"/>
            <a:ext cx="8077200" cy="3394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3.  Define a total feedback factor, </a:t>
            </a:r>
            <a:r>
              <a:rPr lang="en-US" sz="1800" i="1">
                <a:latin typeface="Arial" charset="0"/>
              </a:rPr>
              <a:t>f</a:t>
            </a:r>
            <a:r>
              <a:rPr lang="en-US" sz="1800">
                <a:latin typeface="Arial" charset="0"/>
              </a:rPr>
              <a:t>, with a magnitude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 	</a:t>
            </a:r>
            <a:r>
              <a:rPr lang="en-US" sz="1800" i="1">
                <a:latin typeface="Arial" charset="0"/>
              </a:rPr>
              <a:t>f =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C</a:t>
            </a:r>
            <a:r>
              <a:rPr lang="en-US" sz="1800">
                <a:latin typeface="Arial" charset="0"/>
              </a:rPr>
              <a:t>.				(4)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Substituting (4) into (3),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 =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i="1">
                <a:latin typeface="Arial" charset="0"/>
              </a:rPr>
              <a:t> + </a:t>
            </a:r>
            <a:r>
              <a:rPr lang="en-US" sz="1800" i="1">
                <a:latin typeface="Arial" charset="0"/>
                <a:sym typeface="Symbol" charset="0"/>
              </a:rPr>
              <a:t>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(</a:t>
            </a:r>
            <a:r>
              <a:rPr lang="en-US" sz="1800" i="1">
                <a:latin typeface="Arial" charset="0"/>
              </a:rPr>
              <a:t>C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), and rearranging yields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  <a:sym typeface="Symbol" charset="0"/>
              </a:rPr>
              <a:t>	</a:t>
            </a:r>
            <a:endParaRPr lang="en-US" sz="180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</a:rPr>
              <a:t>	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 =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 baseline="-25000">
                <a:latin typeface="Arial" charset="0"/>
              </a:rPr>
              <a:t> </a:t>
            </a:r>
            <a:r>
              <a:rPr lang="en-US" sz="1800">
                <a:latin typeface="Arial" charset="0"/>
              </a:rPr>
              <a:t>/ (1</a:t>
            </a:r>
            <a:r>
              <a:rPr lang="en-US" sz="1800" i="1">
                <a:latin typeface="Arial" charset="0"/>
              </a:rPr>
              <a:t> – f</a:t>
            </a:r>
            <a:r>
              <a:rPr lang="en-US" sz="1800">
                <a:latin typeface="Arial" charset="0"/>
              </a:rPr>
              <a:t>)			(5)</a:t>
            </a:r>
          </a:p>
          <a:p>
            <a:pPr>
              <a:lnSpc>
                <a:spcPct val="120000"/>
              </a:lnSpc>
            </a:pPr>
            <a:endParaRPr lang="en-US" sz="1800">
              <a:latin typeface="Arial" charset="0"/>
              <a:sym typeface="Symbol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latin typeface="Arial" charset="0"/>
                <a:sym typeface="Symbol" charset="0"/>
              </a:rPr>
              <a:t>This expression relates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  <a:sym typeface="Symbol" charset="0"/>
              </a:rPr>
              <a:t> and </a:t>
            </a:r>
            <a:r>
              <a:rPr lang="en-US" sz="1800" i="1">
                <a:latin typeface="Arial" charset="0"/>
                <a:sym typeface="Symbol" charset="0"/>
              </a:rPr>
              <a:t>f</a:t>
            </a:r>
            <a:r>
              <a:rPr lang="en-US" sz="1800">
                <a:latin typeface="Arial" charset="0"/>
                <a:sym typeface="Symbol" charset="0"/>
              </a:rPr>
              <a:t> .  When</a:t>
            </a:r>
            <a:r>
              <a:rPr lang="en-US" sz="1800" i="1">
                <a:latin typeface="Arial" charset="0"/>
                <a:sym typeface="Symbol" charset="0"/>
              </a:rPr>
              <a:t> f</a:t>
            </a:r>
            <a:r>
              <a:rPr lang="en-US" sz="1800">
                <a:latin typeface="Arial" charset="0"/>
                <a:sym typeface="Symbol" charset="0"/>
              </a:rPr>
              <a:t> &gt; 0 (positive feedback),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T/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 i="1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 &gt; 1.</a:t>
            </a:r>
          </a:p>
        </p:txBody>
      </p:sp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7480300" y="6581775"/>
            <a:ext cx="1624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Roe and Baker, 2007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371600" y="3276600"/>
            <a:ext cx="1981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1" descr="Roe2007Fi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69342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Text Box 14"/>
          <p:cNvSpPr txBox="1">
            <a:spLocks noChangeArrowheads="1"/>
          </p:cNvSpPr>
          <p:nvPr/>
        </p:nvSpPr>
        <p:spPr bwMode="auto">
          <a:xfrm>
            <a:off x="1905000" y="304800"/>
            <a:ext cx="3352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i="1"/>
              <a:t>h</a:t>
            </a:r>
            <a:r>
              <a:rPr lang="en-US" sz="1800" i="1" baseline="-25000"/>
              <a:t>T</a:t>
            </a:r>
            <a:r>
              <a:rPr lang="en-US" sz="1800" i="1"/>
              <a:t>(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T)</a:t>
            </a:r>
            <a:r>
              <a:rPr lang="en-US" sz="1800">
                <a:latin typeface="Arial" charset="0"/>
              </a:rPr>
              <a:t> = probability distribution that climate sensitivity is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 </a:t>
            </a: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7505700" y="6581775"/>
            <a:ext cx="1624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Roe and Baker, 2007</a:t>
            </a:r>
          </a:p>
        </p:txBody>
      </p:sp>
      <p:sp>
        <p:nvSpPr>
          <p:cNvPr id="37892" name="TextBox 1"/>
          <p:cNvSpPr txBox="1">
            <a:spLocks noChangeArrowheads="1"/>
          </p:cNvSpPr>
          <p:nvPr/>
        </p:nvSpPr>
        <p:spPr bwMode="auto">
          <a:xfrm>
            <a:off x="5638800" y="3124200"/>
            <a:ext cx="3352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i="1"/>
              <a:t>h</a:t>
            </a:r>
            <a:r>
              <a:rPr lang="en-US" sz="1800" i="1" baseline="-25000"/>
              <a:t>f</a:t>
            </a:r>
            <a:r>
              <a:rPr lang="en-US" sz="1800" i="1"/>
              <a:t>(f)</a:t>
            </a:r>
            <a:r>
              <a:rPr lang="en-US" sz="1800"/>
              <a:t> </a:t>
            </a:r>
            <a:r>
              <a:rPr lang="en-US" sz="1800">
                <a:latin typeface="Arial" charset="0"/>
              </a:rPr>
              <a:t>= probability distribution of </a:t>
            </a:r>
            <a:r>
              <a:rPr lang="en-US" sz="1800" i="1">
                <a:latin typeface="Arial" charset="0"/>
              </a:rPr>
              <a:t>f</a:t>
            </a:r>
            <a:r>
              <a:rPr lang="en-US" sz="1800">
                <a:latin typeface="Arial" charset="0"/>
              </a:rPr>
              <a:t>, e.g., a normal distribution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2362200" y="1066800"/>
            <a:ext cx="1066800" cy="2362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5410200" y="3886200"/>
            <a:ext cx="1752600" cy="76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7895" name="TextBox 14"/>
          <p:cNvSpPr txBox="1">
            <a:spLocks noChangeArrowheads="1"/>
          </p:cNvSpPr>
          <p:nvPr/>
        </p:nvSpPr>
        <p:spPr bwMode="auto">
          <a:xfrm>
            <a:off x="515938" y="381000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/>
              <a:t>4.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1" descr="Roe2007Fi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69342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Text Box 14"/>
          <p:cNvSpPr txBox="1">
            <a:spLocks noChangeArrowheads="1"/>
          </p:cNvSpPr>
          <p:nvPr/>
        </p:nvSpPr>
        <p:spPr bwMode="auto">
          <a:xfrm>
            <a:off x="1905000" y="304800"/>
            <a:ext cx="3352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i="1"/>
              <a:t>h</a:t>
            </a:r>
            <a:r>
              <a:rPr lang="en-US" sz="1800" i="1" baseline="-25000"/>
              <a:t>T</a:t>
            </a:r>
            <a:r>
              <a:rPr lang="en-US" sz="1800" i="1"/>
              <a:t>(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T)</a:t>
            </a:r>
            <a:r>
              <a:rPr lang="en-US" sz="1800">
                <a:latin typeface="Arial" charset="0"/>
              </a:rPr>
              <a:t> = probability distribution that climate sensitivity is </a:t>
            </a:r>
            <a:r>
              <a:rPr lang="en-US" sz="1800" i="1">
                <a:latin typeface="Arial" charset="0"/>
                <a:sym typeface="Symbol" charset="0"/>
              </a:rPr>
              <a:t></a:t>
            </a:r>
            <a:r>
              <a:rPr lang="en-US" sz="1800" i="1">
                <a:latin typeface="Arial" charset="0"/>
              </a:rPr>
              <a:t>T</a:t>
            </a:r>
            <a:r>
              <a:rPr lang="en-US" sz="1800">
                <a:latin typeface="Arial" charset="0"/>
              </a:rPr>
              <a:t> </a:t>
            </a:r>
          </a:p>
        </p:txBody>
      </p:sp>
      <p:sp>
        <p:nvSpPr>
          <p:cNvPr id="38915" name="TextBox 1"/>
          <p:cNvSpPr txBox="1">
            <a:spLocks noChangeArrowheads="1"/>
          </p:cNvSpPr>
          <p:nvPr/>
        </p:nvSpPr>
        <p:spPr bwMode="auto">
          <a:xfrm>
            <a:off x="7505700" y="6581775"/>
            <a:ext cx="1624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/>
              <a:t>Roe and Baker, 2007</a:t>
            </a:r>
          </a:p>
        </p:txBody>
      </p:sp>
      <p:sp>
        <p:nvSpPr>
          <p:cNvPr id="38916" name="TextBox 1"/>
          <p:cNvSpPr txBox="1">
            <a:spLocks noChangeArrowheads="1"/>
          </p:cNvSpPr>
          <p:nvPr/>
        </p:nvSpPr>
        <p:spPr bwMode="auto">
          <a:xfrm>
            <a:off x="5638800" y="3124200"/>
            <a:ext cx="3352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i="1"/>
              <a:t>h</a:t>
            </a:r>
            <a:r>
              <a:rPr lang="en-US" sz="1800" i="1" baseline="-25000"/>
              <a:t>f</a:t>
            </a:r>
            <a:r>
              <a:rPr lang="en-US" sz="1800" i="1"/>
              <a:t>(f)</a:t>
            </a:r>
            <a:r>
              <a:rPr lang="en-US" sz="1800"/>
              <a:t> </a:t>
            </a:r>
            <a:r>
              <a:rPr lang="en-US" sz="1800">
                <a:latin typeface="Arial" charset="0"/>
              </a:rPr>
              <a:t>= probability distribution of </a:t>
            </a:r>
            <a:r>
              <a:rPr lang="en-US" sz="1800" i="1">
                <a:latin typeface="Arial" charset="0"/>
              </a:rPr>
              <a:t>f</a:t>
            </a:r>
            <a:r>
              <a:rPr lang="en-US" sz="1800">
                <a:latin typeface="Arial" charset="0"/>
              </a:rPr>
              <a:t>, e.g., a normal distribution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2362200" y="1066800"/>
            <a:ext cx="1066800" cy="2362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5410200" y="3886200"/>
            <a:ext cx="1752600" cy="76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8919" name="TextBox 14"/>
          <p:cNvSpPr txBox="1">
            <a:spLocks noChangeArrowheads="1"/>
          </p:cNvSpPr>
          <p:nvPr/>
        </p:nvSpPr>
        <p:spPr bwMode="auto">
          <a:xfrm>
            <a:off x="515938" y="381000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/>
              <a:t>4.</a:t>
            </a:r>
          </a:p>
        </p:txBody>
      </p:sp>
      <p:sp>
        <p:nvSpPr>
          <p:cNvPr id="38920" name="Text Box 5"/>
          <p:cNvSpPr txBox="1">
            <a:spLocks noChangeArrowheads="1"/>
          </p:cNvSpPr>
          <p:nvPr/>
        </p:nvSpPr>
        <p:spPr bwMode="auto">
          <a:xfrm>
            <a:off x="381000" y="2166938"/>
            <a:ext cx="8305800" cy="1466850"/>
          </a:xfrm>
          <a:prstGeom prst="rect">
            <a:avLst/>
          </a:prstGeom>
          <a:solidFill>
            <a:srgbClr val="000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Aft>
                <a:spcPct val="50000"/>
              </a:spcAft>
            </a:pPr>
            <a:r>
              <a:rPr lang="en-US" sz="1800" i="1">
                <a:solidFill>
                  <a:schemeClr val="bg1"/>
                </a:solidFill>
              </a:rPr>
              <a:t>1.  </a:t>
            </a:r>
            <a:r>
              <a:rPr lang="ja-JP" altLang="en-US" sz="1800" i="1">
                <a:solidFill>
                  <a:schemeClr val="bg1"/>
                </a:solidFill>
              </a:rPr>
              <a:t>“</a:t>
            </a:r>
            <a:r>
              <a:rPr lang="en-US" altLang="ja-JP" sz="1800" i="1">
                <a:solidFill>
                  <a:schemeClr val="bg1"/>
                </a:solidFill>
              </a:rPr>
              <a:t>Uncertainty is inherent in the system where net feedbacks are substantially positive.</a:t>
            </a:r>
            <a:r>
              <a:rPr lang="ja-JP" altLang="en-US" sz="1800" i="1">
                <a:solidFill>
                  <a:schemeClr val="bg1"/>
                </a:solidFill>
              </a:rPr>
              <a:t>”</a:t>
            </a:r>
            <a:endParaRPr lang="en-US" altLang="ja-JP" sz="1800" i="1">
              <a:solidFill>
                <a:schemeClr val="bg1"/>
              </a:solidFill>
            </a:endParaRPr>
          </a:p>
          <a:p>
            <a:pPr>
              <a:spcAft>
                <a:spcPct val="50000"/>
              </a:spcAft>
            </a:pPr>
            <a:r>
              <a:rPr lang="en-US" sz="1800" i="1">
                <a:solidFill>
                  <a:schemeClr val="bg1"/>
                </a:solidFill>
              </a:rPr>
              <a:t>2.  </a:t>
            </a:r>
            <a:r>
              <a:rPr lang="en-US" altLang="ja-JP" sz="1800" i="1">
                <a:solidFill>
                  <a:schemeClr val="bg1"/>
                </a:solidFill>
              </a:rPr>
              <a:t>We can expect only limited improvement in our ability to reduce uncertainty in climate sensitivity.</a:t>
            </a:r>
            <a:endParaRPr lang="en-US" sz="1800" i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57200" y="381000"/>
            <a:ext cx="3733800" cy="701675"/>
          </a:xfrm>
          <a:prstGeom prst="rect">
            <a:avLst/>
          </a:prstGeom>
          <a:solidFill>
            <a:schemeClr val="tx1">
              <a:alpha val="6117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i="1">
                <a:solidFill>
                  <a:schemeClr val="bg1"/>
                </a:solidFill>
              </a:rPr>
              <a:t>6.  Mega-climate and mega- earthquakes events</a:t>
            </a:r>
          </a:p>
        </p:txBody>
      </p:sp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685800" y="3276600"/>
            <a:ext cx="3487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/>
              <a:t>Tōhoku (Honshu) earthquake</a:t>
            </a: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5029200" y="6396038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/>
              <a:t>http://earthquake.usgs.gov/earthquakes/eqinthenews/2011/usc0001xgp/031111_M9.0prelim_geodetic_slip.php</a:t>
            </a:r>
          </a:p>
        </p:txBody>
      </p:sp>
      <p:pic>
        <p:nvPicPr>
          <p:cNvPr id="39940" name="Picture 3" descr="slip-resul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4540250" cy="590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9" descr="slip-resul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34290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7" descr="japan-earthquake-march-2011-tsunami-pictur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9738"/>
            <a:ext cx="5843588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Notched Right Arrow 8"/>
          <p:cNvSpPr>
            <a:spLocks noChangeArrowheads="1"/>
          </p:cNvSpPr>
          <p:nvPr/>
        </p:nvSpPr>
        <p:spPr bwMode="auto">
          <a:xfrm rot="2340000">
            <a:off x="2413000" y="2790825"/>
            <a:ext cx="1524000" cy="457200"/>
          </a:xfrm>
          <a:prstGeom prst="notchedRightArrow">
            <a:avLst>
              <a:gd name="adj1" fmla="val 44713"/>
              <a:gd name="adj2" fmla="val 9496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0964" name="TextBox 12"/>
          <p:cNvSpPr txBox="1">
            <a:spLocks noChangeArrowheads="1"/>
          </p:cNvSpPr>
          <p:nvPr/>
        </p:nvSpPr>
        <p:spPr bwMode="auto">
          <a:xfrm>
            <a:off x="5181600" y="914400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000"/>
              <a:t>cascading consequences from a mega-earthquake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7" descr="japan-earthquake-march-2011-tsunami-pi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228600"/>
            <a:ext cx="46609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4" descr="airphoto-japan-fukushima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5756275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Notched Right Arrow 6"/>
          <p:cNvSpPr>
            <a:spLocks noChangeArrowheads="1"/>
          </p:cNvSpPr>
          <p:nvPr/>
        </p:nvSpPr>
        <p:spPr bwMode="auto">
          <a:xfrm rot="2340000">
            <a:off x="2413000" y="2790825"/>
            <a:ext cx="1524000" cy="457200"/>
          </a:xfrm>
          <a:prstGeom prst="notchedRightArrow">
            <a:avLst>
              <a:gd name="adj1" fmla="val 44713"/>
              <a:gd name="adj2" fmla="val 9496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988" name="TextBox 8"/>
          <p:cNvSpPr txBox="1">
            <a:spLocks noChangeArrowheads="1"/>
          </p:cNvSpPr>
          <p:nvPr/>
        </p:nvSpPr>
        <p:spPr bwMode="auto">
          <a:xfrm>
            <a:off x="5181600" y="914400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000"/>
              <a:t>cascading consequences from a mega-earthquake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airphoto-japan-fukushima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28600"/>
            <a:ext cx="4537075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2" descr="8_Japan Earthquake Prefecture FDA Denied Exports CDC SA-GRASP (14-Apr-2011)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030413"/>
            <a:ext cx="6248400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Notched Right Arrow 6"/>
          <p:cNvSpPr>
            <a:spLocks noChangeArrowheads="1"/>
          </p:cNvSpPr>
          <p:nvPr/>
        </p:nvSpPr>
        <p:spPr bwMode="auto">
          <a:xfrm rot="2340000">
            <a:off x="2413000" y="2790825"/>
            <a:ext cx="1524000" cy="457200"/>
          </a:xfrm>
          <a:prstGeom prst="notchedRightArrow">
            <a:avLst>
              <a:gd name="adj1" fmla="val 44713"/>
              <a:gd name="adj2" fmla="val 94969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3012" name="TextBox 8"/>
          <p:cNvSpPr txBox="1">
            <a:spLocks noChangeArrowheads="1"/>
          </p:cNvSpPr>
          <p:nvPr/>
        </p:nvSpPr>
        <p:spPr bwMode="auto">
          <a:xfrm>
            <a:off x="5181600" y="914400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000"/>
              <a:t>cascading consequences from a mega-earthquake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8"/>
          <p:cNvSpPr txBox="1">
            <a:spLocks noChangeArrowheads="1"/>
          </p:cNvSpPr>
          <p:nvPr/>
        </p:nvSpPr>
        <p:spPr bwMode="auto">
          <a:xfrm>
            <a:off x="5181600" y="685800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000"/>
              <a:t>cascading consequences from a mega-drought?</a:t>
            </a:r>
          </a:p>
        </p:txBody>
      </p:sp>
      <p:pic>
        <p:nvPicPr>
          <p:cNvPr id="44034" name="Picture 1" descr="Danumurthi MahendraFli k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1132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0" y="2819400"/>
            <a:ext cx="1981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600"/>
              <a:t>Indonesia, 2009 (D. Mahendra, Flickr)</a:t>
            </a:r>
          </a:p>
        </p:txBody>
      </p:sp>
      <p:sp>
        <p:nvSpPr>
          <p:cNvPr id="44036" name="TextBox 1"/>
          <p:cNvSpPr txBox="1">
            <a:spLocks noChangeArrowheads="1"/>
          </p:cNvSpPr>
          <p:nvPr/>
        </p:nvSpPr>
        <p:spPr bwMode="auto">
          <a:xfrm>
            <a:off x="2371725" y="4495800"/>
            <a:ext cx="1743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600"/>
              <a:t>Mogadishu, 2011</a:t>
            </a:r>
          </a:p>
        </p:txBody>
      </p:sp>
      <p:pic>
        <p:nvPicPr>
          <p:cNvPr id="44037" name="Picture 2" descr="Magadishu2011AfricaReview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52600"/>
            <a:ext cx="4114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3" descr="ancient-greek-warfare-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008438"/>
            <a:ext cx="4114800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Notched Right Arrow 6"/>
          <p:cNvSpPr>
            <a:spLocks noChangeArrowheads="1"/>
          </p:cNvSpPr>
          <p:nvPr/>
        </p:nvSpPr>
        <p:spPr bwMode="auto">
          <a:xfrm rot="2340000">
            <a:off x="2906713" y="1690688"/>
            <a:ext cx="895350" cy="352425"/>
          </a:xfrm>
          <a:prstGeom prst="notchedRightArrow">
            <a:avLst>
              <a:gd name="adj1" fmla="val 44713"/>
              <a:gd name="adj2" fmla="val 95164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4040" name="Notched Right Arrow 6"/>
          <p:cNvSpPr>
            <a:spLocks noChangeArrowheads="1"/>
          </p:cNvSpPr>
          <p:nvPr/>
        </p:nvSpPr>
        <p:spPr bwMode="auto">
          <a:xfrm rot="2340000">
            <a:off x="5497513" y="3900488"/>
            <a:ext cx="895350" cy="352425"/>
          </a:xfrm>
          <a:prstGeom prst="notchedRightArrow">
            <a:avLst>
              <a:gd name="adj1" fmla="val 44713"/>
              <a:gd name="adj2" fmla="val 95164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6"/>
          <p:cNvSpPr txBox="1">
            <a:spLocks noChangeArrowheads="1"/>
          </p:cNvSpPr>
          <p:nvPr/>
        </p:nvSpPr>
        <p:spPr bwMode="auto">
          <a:xfrm>
            <a:off x="212725" y="228600"/>
            <a:ext cx="241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400" i="1"/>
              <a:t>To summarize…</a:t>
            </a:r>
          </a:p>
        </p:txBody>
      </p:sp>
      <p:sp>
        <p:nvSpPr>
          <p:cNvPr id="45058" name="Text Box 7"/>
          <p:cNvSpPr txBox="1">
            <a:spLocks noChangeArrowheads="1"/>
          </p:cNvSpPr>
          <p:nvPr/>
        </p:nvSpPr>
        <p:spPr bwMode="auto">
          <a:xfrm>
            <a:off x="822325" y="11144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endParaRPr lang="en-US" sz="1800"/>
          </a:p>
        </p:txBody>
      </p:sp>
      <p:sp>
        <p:nvSpPr>
          <p:cNvPr id="45059" name="Text Box 8"/>
          <p:cNvSpPr txBox="1">
            <a:spLocks noChangeArrowheads="1"/>
          </p:cNvSpPr>
          <p:nvPr/>
        </p:nvSpPr>
        <p:spPr bwMode="auto">
          <a:xfrm>
            <a:off x="304800" y="838200"/>
            <a:ext cx="83820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Aft>
                <a:spcPct val="60000"/>
              </a:spcAft>
              <a:buFont typeface="Arial" charset="0"/>
              <a:buAutoNum type="arabicPeriod"/>
            </a:pPr>
            <a:r>
              <a:rPr lang="en-US" sz="1800">
                <a:latin typeface="Arial" charset="0"/>
              </a:rPr>
              <a:t>Climate change should be popularly understood as an issue of risk, not an issue of science.</a:t>
            </a:r>
          </a:p>
          <a:p>
            <a:pPr>
              <a:spcAft>
                <a:spcPct val="60000"/>
              </a:spcAft>
              <a:buFont typeface="Arial" charset="0"/>
              <a:buAutoNum type="arabicPeriod"/>
            </a:pPr>
            <a:r>
              <a:rPr lang="en-US" sz="1800">
                <a:latin typeface="Arial" charset="0"/>
              </a:rPr>
              <a:t>The major uncertainty in future climate is growth of emissions, which is impossible to predict because it depends on socioeconomic, technologic and political developments.</a:t>
            </a:r>
          </a:p>
          <a:p>
            <a:pPr>
              <a:spcAft>
                <a:spcPct val="60000"/>
              </a:spcAft>
              <a:buFont typeface="Arial" charset="0"/>
              <a:buAutoNum type="arabicPeriod"/>
            </a:pPr>
            <a:r>
              <a:rPr lang="en-US" sz="1800">
                <a:latin typeface="Arial" charset="0"/>
              </a:rPr>
              <a:t>The risks associated with different impacts are different, e.g., destruction of sensitive ecosystems (high probability, limited consequence) vs world famine (low probability, severe consequence).</a:t>
            </a:r>
          </a:p>
          <a:p>
            <a:pPr>
              <a:spcAft>
                <a:spcPct val="60000"/>
              </a:spcAft>
              <a:buFont typeface="Arial" charset="0"/>
              <a:buAutoNum type="arabicPeriod"/>
            </a:pPr>
            <a:r>
              <a:rPr lang="en-US" sz="1800">
                <a:latin typeface="Arial" charset="0"/>
              </a:rPr>
              <a:t>Risks depend on the extreme events and natural climate variability.</a:t>
            </a:r>
          </a:p>
          <a:p>
            <a:pPr>
              <a:spcAft>
                <a:spcPct val="60000"/>
              </a:spcAft>
              <a:buFont typeface="Arial" charset="0"/>
              <a:buAutoNum type="arabicPeriod"/>
            </a:pPr>
            <a:r>
              <a:rPr lang="en-US" sz="1800">
                <a:latin typeface="Arial" charset="0"/>
              </a:rPr>
              <a:t>The probability distribution of climate sensitivity to GHG buildup displays a long tail on the high-T and a short tail on the low-T side.  The distribution is inherent to systems with positive feedbacks, implying limited ability to reduce climate sensitivity uncertainty.</a:t>
            </a:r>
          </a:p>
          <a:p>
            <a:pPr>
              <a:spcAft>
                <a:spcPct val="60000"/>
              </a:spcAft>
              <a:buFont typeface="Arial" charset="0"/>
              <a:buAutoNum type="arabicPeriod"/>
            </a:pPr>
            <a:r>
              <a:rPr lang="en-US" sz="1800">
                <a:latin typeface="Arial" charset="0"/>
              </a:rPr>
              <a:t>Climate risk displays some similarities to earthquake risk.  In particular, mega-events may lead to cascades of consequences that are difficult (perhaps impossible) to predict.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2"/>
          <p:cNvSpPr txBox="1">
            <a:spLocks noChangeArrowheads="1"/>
          </p:cNvSpPr>
          <p:nvPr/>
        </p:nvSpPr>
        <p:spPr bwMode="auto">
          <a:xfrm>
            <a:off x="762000" y="1600200"/>
            <a:ext cx="3459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 i="1"/>
              <a:t>What to show your parents…</a:t>
            </a:r>
          </a:p>
        </p:txBody>
      </p:sp>
      <p:sp>
        <p:nvSpPr>
          <p:cNvPr id="46082" name="Text Box 3"/>
          <p:cNvSpPr txBox="1">
            <a:spLocks noChangeArrowheads="1"/>
          </p:cNvSpPr>
          <p:nvPr/>
        </p:nvSpPr>
        <p:spPr bwMode="auto">
          <a:xfrm>
            <a:off x="822325" y="11144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endParaRPr lang="en-US" sz="1800"/>
          </a:p>
        </p:txBody>
      </p:sp>
      <p:sp>
        <p:nvSpPr>
          <p:cNvPr id="46083" name="Text Box 4"/>
          <p:cNvSpPr txBox="1">
            <a:spLocks noChangeArrowheads="1"/>
          </p:cNvSpPr>
          <p:nvPr/>
        </p:nvSpPr>
        <p:spPr bwMode="auto">
          <a:xfrm>
            <a:off x="1600200" y="2286000"/>
            <a:ext cx="601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60375" indent="-460375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2000">
                <a:latin typeface="Arial" charset="0"/>
              </a:rPr>
              <a:t>http://www.youtube.com/watch?v=mF_anaVcCXg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81646028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763000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533400" y="914400"/>
            <a:ext cx="5673725" cy="530225"/>
          </a:xfrm>
          <a:prstGeom prst="rect">
            <a:avLst/>
          </a:prstGeom>
          <a:solidFill>
            <a:srgbClr val="000000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case 2:  uncommon floods, no protection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Box 1"/>
          <p:cNvSpPr txBox="1">
            <a:spLocks noChangeArrowheads="1"/>
          </p:cNvSpPr>
          <p:nvPr/>
        </p:nvSpPr>
        <p:spPr bwMode="auto">
          <a:xfrm>
            <a:off x="381000" y="542925"/>
            <a:ext cx="84582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i="1"/>
              <a:t>Some references</a:t>
            </a:r>
          </a:p>
          <a:p>
            <a:endParaRPr lang="en-US"/>
          </a:p>
          <a:p>
            <a:r>
              <a:rPr lang="en-US"/>
              <a:t>Allen, M.R., et al., 2009, Warming caused by cumulative carbon emissions towards the trillionth tonne.  Nature </a:t>
            </a:r>
            <a:r>
              <a:rPr lang="en-US" b="1"/>
              <a:t>458</a:t>
            </a:r>
            <a:r>
              <a:rPr lang="en-US"/>
              <a:t>, 1163-1166.</a:t>
            </a:r>
          </a:p>
          <a:p>
            <a:r>
              <a:rPr lang="en-US"/>
              <a:t> </a:t>
            </a:r>
          </a:p>
          <a:p>
            <a:r>
              <a:rPr lang="en-US"/>
              <a:t>Meinhausen, M., et al., 2009, Greenhouse-gas emission targets for limiting global warming to 2°C.  Nature </a:t>
            </a:r>
            <a:r>
              <a:rPr lang="en-US" b="1"/>
              <a:t>458</a:t>
            </a:r>
            <a:r>
              <a:rPr lang="en-US"/>
              <a:t>, 1158-1163.</a:t>
            </a:r>
          </a:p>
          <a:p>
            <a:r>
              <a:rPr lang="en-US"/>
              <a:t> </a:t>
            </a:r>
          </a:p>
          <a:p>
            <a:r>
              <a:rPr lang="en-US"/>
              <a:t>Roe, G.H., and M.B. Baker, 2007, Why is climate sensitivity so unpredictable?  Science </a:t>
            </a:r>
            <a:r>
              <a:rPr lang="en-US" b="1"/>
              <a:t>318</a:t>
            </a:r>
            <a:r>
              <a:rPr lang="en-US"/>
              <a:t>, 629-632.</a:t>
            </a:r>
          </a:p>
          <a:p>
            <a:r>
              <a:rPr lang="en-US"/>
              <a:t> </a:t>
            </a:r>
          </a:p>
          <a:p>
            <a:r>
              <a:rPr lang="en-US"/>
              <a:t>Schär, C., et al., 2004, The role of increasing temperature variability in European summer heatwaves.  Nature </a:t>
            </a:r>
            <a:r>
              <a:rPr lang="en-US" b="1"/>
              <a:t>427</a:t>
            </a:r>
            <a:r>
              <a:rPr lang="en-US"/>
              <a:t>, 332-336.</a:t>
            </a:r>
          </a:p>
          <a:p>
            <a:r>
              <a:rPr lang="en-US"/>
              <a:t> </a:t>
            </a:r>
          </a:p>
          <a:p>
            <a:r>
              <a:rPr lang="en-US"/>
              <a:t>Smith et al., 2009, Assessing dangerous climate change through an update of the Intergovernmental Panel on Climate Change (IPCC) </a:t>
            </a:r>
            <a:r>
              <a:rPr lang="ja-JP" altLang="en-US"/>
              <a:t>“</a:t>
            </a:r>
            <a:r>
              <a:rPr lang="en-US"/>
              <a:t>reasons for concern</a:t>
            </a:r>
            <a:r>
              <a:rPr lang="ja-JP" altLang="en-US"/>
              <a:t>”</a:t>
            </a:r>
            <a:r>
              <a:rPr lang="en-US"/>
              <a:t>.  PNAS </a:t>
            </a:r>
            <a:r>
              <a:rPr lang="en-US" b="1"/>
              <a:t>106</a:t>
            </a:r>
            <a:r>
              <a:rPr lang="en-US"/>
              <a:t> 4133-4137.</a:t>
            </a:r>
          </a:p>
          <a:p>
            <a:r>
              <a:rPr lang="en-US"/>
              <a:t> </a:t>
            </a:r>
          </a:p>
          <a:p>
            <a:r>
              <a:rPr lang="en-US"/>
              <a:t>Verdon-Kidd, D.C., and A. Kiem, 2010, Quantifying drought risk in a nonstationary climate.  J. Hydrometeorology </a:t>
            </a:r>
            <a:r>
              <a:rPr lang="en-US" b="1"/>
              <a:t>11</a:t>
            </a:r>
            <a:r>
              <a:rPr lang="en-US"/>
              <a:t>, 1019-1031.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81646028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763000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1219200" y="1804988"/>
            <a:ext cx="6629400" cy="1406525"/>
          </a:xfrm>
          <a:prstGeom prst="rect">
            <a:avLst/>
          </a:prstGeom>
          <a:solidFill>
            <a:schemeClr val="tx1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Risk determined by:</a:t>
            </a:r>
          </a:p>
          <a:p>
            <a:pPr lvl="1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(a)  probability of an event occurring</a:t>
            </a:r>
          </a:p>
          <a:p>
            <a:pPr lvl="1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(b)  and consequences if it does</a:t>
            </a:r>
          </a:p>
        </p:txBody>
      </p:sp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533400" y="914400"/>
            <a:ext cx="5673725" cy="530225"/>
          </a:xfrm>
          <a:prstGeom prst="rect">
            <a:avLst/>
          </a:prstGeom>
          <a:solidFill>
            <a:srgbClr val="000000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case 2:  uncommon floods, no protection</a:t>
            </a:r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1219200" y="3557588"/>
            <a:ext cx="6629400" cy="1844675"/>
          </a:xfrm>
          <a:prstGeom prst="rect">
            <a:avLst/>
          </a:prstGeom>
          <a:solidFill>
            <a:schemeClr val="tx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Risk = </a:t>
            </a: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baseline="-25000">
                <a:solidFill>
                  <a:schemeClr val="bg1"/>
                </a:solidFill>
              </a:rPr>
              <a:t>e</a:t>
            </a:r>
            <a:r>
              <a:rPr lang="en-US" sz="2400">
                <a:solidFill>
                  <a:schemeClr val="bg1"/>
                </a:solidFill>
              </a:rPr>
              <a:t> x </a:t>
            </a: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baseline="-25000">
                <a:solidFill>
                  <a:schemeClr val="bg1"/>
                </a:solidFill>
              </a:rPr>
              <a:t>d</a:t>
            </a:r>
            <a:r>
              <a:rPr lang="en-US" sz="2400">
                <a:solidFill>
                  <a:schemeClr val="bg1"/>
                </a:solidFill>
              </a:rPr>
              <a:t> x c</a:t>
            </a:r>
          </a:p>
          <a:p>
            <a:pPr marL="520700" lvl="2">
              <a:lnSpc>
                <a:spcPct val="120000"/>
              </a:lnSpc>
            </a:pP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baseline="-25000">
                <a:solidFill>
                  <a:schemeClr val="bg1"/>
                </a:solidFill>
              </a:rPr>
              <a:t>e</a:t>
            </a:r>
            <a:r>
              <a:rPr lang="en-US" sz="2400">
                <a:solidFill>
                  <a:schemeClr val="bg1"/>
                </a:solidFill>
              </a:rPr>
              <a:t> = probability of an event</a:t>
            </a:r>
          </a:p>
          <a:p>
            <a:pPr marL="520700" lvl="2">
              <a:lnSpc>
                <a:spcPct val="120000"/>
              </a:lnSpc>
            </a:pP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baseline="-25000">
                <a:solidFill>
                  <a:schemeClr val="bg1"/>
                </a:solidFill>
              </a:rPr>
              <a:t>d</a:t>
            </a:r>
            <a:r>
              <a:rPr lang="en-US" sz="2400">
                <a:solidFill>
                  <a:schemeClr val="bg1"/>
                </a:solidFill>
              </a:rPr>
              <a:t> = probability of damage</a:t>
            </a:r>
          </a:p>
          <a:p>
            <a:pPr marL="520700" lvl="2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</a:rPr>
              <a:t>c = consequence (cost in $, lives, etc.)</a:t>
            </a:r>
            <a:endParaRPr 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>
            <a:spLocks noChangeArrowheads="1"/>
          </p:cNvSpPr>
          <p:nvPr/>
        </p:nvSpPr>
        <p:spPr bwMode="auto">
          <a:xfrm>
            <a:off x="838200" y="1143000"/>
            <a:ext cx="7467600" cy="42227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95288" indent="-395288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spcAft>
                <a:spcPts val="1800"/>
              </a:spcAft>
            </a:pPr>
            <a:r>
              <a:rPr lang="en-US" sz="2000" i="1"/>
              <a:t>The nature of climate risk</a:t>
            </a:r>
          </a:p>
          <a:p>
            <a:pPr>
              <a:spcAft>
                <a:spcPts val="1800"/>
              </a:spcAft>
              <a:buFont typeface="Arial" charset="0"/>
              <a:buAutoNum type="arabicPeriod"/>
            </a:pPr>
            <a:r>
              <a:rPr lang="en-US" sz="1800"/>
              <a:t>Why future climate is unknowable</a:t>
            </a:r>
          </a:p>
          <a:p>
            <a:pPr>
              <a:spcAft>
                <a:spcPts val="1800"/>
              </a:spcAft>
              <a:buFont typeface="Arial" charset="0"/>
              <a:buAutoNum type="arabicPeriod"/>
            </a:pPr>
            <a:r>
              <a:rPr lang="en-US" sz="1800"/>
              <a:t>Why risks differ depending on nature of impact</a:t>
            </a:r>
          </a:p>
          <a:p>
            <a:pPr>
              <a:spcAft>
                <a:spcPts val="1800"/>
              </a:spcAft>
              <a:buFont typeface="Arial" charset="0"/>
              <a:buAutoNum type="arabicPeriod"/>
            </a:pPr>
            <a:r>
              <a:rPr lang="en-US" sz="1800"/>
              <a:t>Why risks depend on extremes</a:t>
            </a:r>
          </a:p>
          <a:p>
            <a:pPr>
              <a:spcAft>
                <a:spcPts val="1800"/>
              </a:spcAft>
              <a:buFont typeface="Arial" charset="0"/>
              <a:buAutoNum type="arabicPeriod"/>
            </a:pPr>
            <a:r>
              <a:rPr lang="en-US" sz="1800"/>
              <a:t>Why risks depend on natural climate variability</a:t>
            </a:r>
          </a:p>
          <a:p>
            <a:pPr>
              <a:spcAft>
                <a:spcPts val="1800"/>
              </a:spcAft>
              <a:buFont typeface="Arial" charset="0"/>
              <a:buAutoNum type="arabicPeriod"/>
            </a:pPr>
            <a:r>
              <a:rPr lang="en-US" sz="1800"/>
              <a:t>Positive feedbacks result in an inherent uncertainty in how the climate system responds to forcings</a:t>
            </a:r>
          </a:p>
          <a:p>
            <a:pPr>
              <a:spcAft>
                <a:spcPts val="1800"/>
              </a:spcAft>
              <a:buFont typeface="Arial" charset="0"/>
              <a:buAutoNum type="arabicPeriod"/>
            </a:pPr>
            <a:r>
              <a:rPr lang="en-US" sz="1800"/>
              <a:t>Could there be climate mega-events that pose risks similar to earthquake mega-events?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4"/>
          <p:cNvSpPr txBox="1">
            <a:spLocks noChangeArrowheads="1"/>
          </p:cNvSpPr>
          <p:nvPr/>
        </p:nvSpPr>
        <p:spPr bwMode="auto">
          <a:xfrm>
            <a:off x="76200" y="6500813"/>
            <a:ext cx="31067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200" i="1">
                <a:latin typeface="Arial" charset="0"/>
              </a:rPr>
              <a:t>Meinshausen et al., 2009; Allen et al., 2009</a:t>
            </a:r>
          </a:p>
        </p:txBody>
      </p:sp>
      <p:sp>
        <p:nvSpPr>
          <p:cNvPr id="19458" name="Text Box 36"/>
          <p:cNvSpPr txBox="1">
            <a:spLocks noChangeArrowheads="1"/>
          </p:cNvSpPr>
          <p:nvPr/>
        </p:nvSpPr>
        <p:spPr bwMode="auto">
          <a:xfrm>
            <a:off x="228600" y="1524000"/>
            <a:ext cx="1828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probability of exceeding 2°C</a:t>
            </a:r>
          </a:p>
          <a:p>
            <a:pPr algn="ctr"/>
            <a:r>
              <a:rPr lang="en-US" sz="1800">
                <a:latin typeface="Arial" charset="0"/>
              </a:rPr>
              <a:t>&gt; preindustrial by 2100</a:t>
            </a:r>
          </a:p>
        </p:txBody>
      </p:sp>
      <p:sp>
        <p:nvSpPr>
          <p:cNvPr id="19459" name="Text Box 59"/>
          <p:cNvSpPr txBox="1">
            <a:spLocks noChangeArrowheads="1"/>
          </p:cNvSpPr>
          <p:nvPr/>
        </p:nvSpPr>
        <p:spPr bwMode="auto">
          <a:xfrm>
            <a:off x="3340100" y="6172200"/>
            <a:ext cx="5041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Cumulative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emissions, 2000-2049, Gt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</a:t>
            </a:r>
          </a:p>
        </p:txBody>
      </p:sp>
      <p:sp>
        <p:nvSpPr>
          <p:cNvPr id="19460" name="Rectangle 35"/>
          <p:cNvSpPr>
            <a:spLocks noChangeArrowheads="1"/>
          </p:cNvSpPr>
          <p:nvPr/>
        </p:nvSpPr>
        <p:spPr bwMode="auto">
          <a:xfrm>
            <a:off x="2057400" y="152400"/>
            <a:ext cx="6934200" cy="5867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19461" name="Group 37"/>
          <p:cNvGrpSpPr>
            <a:grpSpLocks noChangeAspect="1"/>
          </p:cNvGrpSpPr>
          <p:nvPr/>
        </p:nvGrpSpPr>
        <p:grpSpPr bwMode="auto">
          <a:xfrm>
            <a:off x="2438400" y="228600"/>
            <a:ext cx="6553200" cy="5708650"/>
            <a:chOff x="1488" y="240"/>
            <a:chExt cx="4272" cy="3722"/>
          </a:xfrm>
        </p:grpSpPr>
        <p:pic>
          <p:nvPicPr>
            <p:cNvPr id="19481" name="Picture 38" descr="nature08017-f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0"/>
              <a:ext cx="4176" cy="3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2" name="Rectangle 39"/>
            <p:cNvSpPr>
              <a:spLocks noChangeAspect="1" noChangeArrowheads="1"/>
            </p:cNvSpPr>
            <p:nvPr/>
          </p:nvSpPr>
          <p:spPr bwMode="auto">
            <a:xfrm>
              <a:off x="1968" y="528"/>
              <a:ext cx="816" cy="1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3" name="Rectangle 40"/>
            <p:cNvSpPr>
              <a:spLocks noChangeAspect="1" noChangeArrowheads="1"/>
            </p:cNvSpPr>
            <p:nvPr/>
          </p:nvSpPr>
          <p:spPr bwMode="auto">
            <a:xfrm>
              <a:off x="1488" y="240"/>
              <a:ext cx="384" cy="2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4" name="Rectangle 41"/>
            <p:cNvSpPr>
              <a:spLocks noChangeAspect="1" noChangeArrowheads="1"/>
            </p:cNvSpPr>
            <p:nvPr/>
          </p:nvSpPr>
          <p:spPr bwMode="auto">
            <a:xfrm>
              <a:off x="2448" y="2880"/>
              <a:ext cx="2928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5" name="Rectangle 42"/>
            <p:cNvSpPr>
              <a:spLocks noChangeAspect="1" noChangeArrowheads="1"/>
            </p:cNvSpPr>
            <p:nvPr/>
          </p:nvSpPr>
          <p:spPr bwMode="auto">
            <a:xfrm>
              <a:off x="2688" y="2976"/>
              <a:ext cx="1872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6" name="Rectangle 43"/>
            <p:cNvSpPr>
              <a:spLocks noChangeAspect="1" noChangeArrowheads="1"/>
            </p:cNvSpPr>
            <p:nvPr/>
          </p:nvSpPr>
          <p:spPr bwMode="auto">
            <a:xfrm>
              <a:off x="1920" y="2880"/>
              <a:ext cx="192" cy="816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7" name="Rectangle 44"/>
            <p:cNvSpPr>
              <a:spLocks noChangeAspect="1" noChangeArrowheads="1"/>
            </p:cNvSpPr>
            <p:nvPr/>
          </p:nvSpPr>
          <p:spPr bwMode="auto">
            <a:xfrm>
              <a:off x="5520" y="1008"/>
              <a:ext cx="192" cy="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8" name="Rectangle 45"/>
            <p:cNvSpPr>
              <a:spLocks noChangeAspect="1" noChangeArrowheads="1"/>
            </p:cNvSpPr>
            <p:nvPr/>
          </p:nvSpPr>
          <p:spPr bwMode="auto">
            <a:xfrm>
              <a:off x="1824" y="2880"/>
              <a:ext cx="3888" cy="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489" name="Text Box 46"/>
            <p:cNvSpPr txBox="1">
              <a:spLocks noChangeAspect="1" noChangeArrowheads="1"/>
            </p:cNvSpPr>
            <p:nvPr/>
          </p:nvSpPr>
          <p:spPr bwMode="auto">
            <a:xfrm>
              <a:off x="2033" y="1017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endParaRPr lang="en-US" sz="1400">
                <a:latin typeface="Arial" charset="0"/>
              </a:endParaRPr>
            </a:p>
          </p:txBody>
        </p:sp>
      </p:grpSp>
      <p:sp>
        <p:nvSpPr>
          <p:cNvPr id="19462" name="Text Box 47"/>
          <p:cNvSpPr txBox="1">
            <a:spLocks noChangeArrowheads="1"/>
          </p:cNvSpPr>
          <p:nvPr/>
        </p:nvSpPr>
        <p:spPr bwMode="auto">
          <a:xfrm>
            <a:off x="2438400" y="4572000"/>
            <a:ext cx="2743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000">
                <a:latin typeface="Arial" charset="0"/>
              </a:rPr>
              <a:t>uncertainty of climate sensitivity to CO</a:t>
            </a:r>
            <a:r>
              <a:rPr lang="en-US" sz="2000" baseline="-25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rise</a:t>
            </a:r>
          </a:p>
        </p:txBody>
      </p:sp>
      <p:sp>
        <p:nvSpPr>
          <p:cNvPr id="19463" name="Rectangle 49"/>
          <p:cNvSpPr>
            <a:spLocks noChangeArrowheads="1"/>
          </p:cNvSpPr>
          <p:nvPr/>
        </p:nvSpPr>
        <p:spPr bwMode="auto">
          <a:xfrm>
            <a:off x="2286000" y="5334000"/>
            <a:ext cx="6705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9464" name="Text Box 50"/>
          <p:cNvSpPr txBox="1">
            <a:spLocks noChangeArrowheads="1"/>
          </p:cNvSpPr>
          <p:nvPr/>
        </p:nvSpPr>
        <p:spPr bwMode="auto">
          <a:xfrm>
            <a:off x="2895600" y="5562600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0            500         1000        1500        2000        2500</a:t>
            </a:r>
          </a:p>
        </p:txBody>
      </p:sp>
      <p:grpSp>
        <p:nvGrpSpPr>
          <p:cNvPr id="19465" name="Group 51"/>
          <p:cNvGrpSpPr>
            <a:grpSpLocks/>
          </p:cNvGrpSpPr>
          <p:nvPr/>
        </p:nvGrpSpPr>
        <p:grpSpPr bwMode="auto">
          <a:xfrm>
            <a:off x="3048000" y="5486400"/>
            <a:ext cx="5181600" cy="76200"/>
            <a:chOff x="1152" y="3504"/>
            <a:chExt cx="3408" cy="48"/>
          </a:xfrm>
        </p:grpSpPr>
        <p:sp>
          <p:nvSpPr>
            <p:cNvPr id="19474" name="Line 52"/>
            <p:cNvSpPr>
              <a:spLocks noChangeShapeType="1"/>
            </p:cNvSpPr>
            <p:nvPr/>
          </p:nvSpPr>
          <p:spPr bwMode="auto">
            <a:xfrm>
              <a:off x="1152" y="3552"/>
              <a:ext cx="3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Line 53"/>
            <p:cNvSpPr>
              <a:spLocks noChangeShapeType="1"/>
            </p:cNvSpPr>
            <p:nvPr/>
          </p:nvSpPr>
          <p:spPr bwMode="auto">
            <a:xfrm flipV="1">
              <a:off x="184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6" name="Line 54"/>
            <p:cNvSpPr>
              <a:spLocks noChangeShapeType="1"/>
            </p:cNvSpPr>
            <p:nvPr/>
          </p:nvSpPr>
          <p:spPr bwMode="auto">
            <a:xfrm flipV="1">
              <a:off x="2525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7" name="Line 55"/>
            <p:cNvSpPr>
              <a:spLocks noChangeShapeType="1"/>
            </p:cNvSpPr>
            <p:nvPr/>
          </p:nvSpPr>
          <p:spPr bwMode="auto">
            <a:xfrm flipV="1">
              <a:off x="388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8" name="Line 56"/>
            <p:cNvSpPr>
              <a:spLocks noChangeShapeType="1"/>
            </p:cNvSpPr>
            <p:nvPr/>
          </p:nvSpPr>
          <p:spPr bwMode="auto">
            <a:xfrm flipV="1">
              <a:off x="320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9" name="Line 57"/>
            <p:cNvSpPr>
              <a:spLocks noChangeShapeType="1"/>
            </p:cNvSpPr>
            <p:nvPr/>
          </p:nvSpPr>
          <p:spPr bwMode="auto">
            <a:xfrm flipV="1">
              <a:off x="4560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0" name="Line 58"/>
            <p:cNvSpPr>
              <a:spLocks noChangeShapeType="1"/>
            </p:cNvSpPr>
            <p:nvPr/>
          </p:nvSpPr>
          <p:spPr bwMode="auto">
            <a:xfrm flipV="1">
              <a:off x="1152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466" name="Text Box 60"/>
          <p:cNvSpPr txBox="1">
            <a:spLocks noChangeArrowheads="1"/>
          </p:cNvSpPr>
          <p:nvPr/>
        </p:nvSpPr>
        <p:spPr bwMode="auto">
          <a:xfrm>
            <a:off x="2286000" y="152400"/>
            <a:ext cx="76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100%</a:t>
            </a:r>
          </a:p>
        </p:txBody>
      </p:sp>
      <p:sp>
        <p:nvSpPr>
          <p:cNvPr id="19467" name="Text Box 61"/>
          <p:cNvSpPr txBox="1">
            <a:spLocks noChangeArrowheads="1"/>
          </p:cNvSpPr>
          <p:nvPr/>
        </p:nvSpPr>
        <p:spPr bwMode="auto">
          <a:xfrm>
            <a:off x="2406650" y="2133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50%</a:t>
            </a:r>
          </a:p>
        </p:txBody>
      </p:sp>
      <p:sp>
        <p:nvSpPr>
          <p:cNvPr id="19468" name="Text Box 62"/>
          <p:cNvSpPr txBox="1">
            <a:spLocks noChangeArrowheads="1"/>
          </p:cNvSpPr>
          <p:nvPr/>
        </p:nvSpPr>
        <p:spPr bwMode="auto">
          <a:xfrm>
            <a:off x="2514600" y="40386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0%</a:t>
            </a:r>
          </a:p>
        </p:txBody>
      </p:sp>
      <p:sp>
        <p:nvSpPr>
          <p:cNvPr id="19469" name="Line 66"/>
          <p:cNvSpPr>
            <a:spLocks noChangeShapeType="1"/>
          </p:cNvSpPr>
          <p:nvPr/>
        </p:nvSpPr>
        <p:spPr bwMode="auto">
          <a:xfrm flipH="1">
            <a:off x="3352800" y="3657600"/>
            <a:ext cx="6858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AutoShape 67"/>
          <p:cNvSpPr>
            <a:spLocks/>
          </p:cNvSpPr>
          <p:nvPr/>
        </p:nvSpPr>
        <p:spPr bwMode="auto">
          <a:xfrm>
            <a:off x="4114800" y="3124200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3567" name="Text Box 68"/>
          <p:cNvSpPr txBox="1">
            <a:spLocks noChangeArrowheads="1"/>
          </p:cNvSpPr>
          <p:nvPr/>
        </p:nvSpPr>
        <p:spPr bwMode="auto">
          <a:xfrm>
            <a:off x="381000" y="533400"/>
            <a:ext cx="4419600" cy="396875"/>
          </a:xfrm>
          <a:prstGeom prst="rect">
            <a:avLst/>
          </a:prstGeom>
          <a:solidFill>
            <a:srgbClr val="0000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chemeClr val="bg1"/>
                </a:solidFill>
                <a:latin typeface="+mn-lt"/>
              </a:rPr>
              <a:t>1.  Why future climate is unknowable</a:t>
            </a:r>
          </a:p>
        </p:txBody>
      </p:sp>
      <p:sp>
        <p:nvSpPr>
          <p:cNvPr id="19472" name="TextBox 1"/>
          <p:cNvSpPr txBox="1">
            <a:spLocks noChangeArrowheads="1"/>
          </p:cNvSpPr>
          <p:nvPr/>
        </p:nvSpPr>
        <p:spPr bwMode="auto">
          <a:xfrm>
            <a:off x="6781800" y="2590800"/>
            <a:ext cx="1295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ja-JP" altLang="en-US"/>
              <a:t>“</a:t>
            </a:r>
            <a:r>
              <a:rPr lang="en-US"/>
              <a:t>illustrative default</a:t>
            </a:r>
            <a:r>
              <a:rPr lang="ja-JP" altLang="en-US"/>
              <a:t>”</a:t>
            </a:r>
            <a:endParaRPr lang="en-US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6172200" y="2133600"/>
            <a:ext cx="60960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4"/>
          <p:cNvSpPr txBox="1">
            <a:spLocks noChangeArrowheads="1"/>
          </p:cNvSpPr>
          <p:nvPr/>
        </p:nvSpPr>
        <p:spPr bwMode="auto">
          <a:xfrm>
            <a:off x="3340100" y="6172200"/>
            <a:ext cx="5041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Cumulative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emissions, 2000-2049, Gt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</a:t>
            </a:r>
          </a:p>
        </p:txBody>
      </p:sp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2057400" y="152400"/>
            <a:ext cx="6934200" cy="5867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20483" name="Group 7"/>
          <p:cNvGrpSpPr>
            <a:grpSpLocks noChangeAspect="1"/>
          </p:cNvGrpSpPr>
          <p:nvPr/>
        </p:nvGrpSpPr>
        <p:grpSpPr bwMode="auto">
          <a:xfrm>
            <a:off x="2438400" y="228600"/>
            <a:ext cx="6553200" cy="5708650"/>
            <a:chOff x="1488" y="240"/>
            <a:chExt cx="4272" cy="3722"/>
          </a:xfrm>
        </p:grpSpPr>
        <p:pic>
          <p:nvPicPr>
            <p:cNvPr id="20514" name="Picture 8" descr="nature08017-f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0"/>
              <a:ext cx="4176" cy="3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5" name="Rectangle 9"/>
            <p:cNvSpPr>
              <a:spLocks noChangeAspect="1" noChangeArrowheads="1"/>
            </p:cNvSpPr>
            <p:nvPr/>
          </p:nvSpPr>
          <p:spPr bwMode="auto">
            <a:xfrm>
              <a:off x="1968" y="528"/>
              <a:ext cx="816" cy="1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16" name="Rectangle 10"/>
            <p:cNvSpPr>
              <a:spLocks noChangeAspect="1" noChangeArrowheads="1"/>
            </p:cNvSpPr>
            <p:nvPr/>
          </p:nvSpPr>
          <p:spPr bwMode="auto">
            <a:xfrm>
              <a:off x="1488" y="240"/>
              <a:ext cx="384" cy="2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17" name="Rectangle 11"/>
            <p:cNvSpPr>
              <a:spLocks noChangeAspect="1" noChangeArrowheads="1"/>
            </p:cNvSpPr>
            <p:nvPr/>
          </p:nvSpPr>
          <p:spPr bwMode="auto">
            <a:xfrm>
              <a:off x="2448" y="2880"/>
              <a:ext cx="2928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18" name="Rectangle 12"/>
            <p:cNvSpPr>
              <a:spLocks noChangeAspect="1" noChangeArrowheads="1"/>
            </p:cNvSpPr>
            <p:nvPr/>
          </p:nvSpPr>
          <p:spPr bwMode="auto">
            <a:xfrm>
              <a:off x="2688" y="2976"/>
              <a:ext cx="1872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19" name="Rectangle 13"/>
            <p:cNvSpPr>
              <a:spLocks noChangeAspect="1" noChangeArrowheads="1"/>
            </p:cNvSpPr>
            <p:nvPr/>
          </p:nvSpPr>
          <p:spPr bwMode="auto">
            <a:xfrm>
              <a:off x="1920" y="2880"/>
              <a:ext cx="192" cy="816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20" name="Rectangle 14"/>
            <p:cNvSpPr>
              <a:spLocks noChangeAspect="1" noChangeArrowheads="1"/>
            </p:cNvSpPr>
            <p:nvPr/>
          </p:nvSpPr>
          <p:spPr bwMode="auto">
            <a:xfrm>
              <a:off x="5520" y="1008"/>
              <a:ext cx="192" cy="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21" name="Rectangle 15"/>
            <p:cNvSpPr>
              <a:spLocks noChangeAspect="1" noChangeArrowheads="1"/>
            </p:cNvSpPr>
            <p:nvPr/>
          </p:nvSpPr>
          <p:spPr bwMode="auto">
            <a:xfrm>
              <a:off x="1824" y="2880"/>
              <a:ext cx="3888" cy="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522" name="Text Box 16"/>
            <p:cNvSpPr txBox="1">
              <a:spLocks noChangeAspect="1" noChangeArrowheads="1"/>
            </p:cNvSpPr>
            <p:nvPr/>
          </p:nvSpPr>
          <p:spPr bwMode="auto">
            <a:xfrm>
              <a:off x="2033" y="1017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endParaRPr lang="en-US" sz="1400">
                <a:latin typeface="Arial" charset="0"/>
              </a:endParaRPr>
            </a:p>
          </p:txBody>
        </p:sp>
      </p:grpSp>
      <p:sp>
        <p:nvSpPr>
          <p:cNvPr id="20484" name="Text Box 17"/>
          <p:cNvSpPr txBox="1">
            <a:spLocks noChangeArrowheads="1"/>
          </p:cNvSpPr>
          <p:nvPr/>
        </p:nvSpPr>
        <p:spPr bwMode="auto">
          <a:xfrm>
            <a:off x="2438400" y="4572000"/>
            <a:ext cx="2743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2000">
                <a:latin typeface="Arial" charset="0"/>
              </a:rPr>
              <a:t>uncertainty of climate sensitivity to CO</a:t>
            </a:r>
            <a:r>
              <a:rPr lang="en-US" sz="2000" baseline="-25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rise</a:t>
            </a:r>
          </a:p>
        </p:txBody>
      </p:sp>
      <p:sp>
        <p:nvSpPr>
          <p:cNvPr id="20485" name="Line 18"/>
          <p:cNvSpPr>
            <a:spLocks noChangeShapeType="1"/>
          </p:cNvSpPr>
          <p:nvPr/>
        </p:nvSpPr>
        <p:spPr bwMode="auto">
          <a:xfrm flipH="1">
            <a:off x="3352800" y="3657600"/>
            <a:ext cx="6858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Rectangle 19"/>
          <p:cNvSpPr>
            <a:spLocks noChangeArrowheads="1"/>
          </p:cNvSpPr>
          <p:nvPr/>
        </p:nvSpPr>
        <p:spPr bwMode="auto">
          <a:xfrm>
            <a:off x="2286000" y="5334000"/>
            <a:ext cx="6705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0487" name="Text Box 20"/>
          <p:cNvSpPr txBox="1">
            <a:spLocks noChangeArrowheads="1"/>
          </p:cNvSpPr>
          <p:nvPr/>
        </p:nvSpPr>
        <p:spPr bwMode="auto">
          <a:xfrm>
            <a:off x="2895600" y="5562600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0            500         1000        1500        2000        2500</a:t>
            </a:r>
          </a:p>
        </p:txBody>
      </p:sp>
      <p:grpSp>
        <p:nvGrpSpPr>
          <p:cNvPr id="20488" name="Group 21"/>
          <p:cNvGrpSpPr>
            <a:grpSpLocks/>
          </p:cNvGrpSpPr>
          <p:nvPr/>
        </p:nvGrpSpPr>
        <p:grpSpPr bwMode="auto">
          <a:xfrm>
            <a:off x="3048000" y="5486400"/>
            <a:ext cx="5181600" cy="76200"/>
            <a:chOff x="1152" y="3504"/>
            <a:chExt cx="3408" cy="48"/>
          </a:xfrm>
        </p:grpSpPr>
        <p:sp>
          <p:nvSpPr>
            <p:cNvPr id="20507" name="Line 22"/>
            <p:cNvSpPr>
              <a:spLocks noChangeShapeType="1"/>
            </p:cNvSpPr>
            <p:nvPr/>
          </p:nvSpPr>
          <p:spPr bwMode="auto">
            <a:xfrm>
              <a:off x="1152" y="3552"/>
              <a:ext cx="3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8" name="Line 23"/>
            <p:cNvSpPr>
              <a:spLocks noChangeShapeType="1"/>
            </p:cNvSpPr>
            <p:nvPr/>
          </p:nvSpPr>
          <p:spPr bwMode="auto">
            <a:xfrm flipV="1">
              <a:off x="184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9" name="Line 24"/>
            <p:cNvSpPr>
              <a:spLocks noChangeShapeType="1"/>
            </p:cNvSpPr>
            <p:nvPr/>
          </p:nvSpPr>
          <p:spPr bwMode="auto">
            <a:xfrm flipV="1">
              <a:off x="2525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0" name="Line 25"/>
            <p:cNvSpPr>
              <a:spLocks noChangeShapeType="1"/>
            </p:cNvSpPr>
            <p:nvPr/>
          </p:nvSpPr>
          <p:spPr bwMode="auto">
            <a:xfrm flipV="1">
              <a:off x="388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1" name="Line 26"/>
            <p:cNvSpPr>
              <a:spLocks noChangeShapeType="1"/>
            </p:cNvSpPr>
            <p:nvPr/>
          </p:nvSpPr>
          <p:spPr bwMode="auto">
            <a:xfrm flipV="1">
              <a:off x="320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2" name="Line 27"/>
            <p:cNvSpPr>
              <a:spLocks noChangeShapeType="1"/>
            </p:cNvSpPr>
            <p:nvPr/>
          </p:nvSpPr>
          <p:spPr bwMode="auto">
            <a:xfrm flipV="1">
              <a:off x="4560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3" name="Line 28"/>
            <p:cNvSpPr>
              <a:spLocks noChangeShapeType="1"/>
            </p:cNvSpPr>
            <p:nvPr/>
          </p:nvSpPr>
          <p:spPr bwMode="auto">
            <a:xfrm flipV="1">
              <a:off x="1152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9" name="Text Box 29"/>
          <p:cNvSpPr txBox="1">
            <a:spLocks noChangeArrowheads="1"/>
          </p:cNvSpPr>
          <p:nvPr/>
        </p:nvSpPr>
        <p:spPr bwMode="auto">
          <a:xfrm>
            <a:off x="2286000" y="152400"/>
            <a:ext cx="76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100%</a:t>
            </a:r>
          </a:p>
        </p:txBody>
      </p:sp>
      <p:sp>
        <p:nvSpPr>
          <p:cNvPr id="20490" name="Text Box 30"/>
          <p:cNvSpPr txBox="1">
            <a:spLocks noChangeArrowheads="1"/>
          </p:cNvSpPr>
          <p:nvPr/>
        </p:nvSpPr>
        <p:spPr bwMode="auto">
          <a:xfrm>
            <a:off x="2406650" y="2133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50%</a:t>
            </a:r>
          </a:p>
        </p:txBody>
      </p:sp>
      <p:sp>
        <p:nvSpPr>
          <p:cNvPr id="20491" name="Text Box 31"/>
          <p:cNvSpPr txBox="1">
            <a:spLocks noChangeArrowheads="1"/>
          </p:cNvSpPr>
          <p:nvPr/>
        </p:nvSpPr>
        <p:spPr bwMode="auto">
          <a:xfrm>
            <a:off x="2514600" y="40386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0%</a:t>
            </a:r>
          </a:p>
        </p:txBody>
      </p:sp>
      <p:sp>
        <p:nvSpPr>
          <p:cNvPr id="20492" name="AutoShape 32"/>
          <p:cNvSpPr>
            <a:spLocks/>
          </p:cNvSpPr>
          <p:nvPr/>
        </p:nvSpPr>
        <p:spPr bwMode="auto">
          <a:xfrm>
            <a:off x="4114800" y="3124200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0493" name="Line 33"/>
          <p:cNvSpPr>
            <a:spLocks noChangeShapeType="1"/>
          </p:cNvSpPr>
          <p:nvPr/>
        </p:nvSpPr>
        <p:spPr bwMode="auto">
          <a:xfrm flipV="1">
            <a:off x="5105400" y="1371600"/>
            <a:ext cx="0" cy="281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Text Box 34"/>
          <p:cNvSpPr txBox="1">
            <a:spLocks noChangeArrowheads="1"/>
          </p:cNvSpPr>
          <p:nvPr/>
        </p:nvSpPr>
        <p:spPr bwMode="auto">
          <a:xfrm>
            <a:off x="3810000" y="990600"/>
            <a:ext cx="1676400" cy="3857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1000 Gt CO</a:t>
            </a:r>
            <a:r>
              <a:rPr lang="en-US" sz="1800" baseline="-25000">
                <a:latin typeface="Arial" charset="0"/>
              </a:rPr>
              <a:t>2</a:t>
            </a:r>
            <a:endParaRPr lang="en-US" sz="1800">
              <a:latin typeface="Arial" charset="0"/>
            </a:endParaRPr>
          </a:p>
        </p:txBody>
      </p:sp>
      <p:sp>
        <p:nvSpPr>
          <p:cNvPr id="20495" name="Line 35"/>
          <p:cNvSpPr>
            <a:spLocks noChangeShapeType="1"/>
          </p:cNvSpPr>
          <p:nvPr/>
        </p:nvSpPr>
        <p:spPr bwMode="auto">
          <a:xfrm>
            <a:off x="2895600" y="32766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36"/>
          <p:cNvSpPr>
            <a:spLocks noChangeShapeType="1"/>
          </p:cNvSpPr>
          <p:nvPr/>
        </p:nvSpPr>
        <p:spPr bwMode="auto">
          <a:xfrm>
            <a:off x="2895600" y="2593975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37"/>
          <p:cNvSpPr>
            <a:spLocks noChangeShapeType="1"/>
          </p:cNvSpPr>
          <p:nvPr/>
        </p:nvSpPr>
        <p:spPr bwMode="auto">
          <a:xfrm>
            <a:off x="2895600" y="38862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Text Box 38"/>
          <p:cNvSpPr txBox="1">
            <a:spLocks noChangeArrowheads="1"/>
          </p:cNvSpPr>
          <p:nvPr/>
        </p:nvSpPr>
        <p:spPr bwMode="auto">
          <a:xfrm>
            <a:off x="2025650" y="24384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42%</a:t>
            </a:r>
          </a:p>
        </p:txBody>
      </p:sp>
      <p:sp>
        <p:nvSpPr>
          <p:cNvPr id="20499" name="Text Box 39"/>
          <p:cNvSpPr txBox="1">
            <a:spLocks noChangeArrowheads="1"/>
          </p:cNvSpPr>
          <p:nvPr/>
        </p:nvSpPr>
        <p:spPr bwMode="auto">
          <a:xfrm>
            <a:off x="2025650" y="30622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25%</a:t>
            </a:r>
          </a:p>
        </p:txBody>
      </p:sp>
      <p:sp>
        <p:nvSpPr>
          <p:cNvPr id="20500" name="Text Box 40"/>
          <p:cNvSpPr txBox="1">
            <a:spLocks noChangeArrowheads="1"/>
          </p:cNvSpPr>
          <p:nvPr/>
        </p:nvSpPr>
        <p:spPr bwMode="auto">
          <a:xfrm>
            <a:off x="1981200" y="36718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10%</a:t>
            </a:r>
          </a:p>
        </p:txBody>
      </p:sp>
      <p:sp>
        <p:nvSpPr>
          <p:cNvPr id="20501" name="Line 41"/>
          <p:cNvSpPr>
            <a:spLocks noChangeShapeType="1"/>
          </p:cNvSpPr>
          <p:nvPr/>
        </p:nvSpPr>
        <p:spPr bwMode="auto">
          <a:xfrm flipH="1">
            <a:off x="2590800" y="2593975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42"/>
          <p:cNvSpPr>
            <a:spLocks noChangeShapeType="1"/>
          </p:cNvSpPr>
          <p:nvPr/>
        </p:nvSpPr>
        <p:spPr bwMode="auto">
          <a:xfrm flipH="1">
            <a:off x="2590800" y="32766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3" name="Line 43"/>
          <p:cNvSpPr>
            <a:spLocks noChangeShapeType="1"/>
          </p:cNvSpPr>
          <p:nvPr/>
        </p:nvSpPr>
        <p:spPr bwMode="auto">
          <a:xfrm flipH="1">
            <a:off x="2590800" y="38862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4" name="Text Box 45"/>
          <p:cNvSpPr txBox="1">
            <a:spLocks noChangeArrowheads="1"/>
          </p:cNvSpPr>
          <p:nvPr/>
        </p:nvSpPr>
        <p:spPr bwMode="auto">
          <a:xfrm>
            <a:off x="228600" y="1524000"/>
            <a:ext cx="1828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probability of exceeding 2°C</a:t>
            </a:r>
          </a:p>
          <a:p>
            <a:pPr algn="ctr"/>
            <a:r>
              <a:rPr lang="en-US" sz="1800">
                <a:latin typeface="Arial" charset="0"/>
              </a:rPr>
              <a:t>&gt; preindustrial by 2100</a:t>
            </a:r>
          </a:p>
        </p:txBody>
      </p:sp>
      <p:sp>
        <p:nvSpPr>
          <p:cNvPr id="20505" name="TextBox 42"/>
          <p:cNvSpPr txBox="1">
            <a:spLocks noChangeArrowheads="1"/>
          </p:cNvSpPr>
          <p:nvPr/>
        </p:nvSpPr>
        <p:spPr bwMode="auto">
          <a:xfrm>
            <a:off x="6781800" y="2590800"/>
            <a:ext cx="1295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ja-JP" altLang="en-US"/>
              <a:t>“</a:t>
            </a:r>
            <a:r>
              <a:rPr lang="en-US"/>
              <a:t>illustrative default</a:t>
            </a:r>
            <a:r>
              <a:rPr lang="ja-JP" altLang="en-US"/>
              <a:t>”</a:t>
            </a:r>
            <a:endParaRPr lang="en-US"/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6172200" y="2133600"/>
            <a:ext cx="60960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>
            <a:spLocks noChangeArrowheads="1"/>
          </p:cNvSpPr>
          <p:nvPr/>
        </p:nvSpPr>
        <p:spPr bwMode="auto">
          <a:xfrm>
            <a:off x="3340100" y="6172200"/>
            <a:ext cx="5041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Cumulative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emissions, 2000-2049, Gt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</a:t>
            </a:r>
          </a:p>
        </p:txBody>
      </p:sp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2057400" y="152400"/>
            <a:ext cx="6934200" cy="5867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21507" name="Group 6"/>
          <p:cNvGrpSpPr>
            <a:grpSpLocks noChangeAspect="1"/>
          </p:cNvGrpSpPr>
          <p:nvPr/>
        </p:nvGrpSpPr>
        <p:grpSpPr bwMode="auto">
          <a:xfrm>
            <a:off x="2438400" y="228600"/>
            <a:ext cx="6553200" cy="5708650"/>
            <a:chOff x="1488" y="240"/>
            <a:chExt cx="4272" cy="3722"/>
          </a:xfrm>
        </p:grpSpPr>
        <p:pic>
          <p:nvPicPr>
            <p:cNvPr id="21542" name="Picture 7" descr="nature08017-f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0"/>
              <a:ext cx="4176" cy="3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3" name="Rectangle 8"/>
            <p:cNvSpPr>
              <a:spLocks noChangeAspect="1" noChangeArrowheads="1"/>
            </p:cNvSpPr>
            <p:nvPr/>
          </p:nvSpPr>
          <p:spPr bwMode="auto">
            <a:xfrm>
              <a:off x="1968" y="528"/>
              <a:ext cx="816" cy="1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44" name="Rectangle 9"/>
            <p:cNvSpPr>
              <a:spLocks noChangeAspect="1" noChangeArrowheads="1"/>
            </p:cNvSpPr>
            <p:nvPr/>
          </p:nvSpPr>
          <p:spPr bwMode="auto">
            <a:xfrm>
              <a:off x="1488" y="240"/>
              <a:ext cx="384" cy="2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45" name="Rectangle 10"/>
            <p:cNvSpPr>
              <a:spLocks noChangeAspect="1" noChangeArrowheads="1"/>
            </p:cNvSpPr>
            <p:nvPr/>
          </p:nvSpPr>
          <p:spPr bwMode="auto">
            <a:xfrm>
              <a:off x="2448" y="2880"/>
              <a:ext cx="2928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46" name="Rectangle 11"/>
            <p:cNvSpPr>
              <a:spLocks noChangeAspect="1" noChangeArrowheads="1"/>
            </p:cNvSpPr>
            <p:nvPr/>
          </p:nvSpPr>
          <p:spPr bwMode="auto">
            <a:xfrm>
              <a:off x="2688" y="2976"/>
              <a:ext cx="1872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47" name="Rectangle 12"/>
            <p:cNvSpPr>
              <a:spLocks noChangeAspect="1" noChangeArrowheads="1"/>
            </p:cNvSpPr>
            <p:nvPr/>
          </p:nvSpPr>
          <p:spPr bwMode="auto">
            <a:xfrm>
              <a:off x="1920" y="2880"/>
              <a:ext cx="192" cy="816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48" name="Rectangle 13"/>
            <p:cNvSpPr>
              <a:spLocks noChangeAspect="1" noChangeArrowheads="1"/>
            </p:cNvSpPr>
            <p:nvPr/>
          </p:nvSpPr>
          <p:spPr bwMode="auto">
            <a:xfrm>
              <a:off x="5520" y="1008"/>
              <a:ext cx="192" cy="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49" name="Rectangle 14"/>
            <p:cNvSpPr>
              <a:spLocks noChangeAspect="1" noChangeArrowheads="1"/>
            </p:cNvSpPr>
            <p:nvPr/>
          </p:nvSpPr>
          <p:spPr bwMode="auto">
            <a:xfrm>
              <a:off x="1824" y="2880"/>
              <a:ext cx="3888" cy="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550" name="Text Box 15"/>
            <p:cNvSpPr txBox="1">
              <a:spLocks noChangeAspect="1" noChangeArrowheads="1"/>
            </p:cNvSpPr>
            <p:nvPr/>
          </p:nvSpPr>
          <p:spPr bwMode="auto">
            <a:xfrm>
              <a:off x="2033" y="1017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endParaRPr lang="en-US" sz="1400">
                <a:latin typeface="Arial" charset="0"/>
              </a:endParaRPr>
            </a:p>
          </p:txBody>
        </p:sp>
      </p:grpSp>
      <p:sp>
        <p:nvSpPr>
          <p:cNvPr id="21508" name="Rectangle 18"/>
          <p:cNvSpPr>
            <a:spLocks noChangeArrowheads="1"/>
          </p:cNvSpPr>
          <p:nvPr/>
        </p:nvSpPr>
        <p:spPr bwMode="auto">
          <a:xfrm>
            <a:off x="2286000" y="5334000"/>
            <a:ext cx="6705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1509" name="Text Box 19"/>
          <p:cNvSpPr txBox="1">
            <a:spLocks noChangeArrowheads="1"/>
          </p:cNvSpPr>
          <p:nvPr/>
        </p:nvSpPr>
        <p:spPr bwMode="auto">
          <a:xfrm>
            <a:off x="2895600" y="5562600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0            500         1000        1500        2000        2500</a:t>
            </a:r>
          </a:p>
        </p:txBody>
      </p:sp>
      <p:grpSp>
        <p:nvGrpSpPr>
          <p:cNvPr id="21510" name="Group 20"/>
          <p:cNvGrpSpPr>
            <a:grpSpLocks/>
          </p:cNvGrpSpPr>
          <p:nvPr/>
        </p:nvGrpSpPr>
        <p:grpSpPr bwMode="auto">
          <a:xfrm>
            <a:off x="3048000" y="5486400"/>
            <a:ext cx="5181600" cy="76200"/>
            <a:chOff x="1152" y="3504"/>
            <a:chExt cx="3408" cy="48"/>
          </a:xfrm>
        </p:grpSpPr>
        <p:sp>
          <p:nvSpPr>
            <p:cNvPr id="21535" name="Line 21"/>
            <p:cNvSpPr>
              <a:spLocks noChangeShapeType="1"/>
            </p:cNvSpPr>
            <p:nvPr/>
          </p:nvSpPr>
          <p:spPr bwMode="auto">
            <a:xfrm>
              <a:off x="1152" y="3552"/>
              <a:ext cx="3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6" name="Line 22"/>
            <p:cNvSpPr>
              <a:spLocks noChangeShapeType="1"/>
            </p:cNvSpPr>
            <p:nvPr/>
          </p:nvSpPr>
          <p:spPr bwMode="auto">
            <a:xfrm flipV="1">
              <a:off x="184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7" name="Line 23"/>
            <p:cNvSpPr>
              <a:spLocks noChangeShapeType="1"/>
            </p:cNvSpPr>
            <p:nvPr/>
          </p:nvSpPr>
          <p:spPr bwMode="auto">
            <a:xfrm flipV="1">
              <a:off x="2525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Line 24"/>
            <p:cNvSpPr>
              <a:spLocks noChangeShapeType="1"/>
            </p:cNvSpPr>
            <p:nvPr/>
          </p:nvSpPr>
          <p:spPr bwMode="auto">
            <a:xfrm flipV="1">
              <a:off x="388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9" name="Line 25"/>
            <p:cNvSpPr>
              <a:spLocks noChangeShapeType="1"/>
            </p:cNvSpPr>
            <p:nvPr/>
          </p:nvSpPr>
          <p:spPr bwMode="auto">
            <a:xfrm flipV="1">
              <a:off x="320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0" name="Line 26"/>
            <p:cNvSpPr>
              <a:spLocks noChangeShapeType="1"/>
            </p:cNvSpPr>
            <p:nvPr/>
          </p:nvSpPr>
          <p:spPr bwMode="auto">
            <a:xfrm flipV="1">
              <a:off x="4560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1" name="Line 27"/>
            <p:cNvSpPr>
              <a:spLocks noChangeShapeType="1"/>
            </p:cNvSpPr>
            <p:nvPr/>
          </p:nvSpPr>
          <p:spPr bwMode="auto">
            <a:xfrm flipV="1">
              <a:off x="1152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1" name="Text Box 28"/>
          <p:cNvSpPr txBox="1">
            <a:spLocks noChangeArrowheads="1"/>
          </p:cNvSpPr>
          <p:nvPr/>
        </p:nvSpPr>
        <p:spPr bwMode="auto">
          <a:xfrm>
            <a:off x="2286000" y="152400"/>
            <a:ext cx="76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100%</a:t>
            </a:r>
          </a:p>
        </p:txBody>
      </p:sp>
      <p:sp>
        <p:nvSpPr>
          <p:cNvPr id="21512" name="Text Box 29"/>
          <p:cNvSpPr txBox="1">
            <a:spLocks noChangeArrowheads="1"/>
          </p:cNvSpPr>
          <p:nvPr/>
        </p:nvSpPr>
        <p:spPr bwMode="auto">
          <a:xfrm>
            <a:off x="2406650" y="2133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50%</a:t>
            </a:r>
          </a:p>
        </p:txBody>
      </p:sp>
      <p:sp>
        <p:nvSpPr>
          <p:cNvPr id="21513" name="Text Box 30"/>
          <p:cNvSpPr txBox="1">
            <a:spLocks noChangeArrowheads="1"/>
          </p:cNvSpPr>
          <p:nvPr/>
        </p:nvSpPr>
        <p:spPr bwMode="auto">
          <a:xfrm>
            <a:off x="2514600" y="40386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0%</a:t>
            </a:r>
          </a:p>
        </p:txBody>
      </p:sp>
      <p:sp>
        <p:nvSpPr>
          <p:cNvPr id="21514" name="Line 43"/>
          <p:cNvSpPr>
            <a:spLocks noChangeShapeType="1"/>
          </p:cNvSpPr>
          <p:nvPr/>
        </p:nvSpPr>
        <p:spPr bwMode="auto">
          <a:xfrm flipV="1">
            <a:off x="4953000" y="2362200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Text Box 44"/>
          <p:cNvSpPr txBox="1">
            <a:spLocks noChangeArrowheads="1"/>
          </p:cNvSpPr>
          <p:nvPr/>
        </p:nvSpPr>
        <p:spPr bwMode="auto">
          <a:xfrm>
            <a:off x="6629400" y="2514600"/>
            <a:ext cx="1905000" cy="66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emission growth at 2% per yr</a:t>
            </a:r>
          </a:p>
        </p:txBody>
      </p:sp>
      <p:sp>
        <p:nvSpPr>
          <p:cNvPr id="21516" name="Line 45"/>
          <p:cNvSpPr>
            <a:spLocks noChangeShapeType="1"/>
          </p:cNvSpPr>
          <p:nvPr/>
        </p:nvSpPr>
        <p:spPr bwMode="auto">
          <a:xfrm>
            <a:off x="3048000" y="2590800"/>
            <a:ext cx="28194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46"/>
          <p:cNvSpPr>
            <a:spLocks noChangeShapeType="1"/>
          </p:cNvSpPr>
          <p:nvPr/>
        </p:nvSpPr>
        <p:spPr bwMode="auto">
          <a:xfrm>
            <a:off x="3124200" y="3429000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Text Box 47"/>
          <p:cNvSpPr txBox="1">
            <a:spLocks noChangeArrowheads="1"/>
          </p:cNvSpPr>
          <p:nvPr/>
        </p:nvSpPr>
        <p:spPr bwMode="auto">
          <a:xfrm>
            <a:off x="2209800" y="24384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42%</a:t>
            </a:r>
          </a:p>
        </p:txBody>
      </p:sp>
      <p:sp>
        <p:nvSpPr>
          <p:cNvPr id="21519" name="Text Box 48"/>
          <p:cNvSpPr txBox="1">
            <a:spLocks noChangeArrowheads="1"/>
          </p:cNvSpPr>
          <p:nvPr/>
        </p:nvSpPr>
        <p:spPr bwMode="auto">
          <a:xfrm>
            <a:off x="2209800" y="2757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34%</a:t>
            </a:r>
          </a:p>
        </p:txBody>
      </p:sp>
      <p:sp>
        <p:nvSpPr>
          <p:cNvPr id="21520" name="Text Box 49"/>
          <p:cNvSpPr txBox="1">
            <a:spLocks noChangeArrowheads="1"/>
          </p:cNvSpPr>
          <p:nvPr/>
        </p:nvSpPr>
        <p:spPr bwMode="auto">
          <a:xfrm>
            <a:off x="2209800" y="3276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20%</a:t>
            </a:r>
          </a:p>
        </p:txBody>
      </p:sp>
      <p:sp>
        <p:nvSpPr>
          <p:cNvPr id="21521" name="Line 50"/>
          <p:cNvSpPr>
            <a:spLocks noChangeShapeType="1"/>
          </p:cNvSpPr>
          <p:nvPr/>
        </p:nvSpPr>
        <p:spPr bwMode="auto">
          <a:xfrm flipH="1">
            <a:off x="2819400" y="25908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51"/>
          <p:cNvSpPr>
            <a:spLocks noChangeShapeType="1"/>
          </p:cNvSpPr>
          <p:nvPr/>
        </p:nvSpPr>
        <p:spPr bwMode="auto">
          <a:xfrm flipH="1">
            <a:off x="2819400" y="28956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52"/>
          <p:cNvSpPr>
            <a:spLocks noChangeShapeType="1"/>
          </p:cNvSpPr>
          <p:nvPr/>
        </p:nvSpPr>
        <p:spPr bwMode="auto">
          <a:xfrm flipH="1">
            <a:off x="2819400" y="34290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4" name="Line 53"/>
          <p:cNvSpPr>
            <a:spLocks noChangeShapeType="1"/>
          </p:cNvSpPr>
          <p:nvPr/>
        </p:nvSpPr>
        <p:spPr bwMode="auto">
          <a:xfrm flipV="1">
            <a:off x="5486400" y="2133600"/>
            <a:ext cx="0" cy="190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5" name="Line 54"/>
          <p:cNvSpPr>
            <a:spLocks noChangeShapeType="1"/>
          </p:cNvSpPr>
          <p:nvPr/>
        </p:nvSpPr>
        <p:spPr bwMode="auto">
          <a:xfrm flipV="1">
            <a:off x="5867400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6" name="Line 55"/>
          <p:cNvSpPr>
            <a:spLocks noChangeShapeType="1"/>
          </p:cNvSpPr>
          <p:nvPr/>
        </p:nvSpPr>
        <p:spPr bwMode="auto">
          <a:xfrm flipV="1">
            <a:off x="7315200" y="4572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7" name="Text Box 56"/>
          <p:cNvSpPr txBox="1">
            <a:spLocks noChangeArrowheads="1"/>
          </p:cNvSpPr>
          <p:nvPr/>
        </p:nvSpPr>
        <p:spPr bwMode="auto">
          <a:xfrm>
            <a:off x="3429000" y="928688"/>
            <a:ext cx="2819400" cy="3857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constant 2008 emissions</a:t>
            </a:r>
          </a:p>
        </p:txBody>
      </p:sp>
      <p:sp>
        <p:nvSpPr>
          <p:cNvPr id="21528" name="Text Box 57"/>
          <p:cNvSpPr txBox="1">
            <a:spLocks noChangeArrowheads="1"/>
          </p:cNvSpPr>
          <p:nvPr/>
        </p:nvSpPr>
        <p:spPr bwMode="auto">
          <a:xfrm>
            <a:off x="5029200" y="4038600"/>
            <a:ext cx="3505200" cy="66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developed countries 80% cut, developing 1% growth</a:t>
            </a:r>
          </a:p>
        </p:txBody>
      </p:sp>
      <p:sp>
        <p:nvSpPr>
          <p:cNvPr id="21529" name="Text Box 58"/>
          <p:cNvSpPr txBox="1">
            <a:spLocks noChangeArrowheads="1"/>
          </p:cNvSpPr>
          <p:nvPr/>
        </p:nvSpPr>
        <p:spPr bwMode="auto">
          <a:xfrm>
            <a:off x="3352800" y="1752600"/>
            <a:ext cx="1905000" cy="66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global 80% cut from 2010</a:t>
            </a:r>
          </a:p>
        </p:txBody>
      </p:sp>
      <p:sp>
        <p:nvSpPr>
          <p:cNvPr id="21530" name="Line 59"/>
          <p:cNvSpPr>
            <a:spLocks noChangeShapeType="1"/>
          </p:cNvSpPr>
          <p:nvPr/>
        </p:nvSpPr>
        <p:spPr bwMode="auto">
          <a:xfrm>
            <a:off x="3048000" y="762000"/>
            <a:ext cx="42672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1" name="Line 60"/>
          <p:cNvSpPr>
            <a:spLocks noChangeShapeType="1"/>
          </p:cNvSpPr>
          <p:nvPr/>
        </p:nvSpPr>
        <p:spPr bwMode="auto">
          <a:xfrm>
            <a:off x="2895600" y="2895600"/>
            <a:ext cx="2590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2" name="Text Box 61"/>
          <p:cNvSpPr txBox="1">
            <a:spLocks noChangeArrowheads="1"/>
          </p:cNvSpPr>
          <p:nvPr/>
        </p:nvSpPr>
        <p:spPr bwMode="auto">
          <a:xfrm>
            <a:off x="2254250" y="6238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88%</a:t>
            </a:r>
          </a:p>
        </p:txBody>
      </p:sp>
      <p:sp>
        <p:nvSpPr>
          <p:cNvPr id="21533" name="Line 62"/>
          <p:cNvSpPr>
            <a:spLocks noChangeShapeType="1"/>
          </p:cNvSpPr>
          <p:nvPr/>
        </p:nvSpPr>
        <p:spPr bwMode="auto">
          <a:xfrm flipH="1">
            <a:off x="2819400" y="7620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4" name="Text Box 63"/>
          <p:cNvSpPr txBox="1">
            <a:spLocks noChangeArrowheads="1"/>
          </p:cNvSpPr>
          <p:nvPr/>
        </p:nvSpPr>
        <p:spPr bwMode="auto">
          <a:xfrm>
            <a:off x="228600" y="1524000"/>
            <a:ext cx="1828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probability of exceeding 2°C</a:t>
            </a:r>
          </a:p>
          <a:p>
            <a:pPr algn="ctr"/>
            <a:r>
              <a:rPr lang="en-US" sz="1800">
                <a:latin typeface="Arial" charset="0"/>
              </a:rPr>
              <a:t>&gt; preindustrial by 2100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4"/>
          <p:cNvSpPr txBox="1">
            <a:spLocks noChangeArrowheads="1"/>
          </p:cNvSpPr>
          <p:nvPr/>
        </p:nvSpPr>
        <p:spPr bwMode="auto">
          <a:xfrm>
            <a:off x="3340100" y="6172200"/>
            <a:ext cx="5041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Cumulative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emissions, 2000-2049, Gt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</a:t>
            </a:r>
          </a:p>
        </p:txBody>
      </p:sp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2057400" y="152400"/>
            <a:ext cx="6934200" cy="5867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22531" name="Group 6"/>
          <p:cNvGrpSpPr>
            <a:grpSpLocks noChangeAspect="1"/>
          </p:cNvGrpSpPr>
          <p:nvPr/>
        </p:nvGrpSpPr>
        <p:grpSpPr bwMode="auto">
          <a:xfrm>
            <a:off x="2438400" y="228600"/>
            <a:ext cx="6553200" cy="5708650"/>
            <a:chOff x="1488" y="240"/>
            <a:chExt cx="4272" cy="3722"/>
          </a:xfrm>
        </p:grpSpPr>
        <p:pic>
          <p:nvPicPr>
            <p:cNvPr id="22561" name="Picture 7" descr="nature08017-f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0"/>
              <a:ext cx="4176" cy="3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62" name="Rectangle 8"/>
            <p:cNvSpPr>
              <a:spLocks noChangeAspect="1" noChangeArrowheads="1"/>
            </p:cNvSpPr>
            <p:nvPr/>
          </p:nvSpPr>
          <p:spPr bwMode="auto">
            <a:xfrm>
              <a:off x="1968" y="528"/>
              <a:ext cx="816" cy="1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3" name="Rectangle 9"/>
            <p:cNvSpPr>
              <a:spLocks noChangeAspect="1" noChangeArrowheads="1"/>
            </p:cNvSpPr>
            <p:nvPr/>
          </p:nvSpPr>
          <p:spPr bwMode="auto">
            <a:xfrm>
              <a:off x="1488" y="240"/>
              <a:ext cx="384" cy="2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4" name="Rectangle 10"/>
            <p:cNvSpPr>
              <a:spLocks noChangeAspect="1" noChangeArrowheads="1"/>
            </p:cNvSpPr>
            <p:nvPr/>
          </p:nvSpPr>
          <p:spPr bwMode="auto">
            <a:xfrm>
              <a:off x="2448" y="2880"/>
              <a:ext cx="2928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5" name="Rectangle 11"/>
            <p:cNvSpPr>
              <a:spLocks noChangeAspect="1" noChangeArrowheads="1"/>
            </p:cNvSpPr>
            <p:nvPr/>
          </p:nvSpPr>
          <p:spPr bwMode="auto">
            <a:xfrm>
              <a:off x="2688" y="2976"/>
              <a:ext cx="1872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6" name="Rectangle 12"/>
            <p:cNvSpPr>
              <a:spLocks noChangeAspect="1" noChangeArrowheads="1"/>
            </p:cNvSpPr>
            <p:nvPr/>
          </p:nvSpPr>
          <p:spPr bwMode="auto">
            <a:xfrm>
              <a:off x="1920" y="2880"/>
              <a:ext cx="192" cy="816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7" name="Rectangle 13"/>
            <p:cNvSpPr>
              <a:spLocks noChangeAspect="1" noChangeArrowheads="1"/>
            </p:cNvSpPr>
            <p:nvPr/>
          </p:nvSpPr>
          <p:spPr bwMode="auto">
            <a:xfrm>
              <a:off x="5520" y="1008"/>
              <a:ext cx="192" cy="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8" name="Rectangle 14"/>
            <p:cNvSpPr>
              <a:spLocks noChangeAspect="1" noChangeArrowheads="1"/>
            </p:cNvSpPr>
            <p:nvPr/>
          </p:nvSpPr>
          <p:spPr bwMode="auto">
            <a:xfrm>
              <a:off x="1824" y="2880"/>
              <a:ext cx="3888" cy="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569" name="Text Box 15"/>
            <p:cNvSpPr txBox="1">
              <a:spLocks noChangeAspect="1" noChangeArrowheads="1"/>
            </p:cNvSpPr>
            <p:nvPr/>
          </p:nvSpPr>
          <p:spPr bwMode="auto">
            <a:xfrm>
              <a:off x="2033" y="1017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endParaRPr lang="en-US" sz="1400">
                <a:latin typeface="Arial" charset="0"/>
              </a:endParaRPr>
            </a:p>
          </p:txBody>
        </p:sp>
      </p:grpSp>
      <p:sp>
        <p:nvSpPr>
          <p:cNvPr id="22532" name="Rectangle 16"/>
          <p:cNvSpPr>
            <a:spLocks noChangeArrowheads="1"/>
          </p:cNvSpPr>
          <p:nvPr/>
        </p:nvSpPr>
        <p:spPr bwMode="auto">
          <a:xfrm>
            <a:off x="2286000" y="5334000"/>
            <a:ext cx="6705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2533" name="Text Box 17"/>
          <p:cNvSpPr txBox="1">
            <a:spLocks noChangeArrowheads="1"/>
          </p:cNvSpPr>
          <p:nvPr/>
        </p:nvSpPr>
        <p:spPr bwMode="auto">
          <a:xfrm>
            <a:off x="2895600" y="5562600"/>
            <a:ext cx="594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0            500         1000        1500        2000        2500</a:t>
            </a:r>
          </a:p>
        </p:txBody>
      </p:sp>
      <p:grpSp>
        <p:nvGrpSpPr>
          <p:cNvPr id="22534" name="Group 18"/>
          <p:cNvGrpSpPr>
            <a:grpSpLocks/>
          </p:cNvGrpSpPr>
          <p:nvPr/>
        </p:nvGrpSpPr>
        <p:grpSpPr bwMode="auto">
          <a:xfrm>
            <a:off x="3048000" y="5486400"/>
            <a:ext cx="5181600" cy="76200"/>
            <a:chOff x="1152" y="3504"/>
            <a:chExt cx="3408" cy="48"/>
          </a:xfrm>
        </p:grpSpPr>
        <p:sp>
          <p:nvSpPr>
            <p:cNvPr id="22554" name="Line 19"/>
            <p:cNvSpPr>
              <a:spLocks noChangeShapeType="1"/>
            </p:cNvSpPr>
            <p:nvPr/>
          </p:nvSpPr>
          <p:spPr bwMode="auto">
            <a:xfrm>
              <a:off x="1152" y="3552"/>
              <a:ext cx="3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5" name="Line 20"/>
            <p:cNvSpPr>
              <a:spLocks noChangeShapeType="1"/>
            </p:cNvSpPr>
            <p:nvPr/>
          </p:nvSpPr>
          <p:spPr bwMode="auto">
            <a:xfrm flipV="1">
              <a:off x="184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6" name="Line 21"/>
            <p:cNvSpPr>
              <a:spLocks noChangeShapeType="1"/>
            </p:cNvSpPr>
            <p:nvPr/>
          </p:nvSpPr>
          <p:spPr bwMode="auto">
            <a:xfrm flipV="1">
              <a:off x="2525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7" name="Line 22"/>
            <p:cNvSpPr>
              <a:spLocks noChangeShapeType="1"/>
            </p:cNvSpPr>
            <p:nvPr/>
          </p:nvSpPr>
          <p:spPr bwMode="auto">
            <a:xfrm flipV="1">
              <a:off x="388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8" name="Line 23"/>
            <p:cNvSpPr>
              <a:spLocks noChangeShapeType="1"/>
            </p:cNvSpPr>
            <p:nvPr/>
          </p:nvSpPr>
          <p:spPr bwMode="auto">
            <a:xfrm flipV="1">
              <a:off x="3208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9" name="Line 24"/>
            <p:cNvSpPr>
              <a:spLocks noChangeShapeType="1"/>
            </p:cNvSpPr>
            <p:nvPr/>
          </p:nvSpPr>
          <p:spPr bwMode="auto">
            <a:xfrm flipV="1">
              <a:off x="4560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0" name="Line 25"/>
            <p:cNvSpPr>
              <a:spLocks noChangeShapeType="1"/>
            </p:cNvSpPr>
            <p:nvPr/>
          </p:nvSpPr>
          <p:spPr bwMode="auto">
            <a:xfrm flipV="1">
              <a:off x="1152" y="350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35" name="Text Box 26"/>
          <p:cNvSpPr txBox="1">
            <a:spLocks noChangeArrowheads="1"/>
          </p:cNvSpPr>
          <p:nvPr/>
        </p:nvSpPr>
        <p:spPr bwMode="auto">
          <a:xfrm>
            <a:off x="2286000" y="152400"/>
            <a:ext cx="76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100%</a:t>
            </a:r>
          </a:p>
        </p:txBody>
      </p:sp>
      <p:sp>
        <p:nvSpPr>
          <p:cNvPr id="22536" name="Text Box 27"/>
          <p:cNvSpPr txBox="1">
            <a:spLocks noChangeArrowheads="1"/>
          </p:cNvSpPr>
          <p:nvPr/>
        </p:nvSpPr>
        <p:spPr bwMode="auto">
          <a:xfrm>
            <a:off x="2406650" y="2133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50%</a:t>
            </a:r>
          </a:p>
        </p:txBody>
      </p:sp>
      <p:sp>
        <p:nvSpPr>
          <p:cNvPr id="22537" name="Text Box 28"/>
          <p:cNvSpPr txBox="1">
            <a:spLocks noChangeArrowheads="1"/>
          </p:cNvSpPr>
          <p:nvPr/>
        </p:nvSpPr>
        <p:spPr bwMode="auto">
          <a:xfrm>
            <a:off x="2514600" y="40386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0%</a:t>
            </a:r>
          </a:p>
        </p:txBody>
      </p:sp>
      <p:sp>
        <p:nvSpPr>
          <p:cNvPr id="22538" name="Line 29"/>
          <p:cNvSpPr>
            <a:spLocks noChangeShapeType="1"/>
          </p:cNvSpPr>
          <p:nvPr/>
        </p:nvSpPr>
        <p:spPr bwMode="auto">
          <a:xfrm flipV="1">
            <a:off x="4953000" y="2362200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Text Box 30"/>
          <p:cNvSpPr txBox="1">
            <a:spLocks noChangeArrowheads="1"/>
          </p:cNvSpPr>
          <p:nvPr/>
        </p:nvSpPr>
        <p:spPr bwMode="auto">
          <a:xfrm>
            <a:off x="6629400" y="2514600"/>
            <a:ext cx="1905000" cy="66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emission growth at 2% per yr</a:t>
            </a:r>
          </a:p>
        </p:txBody>
      </p:sp>
      <p:sp>
        <p:nvSpPr>
          <p:cNvPr id="22540" name="Line 32"/>
          <p:cNvSpPr>
            <a:spLocks noChangeShapeType="1"/>
          </p:cNvSpPr>
          <p:nvPr/>
        </p:nvSpPr>
        <p:spPr bwMode="auto">
          <a:xfrm>
            <a:off x="3124200" y="3429000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Text Box 35"/>
          <p:cNvSpPr txBox="1">
            <a:spLocks noChangeArrowheads="1"/>
          </p:cNvSpPr>
          <p:nvPr/>
        </p:nvSpPr>
        <p:spPr bwMode="auto">
          <a:xfrm>
            <a:off x="2209800" y="3276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20%</a:t>
            </a:r>
          </a:p>
        </p:txBody>
      </p:sp>
      <p:sp>
        <p:nvSpPr>
          <p:cNvPr id="22542" name="Line 38"/>
          <p:cNvSpPr>
            <a:spLocks noChangeShapeType="1"/>
          </p:cNvSpPr>
          <p:nvPr/>
        </p:nvSpPr>
        <p:spPr bwMode="auto">
          <a:xfrm flipH="1">
            <a:off x="2819400" y="34290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Line 41"/>
          <p:cNvSpPr>
            <a:spLocks noChangeShapeType="1"/>
          </p:cNvSpPr>
          <p:nvPr/>
        </p:nvSpPr>
        <p:spPr bwMode="auto">
          <a:xfrm flipV="1">
            <a:off x="7315200" y="4572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Text Box 44"/>
          <p:cNvSpPr txBox="1">
            <a:spLocks noChangeArrowheads="1"/>
          </p:cNvSpPr>
          <p:nvPr/>
        </p:nvSpPr>
        <p:spPr bwMode="auto">
          <a:xfrm>
            <a:off x="3352800" y="1752600"/>
            <a:ext cx="1905000" cy="66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global 80% cut from 2010</a:t>
            </a:r>
          </a:p>
        </p:txBody>
      </p:sp>
      <p:sp>
        <p:nvSpPr>
          <p:cNvPr id="22545" name="Line 45"/>
          <p:cNvSpPr>
            <a:spLocks noChangeShapeType="1"/>
          </p:cNvSpPr>
          <p:nvPr/>
        </p:nvSpPr>
        <p:spPr bwMode="auto">
          <a:xfrm>
            <a:off x="3048000" y="762000"/>
            <a:ext cx="42672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Text Box 47"/>
          <p:cNvSpPr txBox="1">
            <a:spLocks noChangeArrowheads="1"/>
          </p:cNvSpPr>
          <p:nvPr/>
        </p:nvSpPr>
        <p:spPr bwMode="auto">
          <a:xfrm>
            <a:off x="2254250" y="6238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88%</a:t>
            </a:r>
          </a:p>
        </p:txBody>
      </p:sp>
      <p:sp>
        <p:nvSpPr>
          <p:cNvPr id="22547" name="Line 48"/>
          <p:cNvSpPr>
            <a:spLocks noChangeShapeType="1"/>
          </p:cNvSpPr>
          <p:nvPr/>
        </p:nvSpPr>
        <p:spPr bwMode="auto">
          <a:xfrm flipH="1">
            <a:off x="2819400" y="762000"/>
            <a:ext cx="457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8" name="Text Box 49"/>
          <p:cNvSpPr txBox="1">
            <a:spLocks noChangeArrowheads="1"/>
          </p:cNvSpPr>
          <p:nvPr/>
        </p:nvSpPr>
        <p:spPr bwMode="auto">
          <a:xfrm>
            <a:off x="990600" y="4495800"/>
            <a:ext cx="2590800" cy="915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uncertainty of climate sensitivity to CO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 rise</a:t>
            </a:r>
          </a:p>
          <a:p>
            <a:pPr algn="ctr"/>
            <a:r>
              <a:rPr lang="en-US" sz="1800">
                <a:latin typeface="Arial" charset="0"/>
              </a:rPr>
              <a:t>(science)</a:t>
            </a:r>
          </a:p>
        </p:txBody>
      </p:sp>
      <p:sp>
        <p:nvSpPr>
          <p:cNvPr id="22549" name="Line 50"/>
          <p:cNvSpPr>
            <a:spLocks noChangeShapeType="1"/>
          </p:cNvSpPr>
          <p:nvPr/>
        </p:nvSpPr>
        <p:spPr bwMode="auto">
          <a:xfrm flipH="1">
            <a:off x="3048000" y="3733800"/>
            <a:ext cx="9144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AutoShape 51"/>
          <p:cNvSpPr>
            <a:spLocks/>
          </p:cNvSpPr>
          <p:nvPr/>
        </p:nvSpPr>
        <p:spPr bwMode="auto">
          <a:xfrm>
            <a:off x="4114800" y="32004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2551" name="AutoShape 52"/>
          <p:cNvSpPr>
            <a:spLocks/>
          </p:cNvSpPr>
          <p:nvPr/>
        </p:nvSpPr>
        <p:spPr bwMode="auto">
          <a:xfrm rot="-5400000">
            <a:off x="6019800" y="3276600"/>
            <a:ext cx="228600" cy="2362200"/>
          </a:xfrm>
          <a:prstGeom prst="leftBrace">
            <a:avLst>
              <a:gd name="adj1" fmla="val 86111"/>
              <a:gd name="adj2" fmla="val 49708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2552" name="Text Box 53"/>
          <p:cNvSpPr txBox="1">
            <a:spLocks noChangeArrowheads="1"/>
          </p:cNvSpPr>
          <p:nvPr/>
        </p:nvSpPr>
        <p:spPr bwMode="auto">
          <a:xfrm>
            <a:off x="4038600" y="4572000"/>
            <a:ext cx="4267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uncertainty in emissions</a:t>
            </a:r>
          </a:p>
          <a:p>
            <a:pPr algn="ctr"/>
            <a:r>
              <a:rPr lang="en-US" sz="1800">
                <a:latin typeface="Arial" charset="0"/>
              </a:rPr>
              <a:t>(socioeconomic, technologic, political development)</a:t>
            </a:r>
          </a:p>
        </p:txBody>
      </p:sp>
      <p:sp>
        <p:nvSpPr>
          <p:cNvPr id="22553" name="Text Box 54"/>
          <p:cNvSpPr txBox="1">
            <a:spLocks noChangeArrowheads="1"/>
          </p:cNvSpPr>
          <p:nvPr/>
        </p:nvSpPr>
        <p:spPr bwMode="auto">
          <a:xfrm>
            <a:off x="228600" y="1524000"/>
            <a:ext cx="1828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latin typeface="Arial" charset="0"/>
              </a:rPr>
              <a:t>probability of exceeding 2°C</a:t>
            </a:r>
          </a:p>
          <a:p>
            <a:pPr algn="ctr"/>
            <a:r>
              <a:rPr lang="en-US" sz="1800">
                <a:latin typeface="Arial" charset="0"/>
              </a:rPr>
              <a:t>&gt; preindustrial by 2100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1367</Words>
  <Application>Microsoft Macintosh PowerPoint</Application>
  <PresentationFormat>On-screen Show (4:3)</PresentationFormat>
  <Paragraphs>214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Helvetica</vt:lpstr>
      <vt:lpstr>ＭＳ Ｐゴシック</vt:lpstr>
      <vt:lpstr>Arial</vt:lpstr>
      <vt:lpstr>MS Mincho</vt:lpstr>
      <vt:lpstr>Symbol</vt:lpstr>
      <vt:lpstr>Times New Roman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 Mathez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Mathez</dc:creator>
  <cp:lastModifiedBy>Ed Mathez</cp:lastModifiedBy>
  <cp:revision>106</cp:revision>
  <dcterms:created xsi:type="dcterms:W3CDTF">2011-02-02T14:24:33Z</dcterms:created>
  <dcterms:modified xsi:type="dcterms:W3CDTF">2011-11-17T18:10:43Z</dcterms:modified>
</cp:coreProperties>
</file>