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7" r:id="rId4"/>
    <p:sldId id="266" r:id="rId5"/>
    <p:sldId id="259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1" r:id="rId14"/>
    <p:sldId id="270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9D4B2-4F9C-4EFE-B358-CAB3F3AF5B81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CEE2F-8414-4348-B059-056B8AE366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Ask what</a:t>
            </a:r>
            <a:r>
              <a:rPr lang="en-US" baseline="0" dirty="0" smtClean="0"/>
              <a:t> if questions: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CCEE2F-8414-4348-B059-056B8AE366B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EC851-7AA6-4E70-8412-80C22E6FB1A7}" type="datetimeFigureOut">
              <a:rPr lang="en-US" smtClean="0"/>
              <a:pPr/>
              <a:t>8/8/2010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AB279-C8F5-4895-8100-E7E719012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59205"/>
            <a:ext cx="7772400" cy="1470025"/>
          </a:xfrm>
        </p:spPr>
        <p:txBody>
          <a:bodyPr/>
          <a:lstStyle/>
          <a:p>
            <a:r>
              <a:rPr lang="en-US" dirty="0" smtClean="0"/>
              <a:t>Global Atmospheric Circulation Patterns – Analyzing TRMM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088005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Eugenio Arima</a:t>
            </a:r>
          </a:p>
          <a:p>
            <a:r>
              <a:rPr lang="en-US" dirty="0" smtClean="0"/>
              <a:t>Environmental Studies Program</a:t>
            </a:r>
            <a:endParaRPr lang="en-US" dirty="0"/>
          </a:p>
        </p:txBody>
      </p:sp>
      <p:pic>
        <p:nvPicPr>
          <p:cNvPr id="4" name="Picture 3" descr="HWSLOGO_COLOR_HIR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61759" y="4764405"/>
            <a:ext cx="1772883" cy="1026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Annual Precipitation </a:t>
            </a:r>
            <a:r>
              <a:rPr lang="en-US" dirty="0" err="1" smtClean="0"/>
              <a:t>Rasters</a:t>
            </a:r>
            <a:endParaRPr lang="en-US" dirty="0"/>
          </a:p>
        </p:txBody>
      </p:sp>
      <p:pic>
        <p:nvPicPr>
          <p:cNvPr id="3" name="Picture 2" descr="trmm_2000_precipita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4" name="Picture 3" descr="trmm_2001_precipitatio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5" name="Picture 4" descr="trmm_2002_precipitation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6" name="Picture 5" descr="trmm_2003_precipitatio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7" name="Picture 6" descr="trmm_2004_precipitatio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8" name="Picture 7" descr="trmm_2005_precipitation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9" name="Picture 8" descr="trmm_2006_precipitatio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10" name="Picture 9" descr="trmm_2007_precipitation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11" name="Picture 10" descr="trmm_2008_precipitation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  <p:pic>
        <p:nvPicPr>
          <p:cNvPr id="12" name="Picture 11" descr="trmm_2009_precipitation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Calculate Mean Precipitation (“Normal”)</a:t>
            </a:r>
            <a:endParaRPr lang="en-US" dirty="0"/>
          </a:p>
        </p:txBody>
      </p:sp>
      <p:pic>
        <p:nvPicPr>
          <p:cNvPr id="3" name="Picture 2" descr="trmm_average_precipita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498600"/>
            <a:ext cx="6934200" cy="535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Rasters</a:t>
            </a:r>
            <a:r>
              <a:rPr lang="en-US" dirty="0" smtClean="0"/>
              <a:t> Visual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 to Concepts</a:t>
            </a:r>
          </a:p>
          <a:p>
            <a:pPr lvl="1"/>
            <a:r>
              <a:rPr lang="en-US" dirty="0" smtClean="0"/>
              <a:t>ITCZ</a:t>
            </a:r>
          </a:p>
          <a:p>
            <a:pPr lvl="1"/>
            <a:r>
              <a:rPr lang="en-US" dirty="0" smtClean="0"/>
              <a:t>Zones of high/low pressure</a:t>
            </a:r>
          </a:p>
          <a:p>
            <a:pPr lvl="2"/>
            <a:r>
              <a:rPr lang="en-US" dirty="0" smtClean="0"/>
              <a:t>Deserts</a:t>
            </a:r>
          </a:p>
          <a:p>
            <a:pPr lvl="2"/>
            <a:r>
              <a:rPr lang="en-US" dirty="0" smtClean="0"/>
              <a:t>Tropical regions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Anomalous Rainfall</a:t>
            </a:r>
            <a:endParaRPr lang="en-US" dirty="0"/>
          </a:p>
        </p:txBody>
      </p:sp>
      <p:pic>
        <p:nvPicPr>
          <p:cNvPr id="4" name="Content Placeholder 3" descr="anomaly2009_map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0" y="1498600"/>
            <a:ext cx="6934200" cy="5359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9248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Topography and Rainfall</a:t>
            </a:r>
            <a:br>
              <a:rPr lang="en-US" dirty="0" smtClean="0"/>
            </a:br>
            <a:r>
              <a:rPr lang="en-US" dirty="0" err="1" smtClean="0"/>
              <a:t>Orographic</a:t>
            </a:r>
            <a:r>
              <a:rPr lang="en-US" dirty="0" smtClean="0"/>
              <a:t> Lifting</a:t>
            </a:r>
            <a:endParaRPr lang="en-US" dirty="0"/>
          </a:p>
        </p:txBody>
      </p:sp>
      <p:pic>
        <p:nvPicPr>
          <p:cNvPr id="4" name="Content Placeholder 3" descr="precipitation_peru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0" y="1498600"/>
            <a:ext cx="6934200" cy="5359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Monsoonal Precipitation</a:t>
            </a:r>
            <a:endParaRPr lang="en-US" dirty="0"/>
          </a:p>
        </p:txBody>
      </p:sp>
      <p:pic>
        <p:nvPicPr>
          <p:cNvPr id="4" name="Content Placeholder 3" descr="bangladesh_rainfall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066800" y="1498600"/>
            <a:ext cx="6934200" cy="5359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of Questions Asked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Descriptive: describe main rainfall patterns</a:t>
            </a:r>
          </a:p>
          <a:p>
            <a:r>
              <a:rPr lang="en-US" dirty="0" smtClean="0"/>
              <a:t>What if scenarios: if trade winds are weakened and waters off the cost of Peru get warmer, what would you expect to occur?</a:t>
            </a:r>
          </a:p>
          <a:p>
            <a:r>
              <a:rPr lang="en-US" dirty="0" smtClean="0"/>
              <a:t>A little </a:t>
            </a:r>
            <a:r>
              <a:rPr lang="en-US" dirty="0" err="1" smtClean="0"/>
              <a:t>arithmetics</a:t>
            </a:r>
            <a:r>
              <a:rPr lang="en-US" dirty="0" smtClean="0"/>
              <a:t>: calculate how much liters of water in a given 0.25 x 0.25 degree cell.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effective is the Lab?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 haven’t used this full lab version</a:t>
            </a:r>
          </a:p>
          <a:p>
            <a:r>
              <a:rPr lang="en-US" dirty="0" smtClean="0"/>
              <a:t>I did use parts of it</a:t>
            </a:r>
          </a:p>
          <a:p>
            <a:pPr lvl="1"/>
            <a:r>
              <a:rPr lang="en-US" dirty="0" smtClean="0"/>
              <a:t>Students like to manipulate images (zoom in/out, see different layers)</a:t>
            </a:r>
          </a:p>
          <a:p>
            <a:pPr lvl="1"/>
            <a:r>
              <a:rPr lang="en-US" dirty="0" smtClean="0"/>
              <a:t>Better for visual analysis than figures in book</a:t>
            </a:r>
          </a:p>
          <a:p>
            <a:pPr lvl="1"/>
            <a:r>
              <a:rPr lang="en-US" dirty="0" smtClean="0"/>
              <a:t>Anecdotal evidence suggests concepts were well understood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Audience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First/Second year undergraduate students</a:t>
            </a:r>
          </a:p>
          <a:p>
            <a:r>
              <a:rPr lang="en-US" dirty="0" smtClean="0"/>
              <a:t>Global Climate Change Class</a:t>
            </a:r>
          </a:p>
          <a:p>
            <a:pPr lvl="1"/>
            <a:r>
              <a:rPr lang="en-US" dirty="0" smtClean="0"/>
              <a:t>Some </a:t>
            </a:r>
            <a:r>
              <a:rPr lang="en-US" dirty="0" smtClean="0"/>
              <a:t>“scared of” science</a:t>
            </a:r>
            <a:endParaRPr lang="en-US" dirty="0" smtClean="0"/>
          </a:p>
          <a:p>
            <a:r>
              <a:rPr lang="en-US" dirty="0" smtClean="0"/>
              <a:t>Environmental Studies majors/minors</a:t>
            </a:r>
          </a:p>
          <a:p>
            <a:pPr lvl="1"/>
            <a:r>
              <a:rPr lang="en-US" dirty="0" smtClean="0"/>
              <a:t>Many </a:t>
            </a:r>
            <a:r>
              <a:rPr lang="en-US" dirty="0" err="1" smtClean="0"/>
              <a:t>geoscience</a:t>
            </a:r>
            <a:r>
              <a:rPr lang="en-US" dirty="0" smtClean="0"/>
              <a:t> majors and a handful of humanities majors</a:t>
            </a:r>
          </a:p>
          <a:p>
            <a:r>
              <a:rPr lang="en-US" dirty="0" smtClean="0"/>
              <a:t>Could be used in Intro to Climatology class</a:t>
            </a:r>
          </a:p>
          <a:p>
            <a:endParaRPr lang="en-US" dirty="0" smtClean="0"/>
          </a:p>
          <a:p>
            <a:r>
              <a:rPr lang="en-US" dirty="0" smtClean="0"/>
              <a:t>Disclaimer: I am NOT a climatologist, </a:t>
            </a:r>
            <a:r>
              <a:rPr lang="en-US" dirty="0" smtClean="0"/>
              <a:t>Geographer</a:t>
            </a:r>
            <a:r>
              <a:rPr lang="en-US" dirty="0" smtClean="0"/>
              <a:t>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After completing the exercise, students should:</a:t>
            </a:r>
          </a:p>
          <a:p>
            <a:pPr lvl="1"/>
            <a:r>
              <a:rPr lang="en-US" dirty="0" smtClean="0"/>
              <a:t>Understand the most important global atmospheric circulation patterns and drivers</a:t>
            </a:r>
          </a:p>
          <a:p>
            <a:pPr lvl="2"/>
            <a:r>
              <a:rPr lang="en-US" dirty="0" smtClean="0"/>
              <a:t>Trade winds, regions of high/low pressure, Hadley cell, monsoonal circulation, </a:t>
            </a:r>
            <a:r>
              <a:rPr lang="en-US" dirty="0" err="1" smtClean="0"/>
              <a:t>orographic</a:t>
            </a:r>
            <a:r>
              <a:rPr lang="en-US" dirty="0" smtClean="0"/>
              <a:t> lifting, El Niño phenomena.</a:t>
            </a:r>
          </a:p>
          <a:p>
            <a:pPr lvl="1"/>
            <a:r>
              <a:rPr lang="en-US" dirty="0" smtClean="0"/>
              <a:t>Course textbook: </a:t>
            </a:r>
            <a:r>
              <a:rPr lang="en-US" i="1" dirty="0" err="1" smtClean="0"/>
              <a:t>Ruddiman’s</a:t>
            </a:r>
            <a:r>
              <a:rPr lang="en-US" i="1" dirty="0" smtClean="0"/>
              <a:t> Earth’s Climate Past and Future</a:t>
            </a:r>
          </a:p>
          <a:p>
            <a:pPr lvl="2"/>
            <a:r>
              <a:rPr lang="en-US" i="1" dirty="0" smtClean="0"/>
              <a:t>Chapter 2: </a:t>
            </a:r>
            <a:r>
              <a:rPr lang="en-US" dirty="0" smtClean="0"/>
              <a:t>Earth’s Climate System Today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GIS Lab using TRMM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TRMM – Tropical Rainfall Measuring Mission</a:t>
            </a:r>
          </a:p>
          <a:p>
            <a:pPr lvl="1"/>
            <a:r>
              <a:rPr lang="en-US" dirty="0" smtClean="0"/>
              <a:t>Several Instruments on board satellite: Radars &amp; Sensors</a:t>
            </a:r>
          </a:p>
          <a:p>
            <a:pPr lvl="1"/>
            <a:r>
              <a:rPr lang="en-US" dirty="0" smtClean="0"/>
              <a:t>Between 50 degrees North - South</a:t>
            </a:r>
          </a:p>
          <a:p>
            <a:r>
              <a:rPr lang="en-US" dirty="0" smtClean="0"/>
              <a:t>1998 – today</a:t>
            </a:r>
          </a:p>
          <a:p>
            <a:pPr lvl="1"/>
            <a:r>
              <a:rPr lang="en-US" dirty="0" smtClean="0"/>
              <a:t>Daily product</a:t>
            </a:r>
          </a:p>
          <a:p>
            <a:pPr lvl="1"/>
            <a:r>
              <a:rPr lang="en-US" u="sng" dirty="0" smtClean="0"/>
              <a:t>Monthly product 3B43</a:t>
            </a:r>
          </a:p>
          <a:p>
            <a:r>
              <a:rPr lang="en-US" dirty="0" smtClean="0"/>
              <a:t>Lots of pre-processing prior to Lab:</a:t>
            </a:r>
          </a:p>
          <a:p>
            <a:pPr lvl="1"/>
            <a:r>
              <a:rPr lang="en-US" dirty="0" smtClean="0"/>
              <a:t>HDF to TIFF format</a:t>
            </a:r>
          </a:p>
          <a:p>
            <a:pPr lvl="1"/>
            <a:r>
              <a:rPr lang="en-US" dirty="0" smtClean="0"/>
              <a:t>Precipitation rate </a:t>
            </a:r>
            <a:r>
              <a:rPr lang="en-US" dirty="0" smtClean="0">
                <a:sym typeface="Wingdings" pitchFamily="2" charset="2"/>
              </a:rPr>
              <a:t> Total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Monthly  Annual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r>
              <a:rPr lang="en-US" dirty="0" smtClean="0"/>
              <a:t>Solar radiation: heat imbalances</a:t>
            </a:r>
          </a:p>
          <a:p>
            <a:r>
              <a:rPr lang="en-US" dirty="0" smtClean="0"/>
              <a:t>Atmospheric circulation redistribute energy/heat </a:t>
            </a:r>
            <a:endParaRPr lang="en-US" dirty="0"/>
          </a:p>
        </p:txBody>
      </p:sp>
      <p:pic>
        <p:nvPicPr>
          <p:cNvPr id="5" name="Picture 4" descr="figure 02-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200400"/>
            <a:ext cx="2971800" cy="3388598"/>
          </a:xfrm>
          <a:prstGeom prst="rect">
            <a:avLst/>
          </a:prstGeom>
        </p:spPr>
      </p:pic>
      <p:pic>
        <p:nvPicPr>
          <p:cNvPr id="6" name="Picture 5" descr="figure 02-11-botto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19600" y="3200400"/>
            <a:ext cx="4100170" cy="34629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6553200"/>
            <a:ext cx="15856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Source: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Ruddiman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(2001)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Hadley Cell, ITCZ, High/Low pressure</a:t>
            </a:r>
            <a:endParaRPr lang="en-US" dirty="0"/>
          </a:p>
        </p:txBody>
      </p:sp>
      <p:pic>
        <p:nvPicPr>
          <p:cNvPr id="7" name="Picture 6" descr="figure 02-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62200" y="2619198"/>
            <a:ext cx="4541672" cy="382940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6553200"/>
            <a:ext cx="15856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Source: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Ruddiman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(2001)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Monsoonal Circulation</a:t>
            </a:r>
            <a:endParaRPr lang="en-US" dirty="0"/>
          </a:p>
        </p:txBody>
      </p:sp>
      <p:pic>
        <p:nvPicPr>
          <p:cNvPr id="6" name="Picture 5" descr="figure 02-17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2667000"/>
            <a:ext cx="5562600" cy="32302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6553200"/>
            <a:ext cx="15856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Source: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Ruddiman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(2001)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Orographic</a:t>
            </a:r>
            <a:r>
              <a:rPr lang="en-US" dirty="0" smtClean="0"/>
              <a:t> precipitation</a:t>
            </a:r>
            <a:endParaRPr lang="en-US" dirty="0"/>
          </a:p>
        </p:txBody>
      </p:sp>
      <p:pic>
        <p:nvPicPr>
          <p:cNvPr id="5" name="Picture 4" descr="figure 02-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400" y="2438400"/>
            <a:ext cx="5943600" cy="34260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6553200"/>
            <a:ext cx="15856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Source: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Ruddiman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(2001)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 Niño</a:t>
            </a:r>
            <a:endParaRPr lang="en-US" dirty="0"/>
          </a:p>
        </p:txBody>
      </p:sp>
      <p:pic>
        <p:nvPicPr>
          <p:cNvPr id="6" name="Picture 5" descr="box 16-02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2438400"/>
            <a:ext cx="5715000" cy="39637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6553200"/>
            <a:ext cx="15856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Source: </a:t>
            </a:r>
            <a:r>
              <a:rPr lang="en-US" sz="800" dirty="0" err="1" smtClean="0">
                <a:latin typeface="Courier New" pitchFamily="49" charset="0"/>
                <a:cs typeface="Courier New" pitchFamily="49" charset="0"/>
              </a:rPr>
              <a:t>Ruddiman</a:t>
            </a:r>
            <a:r>
              <a:rPr lang="en-US" sz="800" dirty="0" smtClean="0">
                <a:latin typeface="Courier New" pitchFamily="49" charset="0"/>
                <a:cs typeface="Courier New" pitchFamily="49" charset="0"/>
              </a:rPr>
              <a:t> (2001)</a:t>
            </a:r>
            <a:endParaRPr lang="en-US" sz="800" dirty="0"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382</Words>
  <Application>Microsoft Office PowerPoint</Application>
  <PresentationFormat>On-screen Show (4:3)</PresentationFormat>
  <Paragraphs>84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Global Atmospheric Circulation Patterns – Analyzing TRMM Data</vt:lpstr>
      <vt:lpstr>Audience</vt:lpstr>
      <vt:lpstr>Goals</vt:lpstr>
      <vt:lpstr>GIS Lab using TRMM data</vt:lpstr>
      <vt:lpstr>Important Concepts</vt:lpstr>
      <vt:lpstr>Important Concepts</vt:lpstr>
      <vt:lpstr>Important Concepts</vt:lpstr>
      <vt:lpstr>Important Concepts</vt:lpstr>
      <vt:lpstr>Important Concepts</vt:lpstr>
      <vt:lpstr>Annual Precipitation Rasters</vt:lpstr>
      <vt:lpstr>Calculate Mean Precipitation (“Normal”)</vt:lpstr>
      <vt:lpstr>Rasters Visual Analysis</vt:lpstr>
      <vt:lpstr>Anomalous Rainfall</vt:lpstr>
      <vt:lpstr>Topography and Rainfall Orographic Lifting</vt:lpstr>
      <vt:lpstr>Monsoonal Precipitation</vt:lpstr>
      <vt:lpstr>Sample of Questions Asked</vt:lpstr>
      <vt:lpstr>How effective is the Lab?</vt:lpstr>
    </vt:vector>
  </TitlesOfParts>
  <Company>HWS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Eugenio Arima</dc:creator>
  <cp:lastModifiedBy>Eugenio Arima</cp:lastModifiedBy>
  <cp:revision>42</cp:revision>
  <dcterms:created xsi:type="dcterms:W3CDTF">2010-07-29T15:42:12Z</dcterms:created>
  <dcterms:modified xsi:type="dcterms:W3CDTF">2010-08-08T19:53:21Z</dcterms:modified>
</cp:coreProperties>
</file>