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Default Extension="pict" ContentType="image/pict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Default Extension="pdf" ContentType="application/pd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220" r:id="rId1"/>
  </p:sldMasterIdLst>
  <p:notesMasterIdLst>
    <p:notesMasterId r:id="rId27"/>
  </p:notesMasterIdLst>
  <p:sldIdLst>
    <p:sldId id="268" r:id="rId2"/>
    <p:sldId id="308" r:id="rId3"/>
    <p:sldId id="262" r:id="rId4"/>
    <p:sldId id="264" r:id="rId5"/>
    <p:sldId id="311" r:id="rId6"/>
    <p:sldId id="312" r:id="rId7"/>
    <p:sldId id="313" r:id="rId8"/>
    <p:sldId id="321" r:id="rId9"/>
    <p:sldId id="314" r:id="rId10"/>
    <p:sldId id="315" r:id="rId11"/>
    <p:sldId id="316" r:id="rId12"/>
    <p:sldId id="317" r:id="rId13"/>
    <p:sldId id="318" r:id="rId14"/>
    <p:sldId id="277" r:id="rId15"/>
    <p:sldId id="266" r:id="rId16"/>
    <p:sldId id="274" r:id="rId17"/>
    <p:sldId id="310" r:id="rId18"/>
    <p:sldId id="309" r:id="rId19"/>
    <p:sldId id="302" r:id="rId20"/>
    <p:sldId id="303" r:id="rId21"/>
    <p:sldId id="320" r:id="rId22"/>
    <p:sldId id="304" r:id="rId23"/>
    <p:sldId id="319" r:id="rId24"/>
    <p:sldId id="301" r:id="rId25"/>
    <p:sldId id="29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66FF"/>
    <a:srgbClr val="FFFFA8"/>
    <a:srgbClr val="39477F"/>
    <a:srgbClr val="000000"/>
    <a:srgbClr val="B3CDF9"/>
    <a:srgbClr val="0020DC"/>
    <a:srgbClr val="801A14"/>
    <a:srgbClr val="2B6ECE"/>
    <a:srgbClr val="6B75F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781" autoAdjust="0"/>
  </p:normalViewPr>
  <p:slideViewPr>
    <p:cSldViewPr snapToGrid="0" snapToObjects="1">
      <p:cViewPr varScale="1">
        <p:scale>
          <a:sx n="110" d="100"/>
          <a:sy n="110" d="100"/>
        </p:scale>
        <p:origin x="-7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52230-0A50-8542-B286-03C05CCB3DB4}" type="datetimeFigureOut">
              <a:rPr lang="en-US" smtClean="0"/>
              <a:pPr/>
              <a:t>2/23/11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C88BA-E51B-6840-B872-16A8077B4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500300-659C-3842-9618-F84FD95BF00B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3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778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AB77DE-76DF-194A-967D-3165D5DE771E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4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83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84FA58-947E-EC45-AF18-12EB28D68E29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14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AB77DE-76DF-194A-967D-3165D5DE771E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15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83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rgbClr val="FFFFA8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000000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12/15/2009</a:t>
            </a:r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AGU Fall Meeting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C56213-B4C4-4C5C-8EAE-01416D175C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12/15/09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AGU Fall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fld id="{1D7AD875-A494-6649-823A-7994FBFDE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r>
              <a:rPr lang="en-US" smtClean="0"/>
              <a:t>12/15/09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en-US" smtClean="0"/>
              <a:t>AGU Fall Meeting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fld id="{1D7AD875-A494-6649-823A-7994FBFDE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12/15/2009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AGU Fall Meeting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701524"/>
            <a:ext cx="9144000" cy="1965476"/>
          </a:xfrm>
          <a:prstGeom prst="rect">
            <a:avLst/>
          </a:prstGeom>
          <a:solidFill>
            <a:schemeClr val="accent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822474"/>
            <a:ext cx="9144000" cy="1732461"/>
          </a:xfrm>
          <a:prstGeom prst="rect">
            <a:avLst/>
          </a:prstGeom>
          <a:solidFill>
            <a:srgbClr val="FFFFA8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095150"/>
            <a:ext cx="7620000" cy="1394640"/>
          </a:xfrm>
        </p:spPr>
        <p:txBody>
          <a:bodyPr>
            <a:normAutofit/>
          </a:bodyPr>
          <a:lstStyle>
            <a:lvl1pPr algn="l">
              <a:buNone/>
              <a:defRPr sz="3200" b="0" cap="none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12/15/2009</a:t>
            </a:r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AGU Fall Meeting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r>
              <a:rPr lang="en-US" smtClean="0"/>
              <a:t>12/15/2009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8B578D1F-1B9F-B64A-8938-C48B22CFE3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AGU Fall Meeting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r>
              <a:rPr lang="en-US" smtClean="0"/>
              <a:t>12/15/2009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8B578D1F-1B9F-B64A-8938-C48B22CFE3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AGU Fall Meeting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12/15/2009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AGU Fall Meeting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B578D1F-1B9F-B64A-8938-C48B22CFE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12/15/2009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AGU Fall Meeting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7AD875-A494-6649-823A-7994FBFDED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rgbClr val="801A14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F836-80A7-3C49-ADD9-F8E55671B2F4}" type="datetimeFigureOut">
              <a:rPr lang="en-US" smtClean="0"/>
              <a:pPr/>
              <a:t>2/23/11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976F836-80A7-3C49-ADD9-F8E55671B2F4}" type="datetimeFigureOut">
              <a:rPr lang="en-US" smtClean="0"/>
              <a:pPr/>
              <a:t>2/23/11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fld id="{1D7AD875-A494-6649-823A-7994FBFDED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3947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24810" y="380700"/>
            <a:ext cx="8153400" cy="651648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280160"/>
            <a:ext cx="81534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12/15/09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AGU Fall Meeting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964913"/>
            <a:ext cx="533400" cy="228600"/>
          </a:xfrm>
          <a:prstGeom prst="rect">
            <a:avLst/>
          </a:prstGeom>
          <a:solidFill>
            <a:schemeClr val="accent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09600" y="964913"/>
            <a:ext cx="8553450" cy="228600"/>
          </a:xfrm>
          <a:prstGeom prst="rect">
            <a:avLst/>
          </a:prstGeom>
          <a:solidFill>
            <a:srgbClr val="FFFFA8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tiff"/><Relationship Id="rId3" Type="http://schemas.openxmlformats.org/officeDocument/2006/relationships/image" Target="../media/image4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df"/><Relationship Id="rId4" Type="http://schemas.openxmlformats.org/officeDocument/2006/relationships/image" Target="../media/image22.png"/><Relationship Id="rId5" Type="http://schemas.openxmlformats.org/officeDocument/2006/relationships/image" Target="../media/image23.pdf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df"/><Relationship Id="rId5" Type="http://schemas.openxmlformats.org/officeDocument/2006/relationships/image" Target="../media/image28.png"/><Relationship Id="rId6" Type="http://schemas.openxmlformats.org/officeDocument/2006/relationships/image" Target="../media/image29.pdf"/><Relationship Id="rId7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d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image" Target="../media/image46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???" TargetMode="Externa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881260"/>
            <a:ext cx="7123113" cy="1337733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J.F. Lawrence</a:t>
            </a:r>
            <a:r>
              <a:rPr lang="en-U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E.S. Cochran</a:t>
            </a:r>
            <a:r>
              <a:rPr lang="en-U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C.M. Christensen</a:t>
            </a:r>
            <a:r>
              <a:rPr lang="en-U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A.I. Chung</a:t>
            </a:r>
            <a:r>
              <a:rPr lang="en-U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C. Neighbors</a:t>
            </a:r>
            <a:r>
              <a:rPr lang="en-U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J. Saltzman</a:t>
            </a:r>
            <a:r>
              <a:rPr lang="en-U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0890" y="994012"/>
            <a:ext cx="8356118" cy="1394640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>The Quake-Catcher Network: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b="1" dirty="0" smtClean="0"/>
              <a:t>Visualization</a:t>
            </a:r>
            <a:endParaRPr lang="en-US" sz="2800" dirty="0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4344549" y="5855439"/>
            <a:ext cx="3715949" cy="508123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 of California, Riverside</a:t>
            </a:r>
          </a:p>
        </p:txBody>
      </p:sp>
      <p:pic>
        <p:nvPicPr>
          <p:cNvPr id="5" name="Picture 4" descr="UCR_logo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045" y="4456886"/>
            <a:ext cx="1457239" cy="13584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80685" y="5815329"/>
            <a:ext cx="256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aseline="30000" dirty="0" smtClean="0">
                <a:solidFill>
                  <a:schemeClr val="tx1">
                    <a:lumMod val="65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Stanford University</a:t>
            </a:r>
            <a:endParaRPr lang="en-US" dirty="0"/>
          </a:p>
        </p:txBody>
      </p:sp>
      <p:pic>
        <p:nvPicPr>
          <p:cNvPr id="7" name="Picture 6" descr="Stanford_logo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885" y="4416776"/>
            <a:ext cx="1423471" cy="136338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090" y="1207442"/>
            <a:ext cx="6709909" cy="49114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16842"/>
            <a:ext cx="8153400" cy="990600"/>
          </a:xfrm>
        </p:spPr>
        <p:txBody>
          <a:bodyPr/>
          <a:lstStyle/>
          <a:p>
            <a:r>
              <a:rPr lang="en-US" dirty="0" smtClean="0"/>
              <a:t>Bouncing Cube: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9902" y="1600200"/>
            <a:ext cx="2081322" cy="44958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Cube moves both left and right when you move the sensor sideways.</a:t>
            </a:r>
          </a:p>
          <a:p>
            <a:pPr lvl="2"/>
            <a:endParaRPr lang="en-US" sz="1800" dirty="0" smtClean="0"/>
          </a:p>
          <a:p>
            <a:r>
              <a:rPr lang="en-US" sz="2400" dirty="0" smtClean="0"/>
              <a:t>Difference between acceleration and displacement</a:t>
            </a:r>
          </a:p>
        </p:txBody>
      </p:sp>
      <p:sp>
        <p:nvSpPr>
          <p:cNvPr id="6" name="Oval 5"/>
          <p:cNvSpPr/>
          <p:nvPr/>
        </p:nvSpPr>
        <p:spPr>
          <a:xfrm>
            <a:off x="3177218" y="1242716"/>
            <a:ext cx="585624" cy="458571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68712" y="548142"/>
            <a:ext cx="3445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qcn.stanford.edu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/downloads</a:t>
            </a:r>
            <a:endParaRPr lang="en-US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406" y="1207442"/>
            <a:ext cx="6477594" cy="4888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16842"/>
            <a:ext cx="8153400" cy="990600"/>
          </a:xfrm>
        </p:spPr>
        <p:txBody>
          <a:bodyPr/>
          <a:lstStyle/>
          <a:p>
            <a:r>
              <a:rPr lang="en-US" dirty="0" smtClean="0"/>
              <a:t>Make a Quake: </a:t>
            </a:r>
            <a:r>
              <a:rPr lang="en-US" sz="2800" dirty="0" smtClean="0"/>
              <a:t>In collaboration with NEES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9902" y="1600200"/>
            <a:ext cx="2466504" cy="4495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Select File &amp; Make Earthquake</a:t>
            </a:r>
          </a:p>
          <a:p>
            <a:pPr lvl="3"/>
            <a:endParaRPr lang="en-US" sz="1500" dirty="0" smtClean="0"/>
          </a:p>
          <a:p>
            <a:r>
              <a:rPr lang="en-US" sz="2400" dirty="0" smtClean="0"/>
              <a:t>Enter Your Name</a:t>
            </a:r>
          </a:p>
          <a:p>
            <a:pPr lvl="3"/>
            <a:endParaRPr lang="en-US" sz="1500" dirty="0" smtClean="0"/>
          </a:p>
          <a:p>
            <a:r>
              <a:rPr lang="en-US" sz="2400" dirty="0" smtClean="0"/>
              <a:t>For K-12 demonstrations</a:t>
            </a:r>
          </a:p>
        </p:txBody>
      </p:sp>
      <p:sp>
        <p:nvSpPr>
          <p:cNvPr id="6" name="Oval 5"/>
          <p:cNvSpPr/>
          <p:nvPr/>
        </p:nvSpPr>
        <p:spPr>
          <a:xfrm>
            <a:off x="3177218" y="1242716"/>
            <a:ext cx="1091256" cy="458571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371" y="2277088"/>
            <a:ext cx="3603477" cy="292005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406" y="1207442"/>
            <a:ext cx="6486842" cy="4888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16842"/>
            <a:ext cx="8153400" cy="990600"/>
          </a:xfrm>
        </p:spPr>
        <p:txBody>
          <a:bodyPr/>
          <a:lstStyle/>
          <a:p>
            <a:r>
              <a:rPr lang="en-US" dirty="0" smtClean="0"/>
              <a:t>Make a Quake: </a:t>
            </a:r>
            <a:r>
              <a:rPr lang="en-US" sz="2800" dirty="0" smtClean="0"/>
              <a:t>In collaboration with NEES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9902" y="1600200"/>
            <a:ext cx="2466504" cy="4495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Select File &amp; Make Earthquake</a:t>
            </a:r>
          </a:p>
          <a:p>
            <a:pPr lvl="3"/>
            <a:endParaRPr lang="en-US" sz="1500" dirty="0" smtClean="0"/>
          </a:p>
          <a:p>
            <a:r>
              <a:rPr lang="en-US" sz="2400" dirty="0" smtClean="0"/>
              <a:t>For K-12 demonstrations</a:t>
            </a:r>
          </a:p>
          <a:p>
            <a:pPr lvl="3"/>
            <a:endParaRPr lang="en-US" sz="1500" dirty="0" smtClean="0"/>
          </a:p>
          <a:p>
            <a:r>
              <a:rPr lang="en-US" sz="2400" dirty="0" smtClean="0"/>
              <a:t>Fun way to get many students to interact: &gt;400 in a day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406" y="1207442"/>
            <a:ext cx="6486842" cy="4888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16842"/>
            <a:ext cx="8153400" cy="990600"/>
          </a:xfrm>
        </p:spPr>
        <p:txBody>
          <a:bodyPr/>
          <a:lstStyle/>
          <a:p>
            <a:r>
              <a:rPr lang="en-US" dirty="0" smtClean="0"/>
              <a:t>Make a Quake: </a:t>
            </a:r>
            <a:r>
              <a:rPr lang="en-US" sz="2800" dirty="0" smtClean="0"/>
              <a:t>In collaboration with NEES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9902" y="1600199"/>
            <a:ext cx="2466504" cy="4925629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Select File &amp; Make Earthquake</a:t>
            </a:r>
          </a:p>
          <a:p>
            <a:pPr lvl="3"/>
            <a:endParaRPr lang="en-US" sz="1500" dirty="0" smtClean="0"/>
          </a:p>
          <a:p>
            <a:r>
              <a:rPr lang="en-US" sz="2400" dirty="0" smtClean="0"/>
              <a:t>For K-12 demonstrations</a:t>
            </a:r>
          </a:p>
          <a:p>
            <a:pPr lvl="3"/>
            <a:endParaRPr lang="en-US" sz="1500" dirty="0" smtClean="0"/>
          </a:p>
          <a:p>
            <a:r>
              <a:rPr lang="en-US" sz="2400" dirty="0" smtClean="0"/>
              <a:t>Fun way to get many students to interact: &gt;400 in a day</a:t>
            </a:r>
          </a:p>
          <a:p>
            <a:pPr lvl="3"/>
            <a:endParaRPr lang="en-US" sz="1500" dirty="0" smtClean="0"/>
          </a:p>
          <a:p>
            <a:r>
              <a:rPr lang="en-US" sz="2400" dirty="0" smtClean="0"/>
              <a:t>Take home your own earthquake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226" y="2120736"/>
            <a:ext cx="5799822" cy="327448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8861"/>
            <a:ext cx="9144000" cy="4572000"/>
          </a:xfrm>
          <a:prstGeom prst="rect">
            <a:avLst/>
          </a:prstGeom>
        </p:spPr>
      </p:pic>
      <p:sp>
        <p:nvSpPr>
          <p:cNvPr id="167940" name="Rectangle 4"/>
          <p:cNvSpPr>
            <a:spLocks noChangeArrowheads="1"/>
          </p:cNvSpPr>
          <p:nvPr/>
        </p:nvSpPr>
        <p:spPr bwMode="auto">
          <a:xfrm>
            <a:off x="641628" y="228600"/>
            <a:ext cx="7772400" cy="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53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4000" dirty="0" err="1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j-lt"/>
                <a:ea typeface="ＭＳ Ｐゴシック" pitchFamily="-107" charset="-128"/>
                <a:cs typeface="ＭＳ Ｐゴシック" pitchFamily="-107" charset="-128"/>
              </a:rPr>
              <a:t>QCN’s</a:t>
            </a:r>
            <a:r>
              <a:rPr lang="en-US" sz="40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j-lt"/>
                <a:ea typeface="ＭＳ Ｐゴシック" pitchFamily="-107" charset="-128"/>
                <a:cs typeface="ＭＳ Ｐゴシック" pitchFamily="-107" charset="-128"/>
              </a:rPr>
              <a:t> Seismic Network</a:t>
            </a:r>
            <a:endParaRPr lang="en-US" sz="40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+mj-lt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98308" name="Text Box 10"/>
          <p:cNvSpPr txBox="1">
            <a:spLocks noChangeArrowheads="1"/>
          </p:cNvSpPr>
          <p:nvPr/>
        </p:nvSpPr>
        <p:spPr bwMode="auto">
          <a:xfrm>
            <a:off x="416804" y="5029970"/>
            <a:ext cx="26670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</a:rPr>
              <a:t>Participants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</a:rPr>
              <a:t>Earthquake Locations</a:t>
            </a:r>
          </a:p>
        </p:txBody>
      </p:sp>
      <p:sp>
        <p:nvSpPr>
          <p:cNvPr id="98310" name="Oval 11"/>
          <p:cNvSpPr>
            <a:spLocks noChangeArrowheads="1"/>
          </p:cNvSpPr>
          <p:nvPr/>
        </p:nvSpPr>
        <p:spPr bwMode="auto">
          <a:xfrm>
            <a:off x="231645" y="5565740"/>
            <a:ext cx="192087" cy="1825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311" name="TextBox 7"/>
          <p:cNvSpPr txBox="1">
            <a:spLocks noChangeArrowheads="1"/>
          </p:cNvSpPr>
          <p:nvPr/>
        </p:nvSpPr>
        <p:spPr bwMode="auto">
          <a:xfrm>
            <a:off x="115460" y="6222937"/>
            <a:ext cx="20452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Current Statistics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8309" name="Isosceles Triangle 9"/>
          <p:cNvSpPr>
            <a:spLocks noChangeArrowheads="1"/>
          </p:cNvSpPr>
          <p:nvPr/>
        </p:nvSpPr>
        <p:spPr bwMode="auto">
          <a:xfrm>
            <a:off x="215151" y="5167502"/>
            <a:ext cx="242888" cy="192088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448020" y="6096000"/>
            <a:ext cx="654959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 &gt;1600 Seismic stations globally from &gt;67 countries</a:t>
            </a:r>
          </a:p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 Recorded earthquakes between M 2.5 – M 8.8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2411" y="5609251"/>
            <a:ext cx="16659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</a:rPr>
              <a:t>October 27, 2010</a:t>
            </a:r>
            <a:endParaRPr lang="en-US" sz="11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3932"/>
            <a:ext cx="77724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Automatic Trigger &amp; Data Upload</a:t>
            </a:r>
            <a:endParaRPr lang="en-US" sz="4000" dirty="0">
              <a:solidFill>
                <a:schemeClr val="accent2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28599" y="1265953"/>
            <a:ext cx="8381399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Automatically detect strong new signals: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Maximize true (earthquake) triggers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Minimize false (man-made) triggers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Use efficient triggering algorithm for rapid reporting</a:t>
            </a:r>
          </a:p>
          <a:p>
            <a:pPr eaLnBrk="1" hangingPunct="1">
              <a:lnSpc>
                <a:spcPct val="90000"/>
              </a:lnSpc>
            </a:pPr>
            <a:endParaRPr lang="en-US" sz="2800" b="1" dirty="0" smtClean="0"/>
          </a:p>
          <a:p>
            <a:pPr lvl="1" eaLnBrk="1" hangingPunct="1">
              <a:lnSpc>
                <a:spcPct val="90000"/>
              </a:lnSpc>
              <a:buNone/>
            </a:pPr>
            <a:endParaRPr lang="en-US" sz="2400" dirty="0"/>
          </a:p>
        </p:txBody>
      </p:sp>
      <p:pic>
        <p:nvPicPr>
          <p:cNvPr id="4" name="Picture 3" descr="EqM32_Seismograms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7014" t="6554" r="7623" b="5123"/>
              <a:stretch>
                <a:fillRect/>
              </a:stretch>
            </p:blipFill>
          </mc:Choice>
          <mc:Fallback>
            <p:blipFill>
              <a:blip r:embed="rId4"/>
              <a:srcRect l="7014" t="6554" r="7623" b="5123"/>
              <a:stretch>
                <a:fillRect/>
              </a:stretch>
            </p:blipFill>
          </mc:Fallback>
        </mc:AlternateContent>
        <p:spPr>
          <a:xfrm>
            <a:off x="151298" y="2959652"/>
            <a:ext cx="4424772" cy="3428892"/>
          </a:xfrm>
          <a:prstGeom prst="rect">
            <a:avLst/>
          </a:prstGeom>
        </p:spPr>
      </p:pic>
      <p:pic>
        <p:nvPicPr>
          <p:cNvPr id="5" name="Picture 4" descr="EqM32_Sing_Function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 l="7959" t="6489" r="8539" b="6066"/>
              <a:stretch>
                <a:fillRect/>
              </a:stretch>
            </p:blipFill>
          </mc:Choice>
          <mc:Fallback>
            <p:blipFill>
              <a:blip r:embed="rId6"/>
              <a:srcRect l="7959" t="6489" r="8539" b="6066"/>
              <a:stretch>
                <a:fillRect/>
              </a:stretch>
            </p:blipFill>
          </mc:Fallback>
        </mc:AlternateContent>
        <p:spPr>
          <a:xfrm>
            <a:off x="4625017" y="2959652"/>
            <a:ext cx="4371760" cy="34288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2536" y="6388543"/>
            <a:ext cx="5366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Example 1: M 3.2 Earthquake in San Francisco Region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338" y="275295"/>
            <a:ext cx="8153400" cy="854672"/>
          </a:xfrm>
        </p:spPr>
        <p:txBody>
          <a:bodyPr/>
          <a:lstStyle/>
          <a:p>
            <a:r>
              <a:rPr lang="en-US" dirty="0" smtClean="0"/>
              <a:t>Data Transfer Latency</a:t>
            </a:r>
            <a:endParaRPr lang="en-US" dirty="0"/>
          </a:p>
        </p:txBody>
      </p:sp>
      <p:pic>
        <p:nvPicPr>
          <p:cNvPr id="8" name="Picture 7" descr="CDF_california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66888" y="3804744"/>
            <a:ext cx="3810893" cy="2914213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267844" y="1350103"/>
            <a:ext cx="4671082" cy="245464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Transfer minimal data including: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Time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Amplitude on each component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Significance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Station information (location, sensor type)</a:t>
            </a:r>
          </a:p>
          <a:p>
            <a:pPr lvl="1">
              <a:spcBef>
                <a:spcPts val="0"/>
              </a:spcBef>
            </a:pPr>
            <a:endParaRPr lang="en-US" sz="900" dirty="0" smtClean="0"/>
          </a:p>
          <a:p>
            <a:pPr>
              <a:spcBef>
                <a:spcPts val="0"/>
              </a:spcBef>
            </a:pPr>
            <a:r>
              <a:rPr lang="en-US" sz="2000" dirty="0" smtClean="0"/>
              <a:t>Low mean trigger latency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3.62 seconds within California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4.29 seconds globally</a:t>
            </a:r>
            <a:endParaRPr lang="en-US" sz="1800" dirty="0"/>
          </a:p>
        </p:txBody>
      </p:sp>
      <p:pic>
        <p:nvPicPr>
          <p:cNvPr id="11" name="Picture 10" descr="World_his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938926" y="4069310"/>
            <a:ext cx="3559348" cy="2721854"/>
          </a:xfrm>
          <a:prstGeom prst="rect">
            <a:avLst/>
          </a:prstGeom>
        </p:spPr>
      </p:pic>
      <p:pic>
        <p:nvPicPr>
          <p:cNvPr id="12" name="Picture 11" descr="Cal_his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938926" y="1267441"/>
            <a:ext cx="3559348" cy="27218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48821" y="1505612"/>
            <a:ext cx="1148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California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00948" y="4295736"/>
            <a:ext cx="812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World</a:t>
            </a:r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 flipH="1" flipV="1">
            <a:off x="1673975" y="5219815"/>
            <a:ext cx="2311170" cy="101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2060055" y="5229975"/>
            <a:ext cx="2311170" cy="10160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>
            <a:off x="802641" y="4221710"/>
            <a:ext cx="3475141" cy="1588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Rapid Earthquake Detection</a:t>
            </a:r>
            <a:endParaRPr lang="en-US" dirty="0"/>
          </a:p>
        </p:txBody>
      </p:sp>
      <p:pic>
        <p:nvPicPr>
          <p:cNvPr id="4" name="Content Placeholder 3" descr="qcn_eq_detect_sep29_2.png"/>
          <p:cNvPicPr>
            <a:picLocks noChangeAspect="1"/>
          </p:cNvPicPr>
          <p:nvPr/>
        </p:nvPicPr>
        <p:blipFill>
          <a:blip r:embed="rId2"/>
          <a:srcRect l="-70745" r="-70745"/>
          <a:stretch>
            <a:fillRect/>
          </a:stretch>
        </p:blipFill>
        <p:spPr>
          <a:xfrm>
            <a:off x="-3174898" y="1219200"/>
            <a:ext cx="11000461" cy="5638800"/>
          </a:xfrm>
          <a:prstGeom prst="rect">
            <a:avLst/>
          </a:prstGeom>
        </p:spPr>
      </p:pic>
      <p:pic>
        <p:nvPicPr>
          <p:cNvPr id="5" name="Picture 4" descr="gns_eq_detect_sep29.png"/>
          <p:cNvPicPr>
            <a:picLocks noChangeAspect="1"/>
          </p:cNvPicPr>
          <p:nvPr/>
        </p:nvPicPr>
        <p:blipFill>
          <a:blip r:embed="rId3">
            <a:lum bright="-22000" contrast="30000"/>
          </a:blip>
          <a:stretch>
            <a:fillRect/>
          </a:stretch>
        </p:blipFill>
        <p:spPr>
          <a:xfrm>
            <a:off x="4667455" y="2308049"/>
            <a:ext cx="4447335" cy="43485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14491" y="3587047"/>
            <a:ext cx="2127937" cy="445596"/>
          </a:xfrm>
          <a:prstGeom prst="rect">
            <a:avLst/>
          </a:prstGeom>
          <a:solidFill>
            <a:schemeClr val="l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036" y="1399272"/>
            <a:ext cx="2709124" cy="582146"/>
          </a:xfrm>
          <a:prstGeom prst="rect">
            <a:avLst/>
          </a:prstGeom>
          <a:solidFill>
            <a:schemeClr val="l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4242505" y="1200515"/>
            <a:ext cx="4901495" cy="56400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-8421" y="3922324"/>
            <a:ext cx="4901495" cy="29299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338" y="275295"/>
            <a:ext cx="8153400" cy="854672"/>
          </a:xfrm>
        </p:spPr>
        <p:txBody>
          <a:bodyPr/>
          <a:lstStyle/>
          <a:p>
            <a:r>
              <a:rPr lang="en-US" dirty="0" smtClean="0"/>
              <a:t>Alert Maps: </a:t>
            </a:r>
            <a:r>
              <a:rPr lang="en-US" sz="2800" dirty="0" smtClean="0"/>
              <a:t>Expected Shaking Maps</a:t>
            </a:r>
            <a:endParaRPr lang="en-US" sz="280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267844" y="1129967"/>
            <a:ext cx="3974661" cy="260422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Extrapolate current shaking to all other locations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Site effects seen from individual maximum amplitudes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Circles represent </a:t>
            </a:r>
            <a:r>
              <a:rPr lang="en-US" sz="2000" dirty="0" err="1" smtClean="0"/>
              <a:t>isocrons</a:t>
            </a:r>
            <a:r>
              <a:rPr lang="en-US" sz="2000" dirty="0" smtClean="0"/>
              <a:t> (equal-times) since/until the wave passes each location.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First maps in 7 seconds, later maps update features.</a:t>
            </a:r>
          </a:p>
          <a:p>
            <a:pPr>
              <a:spcBef>
                <a:spcPts val="0"/>
              </a:spcBef>
            </a:pPr>
            <a:endParaRPr lang="en-US" sz="1800" dirty="0"/>
          </a:p>
        </p:txBody>
      </p:sp>
      <p:pic>
        <p:nvPicPr>
          <p:cNvPr id="18" name="Picture 17" descr="QCN_DETE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3" y="3981114"/>
            <a:ext cx="4337153" cy="27653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699" y="1290785"/>
            <a:ext cx="4573988" cy="547922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679538" y="5043797"/>
            <a:ext cx="2720479" cy="1200329"/>
          </a:xfrm>
          <a:prstGeom prst="rect">
            <a:avLst/>
          </a:prstGeom>
          <a:solidFill>
            <a:schemeClr val="tx1">
              <a:alpha val="61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M6.0: February 22</a:t>
            </a:r>
            <a:r>
              <a:rPr lang="en-US" baseline="30000" dirty="0" smtClean="0">
                <a:solidFill>
                  <a:schemeClr val="bg1"/>
                </a:solidFill>
              </a:rPr>
              <a:t>nd</a:t>
            </a:r>
            <a:r>
              <a:rPr lang="en-US" dirty="0" smtClean="0">
                <a:solidFill>
                  <a:schemeClr val="bg1"/>
                </a:solidFill>
              </a:rPr>
              <a:t>, 2011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14 sensors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Detected in 7 seconds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Updated until 25 seconds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90614" y="4412339"/>
            <a:ext cx="4901495" cy="244566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26773" y="1200515"/>
            <a:ext cx="3817227" cy="565748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338" y="231123"/>
            <a:ext cx="8153400" cy="854672"/>
          </a:xfrm>
        </p:spPr>
        <p:txBody>
          <a:bodyPr/>
          <a:lstStyle/>
          <a:p>
            <a:r>
              <a:rPr lang="en-US" dirty="0" smtClean="0"/>
              <a:t>Scientific Objectives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220808" y="1350103"/>
            <a:ext cx="4668591" cy="499989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800" dirty="0" smtClean="0"/>
              <a:t>Rapid earthquake detection: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Rapid magnitude estimation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Advanced Alert</a:t>
            </a:r>
          </a:p>
          <a:p>
            <a:pPr lvl="1"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800" dirty="0" smtClean="0">
                <a:solidFill>
                  <a:srgbClr val="FFFF00"/>
                </a:solidFill>
              </a:rPr>
              <a:t>Earthquake rupture</a:t>
            </a:r>
          </a:p>
          <a:p>
            <a:pPr lvl="1"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Ground motion amplification</a:t>
            </a:r>
          </a:p>
          <a:p>
            <a:pPr>
              <a:spcBef>
                <a:spcPts val="0"/>
              </a:spcBef>
            </a:pPr>
            <a:endParaRPr lang="en-US" sz="28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Building monitoring</a:t>
            </a:r>
            <a:endParaRPr lang="en-US" sz="2400" dirty="0" smtClean="0"/>
          </a:p>
        </p:txBody>
      </p:sp>
      <p:pic>
        <p:nvPicPr>
          <p:cNvPr id="5" name="Picture 11" descr="Parkfield_BP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6150" y="1195917"/>
            <a:ext cx="3629655" cy="3216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Picture 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204" y="4482887"/>
            <a:ext cx="5597600" cy="225458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86691" y="103906"/>
            <a:ext cx="7620000" cy="79771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Primary Collaborators: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40119" y="809259"/>
            <a:ext cx="2903881" cy="6060286"/>
          </a:xfrm>
          <a:solidFill>
            <a:schemeClr val="tx1"/>
          </a:solidFill>
        </p:spPr>
        <p:txBody>
          <a:bodyPr>
            <a:normAutofit fontScale="62500" lnSpcReduction="20000"/>
          </a:bodyPr>
          <a:lstStyle/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Birch Aquarium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California Academy of Science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Caltech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GNS (New Zealand)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IRIS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NEES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NSF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SCEC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Stanford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USGS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UC Berkeley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UC Los Angeles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UC Riverside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UC San Diego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U. Delaware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U. Concepcion (Chile)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U. de los Andes (Columbia)</a:t>
            </a:r>
          </a:p>
          <a:p>
            <a:pPr marL="223838" indent="-22383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UNAM (Mexico)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Disciplin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259"/>
            <a:ext cx="5980545" cy="60602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81324" y="315550"/>
            <a:ext cx="2822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Additional Institutions: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980545" y="809259"/>
            <a:ext cx="259574" cy="6048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338" y="231123"/>
            <a:ext cx="8153400" cy="854672"/>
          </a:xfrm>
        </p:spPr>
        <p:txBody>
          <a:bodyPr/>
          <a:lstStyle/>
          <a:p>
            <a:r>
              <a:rPr lang="en-US" dirty="0" smtClean="0"/>
              <a:t>Scientific Objectives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267844" y="1350103"/>
            <a:ext cx="4668591" cy="499989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800" dirty="0" smtClean="0"/>
              <a:t>Rapid earthquake detection: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Rapid magnitude estimation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Advanced Alert</a:t>
            </a:r>
          </a:p>
          <a:p>
            <a:pPr lvl="1"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Earthquake rupture</a:t>
            </a:r>
          </a:p>
          <a:p>
            <a:pPr lvl="1"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800" dirty="0" smtClean="0">
                <a:solidFill>
                  <a:srgbClr val="FFFF00"/>
                </a:solidFill>
              </a:rPr>
              <a:t>Ground motion amplification</a:t>
            </a:r>
          </a:p>
          <a:p>
            <a:pPr>
              <a:spcBef>
                <a:spcPts val="0"/>
              </a:spcBef>
            </a:pPr>
            <a:endParaRPr lang="en-US" sz="28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Building monitoring</a:t>
            </a:r>
            <a:endParaRPr lang="en-US" sz="2400" dirty="0" smtClean="0"/>
          </a:p>
        </p:txBody>
      </p:sp>
      <p:pic>
        <p:nvPicPr>
          <p:cNvPr id="5" name="Picture 8" descr="Picture 1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85886"/>
            <a:ext cx="9175946" cy="2023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3513" y="1350103"/>
            <a:ext cx="390048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7543800" y="3712303"/>
            <a:ext cx="1600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/>
              <a:t>www.scec.org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Time Shaking: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3419" y="1600200"/>
            <a:ext cx="2596693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Condense shaking to viewable format for 1000s of sensors.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Several seconds of latency.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112" y="1207442"/>
            <a:ext cx="6323887" cy="5638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98149" y="458572"/>
            <a:ext cx="3363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qcn.stanford.edu/rt_image</a:t>
            </a:r>
            <a:endParaRPr lang="en-US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338" y="231123"/>
            <a:ext cx="8153400" cy="854672"/>
          </a:xfrm>
        </p:spPr>
        <p:txBody>
          <a:bodyPr/>
          <a:lstStyle/>
          <a:p>
            <a:r>
              <a:rPr lang="en-US" dirty="0" smtClean="0"/>
              <a:t>Scientific Objectives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267844" y="1350103"/>
            <a:ext cx="4668591" cy="372989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800" dirty="0" smtClean="0"/>
              <a:t>Rapid earthquake detection: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Rapid magnitude estimation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Advanced Alert</a:t>
            </a:r>
          </a:p>
          <a:p>
            <a:pPr lvl="1"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Earthquake rupture</a:t>
            </a:r>
          </a:p>
          <a:p>
            <a:pPr lvl="1"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Ground motion amplification</a:t>
            </a:r>
          </a:p>
          <a:p>
            <a:pPr>
              <a:spcBef>
                <a:spcPts val="0"/>
              </a:spcBef>
            </a:pPr>
            <a:endParaRPr lang="en-US" sz="2800" dirty="0" smtClean="0"/>
          </a:p>
          <a:p>
            <a:pPr>
              <a:spcBef>
                <a:spcPts val="0"/>
              </a:spcBef>
            </a:pPr>
            <a:r>
              <a:rPr lang="en-US" sz="2800" dirty="0" smtClean="0">
                <a:solidFill>
                  <a:srgbClr val="FFFF00"/>
                </a:solidFill>
              </a:rPr>
              <a:t>Building monitoring</a:t>
            </a:r>
            <a:endParaRPr lang="en-US" sz="2400" dirty="0" smtClean="0">
              <a:solidFill>
                <a:srgbClr val="FFFF00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5088991" y="1233196"/>
          <a:ext cx="3902609" cy="2837003"/>
        </p:xfrm>
        <a:graphic>
          <a:graphicData uri="http://schemas.openxmlformats.org/presentationml/2006/ole">
            <p:oleObj spid="_x0000_s122882" name="Document" r:id="rId3" imgW="3022600" imgH="2197100" progId="Word.Document.12">
              <p:link updateAutomatic="1"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59504" y="4070199"/>
            <a:ext cx="19086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u="sng" dirty="0" smtClean="0"/>
              <a:t>G.  </a:t>
            </a:r>
            <a:r>
              <a:rPr lang="en-US" sz="1600" i="1" u="sng" dirty="0" err="1" smtClean="0"/>
              <a:t>Prieto</a:t>
            </a:r>
            <a:r>
              <a:rPr lang="en-US" sz="1600" i="1" dirty="0" smtClean="0"/>
              <a:t> et al. 2009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6963318" y="4503553"/>
            <a:ext cx="2028282" cy="174876"/>
          </a:xfrm>
          <a:prstGeom prst="rect">
            <a:avLst/>
          </a:prstGeom>
          <a:solidFill>
            <a:srgbClr val="39477F"/>
          </a:solidFill>
          <a:ln>
            <a:solidFill>
              <a:srgbClr val="3947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851" y="5009547"/>
            <a:ext cx="1214698" cy="18484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0550" y="5009547"/>
            <a:ext cx="1393450" cy="18484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5848" y="5168900"/>
            <a:ext cx="2098579" cy="16891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0762" y="5168900"/>
            <a:ext cx="1397000" cy="16891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5168901"/>
            <a:ext cx="2421043" cy="16891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8262" y="5168900"/>
            <a:ext cx="952500" cy="1676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338" y="231123"/>
            <a:ext cx="8153400" cy="854672"/>
          </a:xfrm>
        </p:spPr>
        <p:txBody>
          <a:bodyPr/>
          <a:lstStyle/>
          <a:p>
            <a:r>
              <a:rPr lang="en-US" dirty="0" smtClean="0"/>
              <a:t>Scientific Objectives: </a:t>
            </a:r>
            <a:r>
              <a:rPr lang="en-US" sz="3200" dirty="0" smtClean="0"/>
              <a:t>Building Visualization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963318" y="4503553"/>
            <a:ext cx="2028282" cy="174876"/>
          </a:xfrm>
          <a:prstGeom prst="rect">
            <a:avLst/>
          </a:prstGeom>
          <a:solidFill>
            <a:srgbClr val="39477F"/>
          </a:solidFill>
          <a:ln>
            <a:solidFill>
              <a:srgbClr val="3947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6049"/>
            <a:ext cx="6142370" cy="4615007"/>
          </a:xfrm>
          <a:prstGeom prst="rect">
            <a:avLst/>
          </a:prstGeom>
        </p:spPr>
      </p:pic>
      <p:pic>
        <p:nvPicPr>
          <p:cNvPr id="13" name="Picture 12" descr="Earthquake 2011-02-15 10-22-38-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351" y="1197249"/>
            <a:ext cx="4408405" cy="330630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338034" y="5267686"/>
            <a:ext cx="2625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M"/>
                <a:ea typeface="M"/>
                <a:cs typeface="M"/>
              </a:rPr>
              <a:t>Courtesy of Debi </a:t>
            </a:r>
            <a:r>
              <a:rPr lang="en-US" dirty="0" err="1" smtClean="0">
                <a:latin typeface="M"/>
                <a:ea typeface="M"/>
                <a:cs typeface="M"/>
              </a:rPr>
              <a:t>Kilb</a:t>
            </a:r>
            <a:endParaRPr lang="en-US" dirty="0" smtClean="0">
              <a:latin typeface="M"/>
              <a:ea typeface="M"/>
              <a:cs typeface="M"/>
            </a:endParaRPr>
          </a:p>
          <a:p>
            <a:pPr algn="ctr"/>
            <a:r>
              <a:rPr lang="en-US" dirty="0" smtClean="0">
                <a:latin typeface="M"/>
                <a:ea typeface="M"/>
                <a:cs typeface="M"/>
              </a:rPr>
              <a:t>And</a:t>
            </a:r>
            <a:r>
              <a:rPr lang="en-US" dirty="0" smtClean="0">
                <a:solidFill>
                  <a:srgbClr val="FFFFFF"/>
                </a:solidFill>
                <a:latin typeface="M"/>
                <a:ea typeface="M"/>
                <a:cs typeface="M"/>
              </a:rPr>
              <a:t> Daniel </a:t>
            </a:r>
            <a:r>
              <a:rPr lang="en-US" dirty="0" err="1" smtClean="0">
                <a:solidFill>
                  <a:srgbClr val="FFFFFF"/>
                </a:solidFill>
                <a:latin typeface="M"/>
                <a:ea typeface="M"/>
                <a:cs typeface="M"/>
              </a:rPr>
              <a:t>Rohrlick</a:t>
            </a:r>
            <a:endParaRPr lang="en-US" dirty="0">
              <a:solidFill>
                <a:srgbClr val="FFFFFF"/>
              </a:solidFill>
              <a:latin typeface="M"/>
              <a:ea typeface="M"/>
              <a:cs typeface="M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343561" y="1357243"/>
            <a:ext cx="1516063" cy="1371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343561" y="5525836"/>
            <a:ext cx="1516063" cy="11938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343561" y="2971800"/>
            <a:ext cx="1516063" cy="10795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8864" y="1573464"/>
            <a:ext cx="6781800" cy="495032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Thanks to all of the QCN participants, especially K-12 teachers and classrooms</a:t>
            </a:r>
          </a:p>
          <a:p>
            <a:endParaRPr lang="en-US" sz="1500" dirty="0" smtClean="0"/>
          </a:p>
          <a:p>
            <a:r>
              <a:rPr lang="en-US" dirty="0" smtClean="0"/>
              <a:t>This project is supported in part by:</a:t>
            </a:r>
          </a:p>
          <a:p>
            <a:pPr lvl="1"/>
            <a:r>
              <a:rPr lang="en-US" dirty="0" smtClean="0"/>
              <a:t>National Science Foundation (NSF)</a:t>
            </a:r>
          </a:p>
          <a:p>
            <a:pPr lvl="1"/>
            <a:r>
              <a:rPr lang="en-US" dirty="0" smtClean="0"/>
              <a:t>Southern California Earthquake Center (SCEC)</a:t>
            </a:r>
          </a:p>
          <a:p>
            <a:pPr lvl="1"/>
            <a:r>
              <a:rPr lang="en-US" dirty="0" smtClean="0"/>
              <a:t>Incorporated Research Institutions for Seismology (IRIS)</a:t>
            </a:r>
          </a:p>
          <a:p>
            <a:pPr lvl="1"/>
            <a:r>
              <a:rPr lang="en-US" dirty="0" smtClean="0"/>
              <a:t>United Parcel Service (UPS) </a:t>
            </a:r>
          </a:p>
          <a:p>
            <a:pPr lvl="1"/>
            <a:endParaRPr lang="en-US" sz="1500" dirty="0" smtClean="0"/>
          </a:p>
          <a:p>
            <a:r>
              <a:rPr lang="en-US" dirty="0" smtClean="0"/>
              <a:t>More Information: </a:t>
            </a:r>
            <a:r>
              <a:rPr lang="en-US" dirty="0" smtClean="0">
                <a:solidFill>
                  <a:srgbClr val="FFFF00"/>
                </a:solidFill>
              </a:rPr>
              <a:t>http://</a:t>
            </a:r>
            <a:r>
              <a:rPr lang="en-US" dirty="0" err="1" smtClean="0">
                <a:solidFill>
                  <a:srgbClr val="FFFF00"/>
                </a:solidFill>
              </a:rPr>
              <a:t>qcn.stanford.edu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4448" y="1357243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8776" y="2971800"/>
            <a:ext cx="1397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43561" y="4250643"/>
            <a:ext cx="1516063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0850" y="5525836"/>
            <a:ext cx="990600" cy="1193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Web Site:		http://</a:t>
            </a:r>
            <a:r>
              <a:rPr lang="en-US" dirty="0" err="1" smtClean="0"/>
              <a:t>qcn.stanford.edu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Contact: 		Jesse F. Lawrence</a:t>
            </a:r>
          </a:p>
          <a:p>
            <a:pPr>
              <a:buNone/>
            </a:pPr>
            <a:r>
              <a:rPr lang="en-US" dirty="0" smtClean="0"/>
              <a:t>	Email: 		</a:t>
            </a:r>
            <a:r>
              <a:rPr lang="en-US" dirty="0" err="1" smtClean="0"/>
              <a:t>jflawrence@stanford.edu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7931" y="3835535"/>
            <a:ext cx="2911472" cy="2359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4500" y="3835535"/>
            <a:ext cx="2911472" cy="2359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183880" y="3813449"/>
            <a:ext cx="530076" cy="2381971"/>
          </a:xfrm>
          <a:prstGeom prst="rect">
            <a:avLst/>
          </a:prstGeom>
          <a:solidFill>
            <a:srgbClr val="3947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06329"/>
            <a:ext cx="77724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The Quake-Catcher Network</a:t>
            </a:r>
            <a:endParaRPr lang="en-US" sz="4000" dirty="0">
              <a:solidFill>
                <a:schemeClr val="accent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406862"/>
            <a:ext cx="7848600" cy="24473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FFFF00"/>
                </a:solidFill>
              </a:rPr>
              <a:t>The Goal: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/>
              <a:t>Increase </a:t>
            </a:r>
            <a:r>
              <a:rPr lang="en-US" sz="2400" dirty="0"/>
              <a:t>the</a:t>
            </a:r>
            <a:r>
              <a:rPr lang="en-US" sz="2400" dirty="0" smtClean="0"/>
              <a:t> number of </a:t>
            </a:r>
            <a:r>
              <a:rPr lang="en-US" sz="2400" dirty="0"/>
              <a:t>seismic</a:t>
            </a:r>
            <a:r>
              <a:rPr lang="en-US" sz="2400" dirty="0" smtClean="0"/>
              <a:t> records of earthquakes to </a:t>
            </a:r>
            <a:r>
              <a:rPr lang="en-US" sz="2400" dirty="0"/>
              <a:t>improve</a:t>
            </a:r>
            <a:r>
              <a:rPr lang="en-US" sz="2400" dirty="0" smtClean="0"/>
              <a:t> everyone’s understanding of earthquake science and earthquake hazards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Method: </a:t>
            </a:r>
            <a:r>
              <a:rPr lang="en-US" sz="2100" dirty="0" smtClean="0"/>
              <a:t>Combined Cyber-Social-Seismic Network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/>
              <a:t>Connect low-cost (&lt;$150) </a:t>
            </a:r>
            <a:r>
              <a:rPr lang="en-US" sz="2100" dirty="0" err="1" smtClean="0"/>
              <a:t>MicroElectroMechanical</a:t>
            </a:r>
            <a:r>
              <a:rPr lang="en-US" sz="2100" dirty="0" smtClean="0"/>
              <a:t> Systems (MEMS) accelerometers to volunteer internet-connected computers</a:t>
            </a:r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430213" y="4352459"/>
          <a:ext cx="8323262" cy="2252663"/>
        </p:xfrm>
        <a:graphic>
          <a:graphicData uri="http://schemas.openxmlformats.org/presentationml/2006/ole">
            <p:oleObj spid="_x0000_s15365" name="Document" r:id="rId4" imgW="5867400" imgH="1587500" progId="Word.Document.12">
              <p:link updateAutomatic="1"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63714" y="116693"/>
            <a:ext cx="4780721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QCN Seismic Sensors</a:t>
            </a:r>
            <a:endParaRPr lang="en-US" sz="4000" dirty="0">
              <a:solidFill>
                <a:schemeClr val="accent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266703"/>
            <a:ext cx="6232527" cy="5121691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MEMS Accelerometers:</a:t>
            </a:r>
          </a:p>
          <a:p>
            <a:pPr lvl="3">
              <a:lnSpc>
                <a:spcPct val="90000"/>
              </a:lnSpc>
            </a:pPr>
            <a:endParaRPr lang="en-US" sz="700" b="1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Free (Apple &amp; </a:t>
            </a:r>
            <a:r>
              <a:rPr lang="en-US" sz="2000" dirty="0" err="1" smtClean="0"/>
              <a:t>Thinkpad</a:t>
            </a:r>
            <a:r>
              <a:rPr lang="en-US" sz="2000" dirty="0" smtClean="0"/>
              <a:t> laptops) or low cost ($30-150)</a:t>
            </a:r>
            <a:endParaRPr lang="en-US" sz="10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Easy to install on Windows &amp; Mac computers </a:t>
            </a:r>
            <a:r>
              <a:rPr lang="en-US" sz="1600" dirty="0" smtClean="0"/>
              <a:t>(based on BOINC software - NSF funded)</a:t>
            </a:r>
          </a:p>
          <a:p>
            <a:pPr lvl="3">
              <a:lnSpc>
                <a:spcPct val="90000"/>
              </a:lnSpc>
            </a:pPr>
            <a:endParaRPr lang="en-US" sz="10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Host computer provides power, shelter, &amp; Internet </a:t>
            </a:r>
            <a:r>
              <a:rPr lang="en-US" sz="1600" dirty="0" smtClean="0"/>
              <a:t>(no maintenance costs)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Specs: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3 axes with ±2g dynamic range (1g=9.8m/s/s) 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Sensitivity between 4×10</a:t>
            </a:r>
            <a:r>
              <a:rPr lang="en-US" sz="1800" baseline="30000" dirty="0" smtClean="0"/>
              <a:t>-2</a:t>
            </a:r>
            <a:r>
              <a:rPr lang="en-US" sz="1800" dirty="0" smtClean="0"/>
              <a:t>g &amp; 2.4×10</a:t>
            </a:r>
            <a:r>
              <a:rPr lang="en-US" sz="1800" baseline="30000" dirty="0" smtClean="0"/>
              <a:t>-8</a:t>
            </a:r>
            <a:r>
              <a:rPr lang="en-US" sz="1800" dirty="0" smtClean="0"/>
              <a:t>g ($30-$150)</a:t>
            </a:r>
            <a:endParaRPr lang="en-US" sz="1600" dirty="0" smtClean="0"/>
          </a:p>
          <a:p>
            <a:pPr lvl="3">
              <a:lnSpc>
                <a:spcPct val="90000"/>
              </a:lnSpc>
            </a:pPr>
            <a:endParaRPr lang="en-US" sz="10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Useful for strong motion data collection</a:t>
            </a:r>
          </a:p>
          <a:p>
            <a:pPr lvl="3">
              <a:lnSpc>
                <a:spcPct val="90000"/>
              </a:lnSpc>
            </a:pPr>
            <a:endParaRPr lang="en-US" sz="5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Useful for education</a:t>
            </a:r>
          </a:p>
          <a:p>
            <a:pPr lvl="2">
              <a:lnSpc>
                <a:spcPct val="90000"/>
              </a:lnSpc>
            </a:pPr>
            <a:r>
              <a:rPr lang="en-US" sz="1600" dirty="0" smtClean="0"/>
              <a:t>Real time demonstrations</a:t>
            </a:r>
          </a:p>
          <a:p>
            <a:pPr lvl="2">
              <a:lnSpc>
                <a:spcPct val="90000"/>
              </a:lnSpc>
            </a:pPr>
            <a:r>
              <a:rPr lang="en-US" sz="1600" dirty="0" smtClean="0"/>
              <a:t>Participation in scientific discovery</a:t>
            </a:r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 lvl="1">
              <a:lnSpc>
                <a:spcPct val="9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sz="2400" b="1" dirty="0" smtClean="0"/>
          </a:p>
        </p:txBody>
      </p:sp>
      <p:pic>
        <p:nvPicPr>
          <p:cNvPr id="6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2529" y="0"/>
            <a:ext cx="2911472" cy="2359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2529" y="2359885"/>
            <a:ext cx="2911472" cy="2359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 descr="USB_Sensor"/>
          <p:cNvPicPr>
            <a:picLocks noChangeAspect="1" noChangeArrowheads="1"/>
          </p:cNvPicPr>
          <p:nvPr/>
        </p:nvPicPr>
        <p:blipFill>
          <a:blip r:embed="rId5">
            <a:lum bright="6000" contrast="30000"/>
          </a:blip>
          <a:srcRect/>
          <a:stretch>
            <a:fillRect/>
          </a:stretch>
        </p:blipFill>
        <p:spPr bwMode="auto">
          <a:xfrm rot="16200000">
            <a:off x="6633732" y="4347732"/>
            <a:ext cx="2109065" cy="2911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232528" y="0"/>
            <a:ext cx="2911471" cy="4748935"/>
          </a:xfrm>
          <a:prstGeom prst="rect">
            <a:avLst/>
          </a:prstGeom>
          <a:noFill/>
          <a:ln w="64008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232527" y="2359885"/>
            <a:ext cx="2911471" cy="4498115"/>
          </a:xfrm>
          <a:prstGeom prst="rect">
            <a:avLst/>
          </a:prstGeom>
          <a:noFill/>
          <a:ln w="64008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16842"/>
            <a:ext cx="8153400" cy="990600"/>
          </a:xfrm>
        </p:spPr>
        <p:txBody>
          <a:bodyPr/>
          <a:lstStyle/>
          <a:p>
            <a:r>
              <a:rPr lang="en-US" dirty="0" smtClean="0"/>
              <a:t>Download </a:t>
            </a:r>
            <a:r>
              <a:rPr lang="en-US" dirty="0" err="1" smtClean="0"/>
              <a:t>QCNLive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9902" y="1600200"/>
            <a:ext cx="2081322" cy="44958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Download </a:t>
            </a:r>
            <a:r>
              <a:rPr lang="en-US" sz="2400" dirty="0" err="1" smtClean="0"/>
              <a:t>QCNLive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Uncompress the zip file.</a:t>
            </a:r>
          </a:p>
          <a:p>
            <a:endParaRPr lang="en-US" sz="2400" dirty="0" smtClean="0"/>
          </a:p>
          <a:p>
            <a:r>
              <a:rPr lang="en-US" sz="2400" dirty="0" smtClean="0"/>
              <a:t>Open the directory</a:t>
            </a:r>
          </a:p>
          <a:p>
            <a:endParaRPr lang="en-US" sz="2400" dirty="0" smtClean="0"/>
          </a:p>
          <a:p>
            <a:r>
              <a:rPr lang="en-US" sz="2400" dirty="0" smtClean="0"/>
              <a:t>Double click </a:t>
            </a:r>
            <a:r>
              <a:rPr lang="en-US" sz="2400" dirty="0" err="1" smtClean="0"/>
              <a:t>QCNLive</a:t>
            </a:r>
            <a:endParaRPr lang="en-US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223" y="969002"/>
            <a:ext cx="6862777" cy="597130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690307" y="3868463"/>
            <a:ext cx="1158052" cy="364506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463214" y="5707978"/>
            <a:ext cx="3463259" cy="364506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51455" y="6213126"/>
            <a:ext cx="3463259" cy="364506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468712" y="548142"/>
            <a:ext cx="3445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qcn.stanford.edu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/downloads</a:t>
            </a:r>
            <a:endParaRPr lang="en-US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16842"/>
            <a:ext cx="8153400" cy="990600"/>
          </a:xfrm>
        </p:spPr>
        <p:txBody>
          <a:bodyPr/>
          <a:lstStyle/>
          <a:p>
            <a:r>
              <a:rPr lang="en-US" dirty="0" smtClean="0"/>
              <a:t>Install &amp; Start </a:t>
            </a:r>
            <a:r>
              <a:rPr lang="en-US" dirty="0" err="1" smtClean="0"/>
              <a:t>QCNLive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9902" y="1600200"/>
            <a:ext cx="2081322" cy="44958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Download </a:t>
            </a:r>
            <a:r>
              <a:rPr lang="en-US" sz="2400" dirty="0" err="1" smtClean="0"/>
              <a:t>QCNLive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Uncompress the zip file.</a:t>
            </a:r>
          </a:p>
          <a:p>
            <a:endParaRPr lang="en-US" sz="2400" dirty="0" smtClean="0"/>
          </a:p>
          <a:p>
            <a:r>
              <a:rPr lang="en-US" sz="2400" dirty="0" smtClean="0"/>
              <a:t>Open the directory</a:t>
            </a:r>
          </a:p>
          <a:p>
            <a:endParaRPr lang="en-US" sz="2400" dirty="0" smtClean="0"/>
          </a:p>
          <a:p>
            <a:r>
              <a:rPr lang="en-US" sz="2400" dirty="0" smtClean="0"/>
              <a:t>Double click </a:t>
            </a:r>
            <a:r>
              <a:rPr lang="en-US" sz="2400" dirty="0" err="1" smtClean="0"/>
              <a:t>QCNLive</a:t>
            </a:r>
            <a:endParaRPr lang="en-US" sz="2400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186" y="1369525"/>
            <a:ext cx="5279968" cy="506223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695551" y="3468682"/>
            <a:ext cx="1158052" cy="905387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68712" y="548142"/>
            <a:ext cx="3445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qcn.stanford.edu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/downloads</a:t>
            </a:r>
            <a:endParaRPr lang="en-US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16842"/>
            <a:ext cx="8153400" cy="990600"/>
          </a:xfrm>
        </p:spPr>
        <p:txBody>
          <a:bodyPr/>
          <a:lstStyle/>
          <a:p>
            <a:r>
              <a:rPr lang="en-US" dirty="0" smtClean="0"/>
              <a:t>Earthquake Viewing: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2281224" cy="4495800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US" sz="3294" dirty="0" smtClean="0"/>
              <a:t>Circles: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B3CDF9"/>
                </a:solidFill>
              </a:rPr>
              <a:t>Blue:</a:t>
            </a:r>
            <a:r>
              <a:rPr lang="en-US" sz="2100" dirty="0" smtClean="0"/>
              <a:t> Historical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FF0000"/>
                </a:solidFill>
              </a:rPr>
              <a:t>Red:</a:t>
            </a:r>
            <a:r>
              <a:rPr lang="en-US" sz="2100" dirty="0" smtClean="0"/>
              <a:t> Recent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FFFF00"/>
                </a:solidFill>
              </a:rPr>
              <a:t>Yellow:</a:t>
            </a:r>
            <a:r>
              <a:rPr lang="en-US" sz="2100" dirty="0" smtClean="0"/>
              <a:t> Currently selected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/>
              <a:t>Size increases with magnitude</a:t>
            </a:r>
          </a:p>
          <a:p>
            <a:pPr>
              <a:spcAft>
                <a:spcPts val="600"/>
              </a:spcAft>
            </a:pPr>
            <a:endParaRPr lang="en-US" sz="2400" dirty="0" smtClean="0"/>
          </a:p>
          <a:p>
            <a:pPr>
              <a:spcAft>
                <a:spcPts val="600"/>
              </a:spcAft>
            </a:pPr>
            <a:r>
              <a:rPr lang="en-US" sz="3765" dirty="0" smtClean="0"/>
              <a:t>Other: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FF66FF"/>
                </a:solidFill>
              </a:rPr>
              <a:t>Pink:</a:t>
            </a:r>
            <a:r>
              <a:rPr lang="en-US" sz="2100" dirty="0" smtClean="0"/>
              <a:t> Plate boundaries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/>
              <a:t>Background: Topography</a:t>
            </a:r>
          </a:p>
          <a:p>
            <a:endParaRPr lang="en-US" sz="24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415" y="1200428"/>
            <a:ext cx="6970253" cy="51020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468712" y="548142"/>
            <a:ext cx="3445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qcn.stanford.edu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/downloads</a:t>
            </a:r>
            <a:endParaRPr lang="en-US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16842"/>
            <a:ext cx="8153400" cy="990600"/>
          </a:xfrm>
        </p:spPr>
        <p:txBody>
          <a:bodyPr/>
          <a:lstStyle/>
          <a:p>
            <a:r>
              <a:rPr lang="en-US" dirty="0" smtClean="0"/>
              <a:t>Earthquake Viewing: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2281224" cy="4495800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US" sz="3294" dirty="0" smtClean="0"/>
              <a:t>Circles: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B3CDF9"/>
                </a:solidFill>
              </a:rPr>
              <a:t>Blue:</a:t>
            </a:r>
            <a:r>
              <a:rPr lang="en-US" sz="2100" dirty="0" smtClean="0"/>
              <a:t> Historical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FF0000"/>
                </a:solidFill>
              </a:rPr>
              <a:t>Red:</a:t>
            </a:r>
            <a:r>
              <a:rPr lang="en-US" sz="2100" dirty="0" smtClean="0"/>
              <a:t> Recent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FFFF00"/>
                </a:solidFill>
              </a:rPr>
              <a:t>Yellow:</a:t>
            </a:r>
            <a:r>
              <a:rPr lang="en-US" sz="2100" dirty="0" smtClean="0"/>
              <a:t> Currently selected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/>
              <a:t>Size increases with magnitude</a:t>
            </a:r>
          </a:p>
          <a:p>
            <a:pPr>
              <a:spcAft>
                <a:spcPts val="600"/>
              </a:spcAft>
            </a:pPr>
            <a:endParaRPr lang="en-US" sz="2400" dirty="0" smtClean="0"/>
          </a:p>
          <a:p>
            <a:pPr>
              <a:spcAft>
                <a:spcPts val="600"/>
              </a:spcAft>
            </a:pPr>
            <a:r>
              <a:rPr lang="en-US" sz="3765" dirty="0" smtClean="0"/>
              <a:t>Other: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FF66FF"/>
                </a:solidFill>
              </a:rPr>
              <a:t>Pink:</a:t>
            </a:r>
            <a:r>
              <a:rPr lang="en-US" sz="2100" dirty="0" smtClean="0"/>
              <a:t> Plate boundaries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/>
              <a:t>Background: Topography</a:t>
            </a:r>
          </a:p>
          <a:p>
            <a:endParaRPr lang="en-US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215" y="1200428"/>
            <a:ext cx="6329533" cy="50624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68712" y="548142"/>
            <a:ext cx="3445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qcn.stanford.edu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/downloads</a:t>
            </a:r>
            <a:endParaRPr lang="en-US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16842"/>
            <a:ext cx="8153400" cy="990600"/>
          </a:xfrm>
        </p:spPr>
        <p:txBody>
          <a:bodyPr/>
          <a:lstStyle/>
          <a:p>
            <a:r>
              <a:rPr lang="en-US" dirty="0" smtClean="0"/>
              <a:t>Sensor Viewing: </a:t>
            </a:r>
            <a:r>
              <a:rPr lang="en-US" sz="3200" dirty="0" smtClean="0"/>
              <a:t>Real-time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9902" y="1600200"/>
            <a:ext cx="2081322" cy="44958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Download </a:t>
            </a:r>
            <a:r>
              <a:rPr lang="en-US" sz="2400" dirty="0" err="1" smtClean="0"/>
              <a:t>QCNLive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Uncompress the zip file.</a:t>
            </a:r>
          </a:p>
          <a:p>
            <a:endParaRPr lang="en-US" sz="2400" dirty="0" smtClean="0"/>
          </a:p>
          <a:p>
            <a:r>
              <a:rPr lang="en-US" sz="2400" dirty="0" smtClean="0"/>
              <a:t>Open the directory</a:t>
            </a:r>
          </a:p>
          <a:p>
            <a:endParaRPr lang="en-US" sz="2400" dirty="0" smtClean="0"/>
          </a:p>
          <a:p>
            <a:r>
              <a:rPr lang="en-US" sz="2400" dirty="0" smtClean="0"/>
              <a:t>Double click </a:t>
            </a:r>
            <a:r>
              <a:rPr lang="en-US" sz="2400" dirty="0" err="1" smtClean="0"/>
              <a:t>QCNLive</a:t>
            </a:r>
            <a:endParaRPr lang="en-US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224" y="1207442"/>
            <a:ext cx="6862776" cy="502333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434091" y="1254474"/>
            <a:ext cx="585624" cy="458571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657381" y="5637429"/>
            <a:ext cx="585624" cy="458571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70101" y="1242716"/>
            <a:ext cx="585624" cy="458571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539763" y="1254474"/>
            <a:ext cx="585624" cy="458571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>
            <a:outerShdw blurRad="38100" dist="29972" dir="5400000" algn="tl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29051" y="6337703"/>
            <a:ext cx="8318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Provides an alternative to </a:t>
            </a:r>
            <a:r>
              <a:rPr lang="en-US" dirty="0" err="1" smtClean="0"/>
              <a:t>SeisMac</a:t>
            </a:r>
            <a:r>
              <a:rPr lang="en-US" dirty="0" smtClean="0"/>
              <a:t> (Cheaper to replace a sensor than a laptop or phone)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11715</TotalTime>
  <Words>898</Words>
  <Application>Microsoft Macintosh PowerPoint</Application>
  <PresentationFormat>On-screen Show (4:3)</PresentationFormat>
  <Paragraphs>214</Paragraphs>
  <Slides>25</Slides>
  <Notes>4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Median</vt:lpstr>
      <vt:lpstr>???</vt:lpstr>
      <vt:lpstr>???</vt:lpstr>
      <vt:lpstr>The Quake-Catcher Network:  Visualization</vt:lpstr>
      <vt:lpstr>Primary Collaborators:</vt:lpstr>
      <vt:lpstr>The Quake-Catcher Network</vt:lpstr>
      <vt:lpstr>QCN Seismic Sensors</vt:lpstr>
      <vt:lpstr>Download QCNLive</vt:lpstr>
      <vt:lpstr>Install &amp; Start QCNLive</vt:lpstr>
      <vt:lpstr>Earthquake Viewing:</vt:lpstr>
      <vt:lpstr>Earthquake Viewing:</vt:lpstr>
      <vt:lpstr>Sensor Viewing: Real-time view</vt:lpstr>
      <vt:lpstr>Bouncing Cube:</vt:lpstr>
      <vt:lpstr>Make a Quake: In collaboration with NEES</vt:lpstr>
      <vt:lpstr>Make a Quake: In collaboration with NEES</vt:lpstr>
      <vt:lpstr>Make a Quake: In collaboration with NEES</vt:lpstr>
      <vt:lpstr>Slide 14</vt:lpstr>
      <vt:lpstr>Automatic Trigger &amp; Data Upload</vt:lpstr>
      <vt:lpstr>Data Transfer Latency</vt:lpstr>
      <vt:lpstr>Rapid Earthquake Detection</vt:lpstr>
      <vt:lpstr>Alert Maps: Expected Shaking Maps</vt:lpstr>
      <vt:lpstr>Scientific Objectives</vt:lpstr>
      <vt:lpstr>Scientific Objectives</vt:lpstr>
      <vt:lpstr>Real Time Shaking:</vt:lpstr>
      <vt:lpstr>Scientific Objectives</vt:lpstr>
      <vt:lpstr>Scientific Objectives: Building Visualization</vt:lpstr>
      <vt:lpstr>Acknowledgements</vt:lpstr>
      <vt:lpstr>For More Information:</vt:lpstr>
    </vt:vector>
  </TitlesOfParts>
  <Company>UCR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Elizabeth Cochran</dc:creator>
  <cp:lastModifiedBy>Jesse Lawrence</cp:lastModifiedBy>
  <cp:revision>121</cp:revision>
  <dcterms:created xsi:type="dcterms:W3CDTF">2011-02-23T16:45:33Z</dcterms:created>
  <dcterms:modified xsi:type="dcterms:W3CDTF">2011-02-23T16:46:22Z</dcterms:modified>
</cp:coreProperties>
</file>