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heme/theme2.xml" ContentType="application/vnd.openxmlformats-officedocument.theme+xml"/>
  <Override PartName="/ppt/notesSlides/notesSlide11.xml" ContentType="application/vnd.openxmlformats-officedocument.presentationml.notesSlide+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notesSlides/notesSlide9.xml" ContentType="application/vnd.openxmlformats-officedocument.presentationml.notesSlide+xml"/>
  <Override PartName="/ppt/slides/slide1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Default Extension="wmf" ContentType="image/x-wmf"/>
  <Override PartName="/ppt/notesSlides/notesSlide7.xml" ContentType="application/vnd.openxmlformats-officedocument.presentationml.notesSlide+xml"/>
  <Override PartName="/ppt/notesSlides/notesSlide4.xml" ContentType="application/vnd.openxmlformats-officedocument.presentationml.notes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1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5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Default Extension="png" ContentType="image/pn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ppt/slides/slide8.xml" ContentType="application/vnd.openxmlformats-officedocument.presentationml.slide+xml"/>
  <Override PartName="/ppt/slides/slide15.xml" ContentType="application/vnd.openxmlformats-officedocument.presentationml.slide+xml"/>
  <Default Extension="bin" ContentType="application/vnd.openxmlformats-officedocument.presentationml.printerSettings"/>
  <Override PartName="/ppt/notesSlides/notesSlide10.xml" ContentType="application/vnd.openxmlformats-officedocument.presentationml.notesSlide+xml"/>
  <Default Extension="rels" ContentType="application/vnd.openxmlformats-package.relationships+xml"/>
  <Override PartName="/ppt/slides/slide9.xml" ContentType="application/vnd.openxmlformats-officedocument.presentationml.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Override PartName="/ppt/slides/slide1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70" r:id="rId3"/>
    <p:sldId id="263" r:id="rId4"/>
    <p:sldId id="264" r:id="rId5"/>
    <p:sldId id="265" r:id="rId6"/>
    <p:sldId id="262" r:id="rId7"/>
    <p:sldId id="266" r:id="rId8"/>
    <p:sldId id="267" r:id="rId9"/>
    <p:sldId id="272" r:id="rId10"/>
    <p:sldId id="268" r:id="rId11"/>
    <p:sldId id="269" r:id="rId12"/>
    <p:sldId id="257" r:id="rId13"/>
    <p:sldId id="258" r:id="rId14"/>
    <p:sldId id="259" r:id="rId15"/>
    <p:sldId id="260" r:id="rId16"/>
    <p:sldId id="273" r:id="rId17"/>
    <p:sldId id="274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-9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4" Type="http://schemas.openxmlformats.org/officeDocument/2006/relationships/slide" Target="slides/slide13.xml"/><Relationship Id="rId20" Type="http://schemas.openxmlformats.org/officeDocument/2006/relationships/printerSettings" Target="printerSettings/printerSettings1.bin"/><Relationship Id="rId4" Type="http://schemas.openxmlformats.org/officeDocument/2006/relationships/slide" Target="slides/slide3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7" Type="http://schemas.openxmlformats.org/officeDocument/2006/relationships/slide" Target="slides/slide6.xml"/><Relationship Id="rId11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24" Type="http://schemas.openxmlformats.org/officeDocument/2006/relationships/tableStyles" Target="tableStyles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19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9" Type="http://schemas.openxmlformats.org/officeDocument/2006/relationships/slide" Target="slides/slide8.xml"/><Relationship Id="rId3" Type="http://schemas.openxmlformats.org/officeDocument/2006/relationships/slide" Target="slides/slide2.xml"/><Relationship Id="rId18" Type="http://schemas.openxmlformats.org/officeDocument/2006/relationships/slide" Target="slides/slide1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751BAA-806F-9E4C-BF6D-94291986395D}" type="datetimeFigureOut">
              <a:rPr lang="en-US" smtClean="0"/>
              <a:pPr/>
              <a:t>3/7/10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17C2D1-189C-FA4C-B8BC-D4897B15F86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F75F6B-152E-514A-B483-96BF7D8D3334}" type="slidenum">
              <a:rPr lang="en-US"/>
              <a:pPr/>
              <a:t>3</a:t>
            </a:fld>
            <a:endParaRPr lang="en-US"/>
          </a:p>
        </p:txBody>
      </p:sp>
      <p:sp>
        <p:nvSpPr>
          <p:cNvPr id="317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68825" cy="3427413"/>
          </a:xfrm>
          <a:ln/>
        </p:spPr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9" y="4344032"/>
            <a:ext cx="5026025" cy="4113834"/>
          </a:xfrm>
        </p:spPr>
        <p:txBody>
          <a:bodyPr/>
          <a:lstStyle/>
          <a:p>
            <a:r>
              <a:rPr lang="en-US" altLang="ko-KR">
                <a:ea typeface="굴림" pitchFamily="-111" charset="-127"/>
                <a:cs typeface="굴림" pitchFamily="-111" charset="-127"/>
              </a:rPr>
              <a:t>Imaging radar is active system, that is, </a:t>
            </a:r>
          </a:p>
          <a:p>
            <a:r>
              <a:rPr lang="en-US" altLang="ko-KR">
                <a:ea typeface="굴림" pitchFamily="-111" charset="-127"/>
                <a:cs typeface="굴림" pitchFamily="-111" charset="-127"/>
              </a:rPr>
              <a:t>satellite transmit microwave and receive the return signal. </a:t>
            </a:r>
          </a:p>
          <a:p>
            <a:r>
              <a:rPr lang="en-US" altLang="ko-KR">
                <a:ea typeface="굴림" pitchFamily="-111" charset="-127"/>
                <a:cs typeface="굴림" pitchFamily="-111" charset="-127"/>
              </a:rPr>
              <a:t>It cannot be affected by cloud cover because microwave in the range from 1 cm and 1 m penetrates the cloud.</a:t>
            </a:r>
          </a:p>
          <a:p>
            <a:endParaRPr lang="en-US" altLang="ko-KR">
              <a:ea typeface="굴림" pitchFamily="-111" charset="-127"/>
              <a:cs typeface="굴림" pitchFamily="-111" charset="-127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F9E0C1-EE82-704E-8FA6-233A8DB7BD49}" type="slidenum">
              <a:rPr lang="en-US">
                <a:latin typeface="Times New Roman" charset="0"/>
              </a:rPr>
              <a:pPr/>
              <a:t>13</a:t>
            </a:fld>
            <a:endParaRPr lang="en-US">
              <a:latin typeface="Times New Roman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248CE5F-4033-B644-9827-98FECAA9BA12}" type="slidenum">
              <a:rPr lang="en-US">
                <a:latin typeface="Times New Roman" charset="0"/>
              </a:rPr>
              <a:pPr/>
              <a:t>14</a:t>
            </a:fld>
            <a:endParaRPr lang="en-US">
              <a:latin typeface="Times New Roman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A301461-4830-9B47-917F-B41A2BF9C55B}" type="slidenum">
              <a:rPr lang="en-US">
                <a:latin typeface="Times New Roman" charset="0"/>
              </a:rPr>
              <a:pPr/>
              <a:t>15</a:t>
            </a:fld>
            <a:endParaRPr lang="en-US">
              <a:latin typeface="Times New Roman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F4119F-876B-1940-8126-DFAD07A88CBD}" type="slidenum">
              <a:rPr lang="en-US"/>
              <a:pPr/>
              <a:t>4</a:t>
            </a:fld>
            <a:endParaRPr lang="en-US"/>
          </a:p>
        </p:txBody>
      </p:sp>
      <p:sp>
        <p:nvSpPr>
          <p:cNvPr id="319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9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84B1068-5FF5-5D49-8845-7499DCD08832}" type="slidenum">
              <a:rPr lang="en-US">
                <a:latin typeface="Times New Roman" charset="0"/>
              </a:rPr>
              <a:pPr/>
              <a:t>5</a:t>
            </a:fld>
            <a:endParaRPr lang="en-US">
              <a:latin typeface="Times New Roman" charset="0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85940B0-3A5B-8747-944D-7D44EF8BE584}" type="slidenum">
              <a:rPr lang="en-US"/>
              <a:pPr/>
              <a:t>6</a:t>
            </a:fld>
            <a:endParaRPr lang="en-US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E2DBAB-78E1-3B44-8880-0011874C35D2}" type="slidenum">
              <a:rPr lang="en-US">
                <a:latin typeface="Times New Roman" charset="0"/>
              </a:rPr>
              <a:pPr/>
              <a:t>7</a:t>
            </a:fld>
            <a:endParaRPr lang="en-US">
              <a:latin typeface="Times New Roman" charset="0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68825" cy="3427413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9" y="4344032"/>
            <a:ext cx="5026025" cy="4113834"/>
          </a:xfrm>
          <a:noFill/>
          <a:ln/>
        </p:spPr>
        <p:txBody>
          <a:bodyPr/>
          <a:lstStyle/>
          <a:p>
            <a:r>
              <a:rPr lang="en-US" altLang="ko-KR">
                <a:latin typeface="Times New Roman" charset="0"/>
                <a:ea typeface="굴림" charset="-127"/>
                <a:cs typeface="굴림" charset="-127"/>
              </a:rPr>
              <a:t>ꎠ Synthetic Aperture Radar instruments transmit microwave </a:t>
            </a:r>
          </a:p>
          <a:p>
            <a:r>
              <a:rPr lang="en-US" altLang="ko-KR">
                <a:latin typeface="Times New Roman" charset="0"/>
                <a:ea typeface="굴림" charset="-127"/>
                <a:cs typeface="굴림" charset="-127"/>
              </a:rPr>
              <a:t>and then record the </a:t>
            </a:r>
            <a:r>
              <a:rPr lang="en-US" altLang="ko-KR" b="1">
                <a:latin typeface="Times New Roman" charset="0"/>
                <a:ea typeface="굴림" charset="-127"/>
                <a:cs typeface="굴림" charset="-127"/>
              </a:rPr>
              <a:t>time delay</a:t>
            </a:r>
            <a:r>
              <a:rPr lang="en-US" altLang="ko-KR">
                <a:latin typeface="Times New Roman" charset="0"/>
                <a:ea typeface="굴림" charset="-127"/>
                <a:cs typeface="굴림" charset="-127"/>
              </a:rPr>
              <a:t> as well as </a:t>
            </a:r>
            <a:r>
              <a:rPr lang="en-US" altLang="ko-KR" b="1">
                <a:latin typeface="Times New Roman" charset="0"/>
                <a:ea typeface="굴림" charset="-127"/>
                <a:cs typeface="굴림" charset="-127"/>
              </a:rPr>
              <a:t>strength</a:t>
            </a:r>
            <a:r>
              <a:rPr lang="en-US" altLang="ko-KR">
                <a:latin typeface="Times New Roman" charset="0"/>
                <a:ea typeface="굴림" charset="-127"/>
                <a:cs typeface="굴림" charset="-127"/>
              </a:rPr>
              <a:t> of the returning signal, </a:t>
            </a:r>
          </a:p>
          <a:p>
            <a:r>
              <a:rPr lang="en-US" altLang="ko-KR">
                <a:latin typeface="Times New Roman" charset="0"/>
                <a:ea typeface="굴림" charset="-127"/>
                <a:cs typeface="굴림" charset="-127"/>
              </a:rPr>
              <a:t>so it can measure distances between satellite and ground targets using this simple equation. </a:t>
            </a:r>
          </a:p>
          <a:p>
            <a:r>
              <a:rPr lang="en-US" altLang="ko-KR">
                <a:latin typeface="Times New Roman" charset="0"/>
                <a:ea typeface="굴림" charset="-127"/>
                <a:cs typeface="굴림" charset="-127"/>
              </a:rPr>
              <a:t>ꎠ If we get two SAR image with proper spatial separation, that is, baseline, we can make a phase difference image by subtracting the phase value. </a:t>
            </a:r>
          </a:p>
          <a:p>
            <a:r>
              <a:rPr lang="en-US" altLang="ko-KR">
                <a:latin typeface="Times New Roman" charset="0"/>
                <a:ea typeface="굴림" charset="-127"/>
                <a:cs typeface="굴림" charset="-127"/>
              </a:rPr>
              <a:t>The phase difference image, called interferogram, enables the generation of topography using SAR interferometry. </a:t>
            </a:r>
          </a:p>
          <a:p>
            <a:r>
              <a:rPr lang="en-US" altLang="ko-KR">
                <a:latin typeface="Times New Roman" charset="0"/>
                <a:ea typeface="굴림" charset="-127"/>
                <a:cs typeface="굴림" charset="-127"/>
              </a:rPr>
              <a:t>Add to this, when we remove topographic phase from the phase difference image, </a:t>
            </a:r>
          </a:p>
          <a:p>
            <a:r>
              <a:rPr lang="en-US" altLang="ko-KR">
                <a:latin typeface="Times New Roman" charset="0"/>
                <a:ea typeface="굴림" charset="-127"/>
                <a:cs typeface="굴림" charset="-127"/>
              </a:rPr>
              <a:t>surface deformations can be measured with high accuracy. </a:t>
            </a:r>
          </a:p>
          <a:p>
            <a:r>
              <a:rPr lang="en-US" altLang="ko-KR">
                <a:latin typeface="Times New Roman" charset="0"/>
                <a:ea typeface="굴림" charset="-127"/>
                <a:cs typeface="굴림" charset="-127"/>
              </a:rPr>
              <a:t>This technique is called as SAR interferometry. 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59CF77-AB7A-B648-B41A-CE50CDC77177}" type="slidenum">
              <a:rPr lang="en-US">
                <a:latin typeface="Arial" pitchFamily="-112" charset="0"/>
                <a:ea typeface="Arial" pitchFamily="-112" charset="0"/>
                <a:cs typeface="Arial" pitchFamily="-112" charset="0"/>
              </a:rPr>
              <a:pPr/>
              <a:t>9</a:t>
            </a:fld>
            <a:endParaRPr lang="en-US">
              <a:latin typeface="Arial" pitchFamily="-112" charset="0"/>
              <a:ea typeface="Arial" pitchFamily="-112" charset="0"/>
              <a:cs typeface="Arial" pitchFamily="-112" charset="0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12" charset="0"/>
              <a:ea typeface="Arial" pitchFamily="-112" charset="0"/>
              <a:cs typeface="Arial" pitchFamily="-112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EC9D1FE-3C7F-0646-8090-9EE72083623F}" type="slidenum">
              <a:rPr lang="en-US"/>
              <a:pPr/>
              <a:t>10</a:t>
            </a:fld>
            <a:endParaRPr lang="en-US"/>
          </a:p>
        </p:txBody>
      </p:sp>
      <p:sp>
        <p:nvSpPr>
          <p:cNvPr id="323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3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186FE4-60CD-4A43-BB73-2B6FEBB208FC}" type="slidenum">
              <a:rPr lang="en-US"/>
              <a:pPr/>
              <a:t>11</a:t>
            </a:fld>
            <a:endParaRPr lang="en-US"/>
          </a:p>
        </p:txBody>
      </p:sp>
      <p:sp>
        <p:nvSpPr>
          <p:cNvPr id="325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5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0F9C8CB-C921-5B4E-8828-DBEEBC449334}" type="slidenum">
              <a:rPr lang="en-US">
                <a:latin typeface="Times New Roman" charset="0"/>
              </a:rPr>
              <a:pPr/>
              <a:t>12</a:t>
            </a:fld>
            <a:endParaRPr lang="en-US">
              <a:latin typeface="Times New Roman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9516B-D127-A84F-B4A7-88C2CAC6C4A9}" type="datetimeFigureOut">
              <a:rPr lang="en-US" smtClean="0"/>
              <a:pPr/>
              <a:t>3/7/10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D5A26-B301-1749-A9DD-12AB62C009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9516B-D127-A84F-B4A7-88C2CAC6C4A9}" type="datetimeFigureOut">
              <a:rPr lang="en-US" smtClean="0"/>
              <a:pPr/>
              <a:t>3/7/10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D5A26-B301-1749-A9DD-12AB62C009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9516B-D127-A84F-B4A7-88C2CAC6C4A9}" type="datetimeFigureOut">
              <a:rPr lang="en-US" smtClean="0"/>
              <a:pPr/>
              <a:t>3/7/10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D5A26-B301-1749-A9DD-12AB62C009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9516B-D127-A84F-B4A7-88C2CAC6C4A9}" type="datetimeFigureOut">
              <a:rPr lang="en-US" smtClean="0"/>
              <a:pPr/>
              <a:t>3/7/10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D5A26-B301-1749-A9DD-12AB62C009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9516B-D127-A84F-B4A7-88C2CAC6C4A9}" type="datetimeFigureOut">
              <a:rPr lang="en-US" smtClean="0"/>
              <a:pPr/>
              <a:t>3/7/10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D5A26-B301-1749-A9DD-12AB62C009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9516B-D127-A84F-B4A7-88C2CAC6C4A9}" type="datetimeFigureOut">
              <a:rPr lang="en-US" smtClean="0"/>
              <a:pPr/>
              <a:t>3/7/10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D5A26-B301-1749-A9DD-12AB62C009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9516B-D127-A84F-B4A7-88C2CAC6C4A9}" type="datetimeFigureOut">
              <a:rPr lang="en-US" smtClean="0"/>
              <a:pPr/>
              <a:t>3/7/10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D5A26-B301-1749-A9DD-12AB62C009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9516B-D127-A84F-B4A7-88C2CAC6C4A9}" type="datetimeFigureOut">
              <a:rPr lang="en-US" smtClean="0"/>
              <a:pPr/>
              <a:t>3/7/10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D5A26-B301-1749-A9DD-12AB62C009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9516B-D127-A84F-B4A7-88C2CAC6C4A9}" type="datetimeFigureOut">
              <a:rPr lang="en-US" smtClean="0"/>
              <a:pPr/>
              <a:t>3/7/10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D5A26-B301-1749-A9DD-12AB62C009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9516B-D127-A84F-B4A7-88C2CAC6C4A9}" type="datetimeFigureOut">
              <a:rPr lang="en-US" smtClean="0"/>
              <a:pPr/>
              <a:t>3/7/10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D5A26-B301-1749-A9DD-12AB62C009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9516B-D127-A84F-B4A7-88C2CAC6C4A9}" type="datetimeFigureOut">
              <a:rPr lang="en-US" smtClean="0"/>
              <a:pPr/>
              <a:t>3/7/10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D5A26-B301-1749-A9DD-12AB62C009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9516B-D127-A84F-B4A7-88C2CAC6C4A9}" type="datetimeFigureOut">
              <a:rPr lang="en-US" smtClean="0"/>
              <a:pPr/>
              <a:t>3/7/10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DD5A26-B301-1749-A9DD-12AB62C0095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jpeg"/><Relationship Id="rId5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image" Target="../media/image17.jpeg"/><Relationship Id="rId5" Type="http://schemas.openxmlformats.org/officeDocument/2006/relationships/image" Target="../media/image18.jpeg"/><Relationship Id="rId7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png"/><Relationship Id="rId6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3.jpeg"/><Relationship Id="rId5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image" Target="../media/image27.png"/><Relationship Id="rId4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3.jpeg"/><Relationship Id="rId5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gif"/><Relationship Id="rId5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jpeg"/><Relationship Id="rId5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5801" y="567133"/>
            <a:ext cx="7772400" cy="4812758"/>
          </a:xfrm>
        </p:spPr>
        <p:txBody>
          <a:bodyPr>
            <a:normAutofit/>
          </a:bodyPr>
          <a:lstStyle/>
          <a:p>
            <a:r>
              <a:rPr lang="en-US" sz="4000" dirty="0"/>
              <a:t>Class </a:t>
            </a:r>
            <a:r>
              <a:rPr lang="en-US" sz="4000" dirty="0" smtClean="0"/>
              <a:t>tutorial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Measuring </a:t>
            </a:r>
            <a:r>
              <a:rPr lang="en-US" b="1" dirty="0" smtClean="0"/>
              <a:t>Earthquake </a:t>
            </a:r>
            <a:r>
              <a:rPr lang="en-US" b="1"/>
              <a:t>and </a:t>
            </a:r>
            <a:r>
              <a:rPr lang="en-US" b="1" smtClean="0"/>
              <a:t>volcano </a:t>
            </a:r>
            <a:r>
              <a:rPr lang="en-US" b="1" dirty="0"/>
              <a:t>activity from </a:t>
            </a:r>
            <a:r>
              <a:rPr lang="en-US" b="1" dirty="0" smtClean="0"/>
              <a:t>space</a:t>
            </a:r>
            <a:br>
              <a:rPr lang="en-US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4000" dirty="0"/>
              <a:t>Shimon Wdowinski</a:t>
            </a:r>
            <a:br>
              <a:rPr lang="en-US" sz="4000" dirty="0"/>
            </a:br>
            <a:r>
              <a:rPr lang="en-US" sz="3600" i="1" dirty="0"/>
              <a:t>University of Miami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23900" y="304800"/>
            <a:ext cx="7696200" cy="914400"/>
          </a:xfrm>
        </p:spPr>
        <p:txBody>
          <a:bodyPr/>
          <a:lstStyle/>
          <a:p>
            <a:pPr rtl="0"/>
            <a:r>
              <a:rPr lang="en-US" sz="4000" b="1">
                <a:solidFill>
                  <a:srgbClr val="DE5602"/>
                </a:solidFill>
                <a:ea typeface="Miriam" pitchFamily="2" charset="0"/>
                <a:cs typeface="Miriam" pitchFamily="2" charset="0"/>
              </a:rPr>
              <a:t>Interferometric SAR - InSAR</a:t>
            </a:r>
            <a:endParaRPr lang="en-US" sz="3200" i="1">
              <a:solidFill>
                <a:schemeClr val="tx1"/>
              </a:solidFill>
              <a:ea typeface="Miriam" pitchFamily="2" charset="0"/>
              <a:cs typeface="Miriam" pitchFamily="2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304800" y="1371600"/>
            <a:ext cx="3943350" cy="4921250"/>
            <a:chOff x="192" y="864"/>
            <a:chExt cx="2484" cy="3100"/>
          </a:xfrm>
        </p:grpSpPr>
        <p:pic>
          <p:nvPicPr>
            <p:cNvPr id="322564" name="Picture 4" descr="radarbeams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99" y="864"/>
              <a:ext cx="1870" cy="2304"/>
            </a:xfrm>
            <a:prstGeom prst="rect">
              <a:avLst/>
            </a:prstGeom>
            <a:noFill/>
          </p:spPr>
        </p:pic>
        <p:sp>
          <p:nvSpPr>
            <p:cNvPr id="322565" name="Text Box 5"/>
            <p:cNvSpPr txBox="1">
              <a:spLocks noChangeArrowheads="1"/>
            </p:cNvSpPr>
            <p:nvPr/>
          </p:nvSpPr>
          <p:spPr bwMode="auto">
            <a:xfrm>
              <a:off x="192" y="3216"/>
              <a:ext cx="2484" cy="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rtl="0"/>
              <a:r>
                <a:rPr lang="en-US">
                  <a:solidFill>
                    <a:srgbClr val="006600"/>
                  </a:solidFill>
                </a:rPr>
                <a:t>Two or more data acquisition of the same area from nearby location (&lt; 1000 m)</a:t>
              </a:r>
              <a:endParaRPr lang="he-IL">
                <a:solidFill>
                  <a:srgbClr val="006600"/>
                </a:solidFill>
              </a:endParaRPr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4572000" y="1219200"/>
            <a:ext cx="4511675" cy="2803525"/>
            <a:chOff x="2880" y="768"/>
            <a:chExt cx="2842" cy="1766"/>
          </a:xfrm>
        </p:grpSpPr>
        <p:pic>
          <p:nvPicPr>
            <p:cNvPr id="322567" name="Picture 7" descr="whatisInSAR_waves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389" y="768"/>
              <a:ext cx="1824" cy="1186"/>
            </a:xfrm>
            <a:prstGeom prst="rect">
              <a:avLst/>
            </a:prstGeom>
            <a:noFill/>
          </p:spPr>
        </p:pic>
        <p:sp>
          <p:nvSpPr>
            <p:cNvPr id="322568" name="Text Box 8"/>
            <p:cNvSpPr txBox="1">
              <a:spLocks noChangeArrowheads="1"/>
            </p:cNvSpPr>
            <p:nvPr/>
          </p:nvSpPr>
          <p:spPr bwMode="auto">
            <a:xfrm>
              <a:off x="2880" y="2016"/>
              <a:ext cx="2842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rtl="0"/>
              <a:r>
                <a:rPr lang="en-US">
                  <a:solidFill>
                    <a:srgbClr val="006600"/>
                  </a:solidFill>
                </a:rPr>
                <a:t>Changes in surface location result in detectable phase changes</a:t>
              </a:r>
            </a:p>
          </p:txBody>
        </p:sp>
      </p:grp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4994275" y="4191000"/>
            <a:ext cx="3667125" cy="2362200"/>
            <a:chOff x="3146" y="2640"/>
            <a:chExt cx="2310" cy="1488"/>
          </a:xfrm>
        </p:grpSpPr>
        <p:pic>
          <p:nvPicPr>
            <p:cNvPr id="322570" name="Picture 10" descr="whatisInSAR_fringe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360" y="2640"/>
              <a:ext cx="1872" cy="1186"/>
            </a:xfrm>
            <a:prstGeom prst="rect">
              <a:avLst/>
            </a:prstGeom>
            <a:noFill/>
          </p:spPr>
        </p:pic>
        <p:sp>
          <p:nvSpPr>
            <p:cNvPr id="322571" name="Text Box 11"/>
            <p:cNvSpPr txBox="1">
              <a:spLocks noChangeArrowheads="1"/>
            </p:cNvSpPr>
            <p:nvPr/>
          </p:nvSpPr>
          <p:spPr bwMode="auto">
            <a:xfrm>
              <a:off x="3146" y="3840"/>
              <a:ext cx="231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rtl="0"/>
              <a:r>
                <a:rPr lang="en-US">
                  <a:solidFill>
                    <a:srgbClr val="006600"/>
                  </a:solidFill>
                </a:rPr>
                <a:t>Fringes – 1 cycle (2</a:t>
              </a:r>
              <a:r>
                <a:rPr lang="en-US">
                  <a:solidFill>
                    <a:srgbClr val="006600"/>
                  </a:solidFill>
                  <a:latin typeface="Symbol" pitchFamily="-111" charset="2"/>
                </a:rPr>
                <a:t>p</a:t>
              </a:r>
              <a:r>
                <a:rPr lang="en-US">
                  <a:solidFill>
                    <a:srgbClr val="006600"/>
                  </a:solidFill>
                </a:rPr>
                <a:t>) = ½ </a:t>
              </a:r>
              <a:r>
                <a:rPr lang="en-US">
                  <a:solidFill>
                    <a:srgbClr val="006600"/>
                  </a:solidFill>
                  <a:latin typeface="Symbol" pitchFamily="-111" charset="2"/>
                </a:rPr>
                <a:t>l</a:t>
              </a:r>
              <a:endParaRPr lang="he-IL">
                <a:solidFill>
                  <a:srgbClr val="006600"/>
                </a:solidFill>
                <a:latin typeface="Symbol" pitchFamily="-111" charset="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23900" y="304800"/>
            <a:ext cx="7696200" cy="914400"/>
          </a:xfrm>
        </p:spPr>
        <p:txBody>
          <a:bodyPr/>
          <a:lstStyle/>
          <a:p>
            <a:pPr rtl="0"/>
            <a:r>
              <a:rPr lang="en-US" sz="4000" b="1">
                <a:solidFill>
                  <a:srgbClr val="DE5602"/>
                </a:solidFill>
                <a:ea typeface="Miriam" pitchFamily="2" charset="0"/>
                <a:cs typeface="Miriam" pitchFamily="2" charset="0"/>
              </a:rPr>
              <a:t>InSAR Applications</a:t>
            </a:r>
            <a:endParaRPr lang="en-US" sz="3200" i="1">
              <a:solidFill>
                <a:schemeClr val="tx1"/>
              </a:solidFill>
              <a:ea typeface="Miriam" pitchFamily="2" charset="0"/>
              <a:cs typeface="Miriam" pitchFamily="2" charset="0"/>
            </a:endParaRPr>
          </a:p>
        </p:txBody>
      </p:sp>
      <p:sp>
        <p:nvSpPr>
          <p:cNvPr id="324611" name="Text Box 3"/>
          <p:cNvSpPr txBox="1">
            <a:spLocks noChangeArrowheads="1"/>
          </p:cNvSpPr>
          <p:nvPr/>
        </p:nvSpPr>
        <p:spPr bwMode="auto">
          <a:xfrm>
            <a:off x="838200" y="3429000"/>
            <a:ext cx="3133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rtl="0"/>
            <a:r>
              <a:rPr lang="en-US">
                <a:solidFill>
                  <a:srgbClr val="006600"/>
                </a:solidFill>
              </a:rPr>
              <a:t>Earthquake deformation</a:t>
            </a:r>
            <a:endParaRPr lang="he-IL">
              <a:solidFill>
                <a:srgbClr val="006600"/>
              </a:solidFill>
            </a:endParaRPr>
          </a:p>
        </p:txBody>
      </p:sp>
      <p:sp>
        <p:nvSpPr>
          <p:cNvPr id="324612" name="Text Box 4"/>
          <p:cNvSpPr txBox="1">
            <a:spLocks noChangeArrowheads="1"/>
          </p:cNvSpPr>
          <p:nvPr/>
        </p:nvSpPr>
        <p:spPr bwMode="auto">
          <a:xfrm>
            <a:off x="4572000" y="3200400"/>
            <a:ext cx="2222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rtl="0"/>
            <a:r>
              <a:rPr lang="en-US">
                <a:solidFill>
                  <a:srgbClr val="006600"/>
                </a:solidFill>
              </a:rPr>
              <a:t>Land subsidence</a:t>
            </a:r>
            <a:endParaRPr lang="he-IL">
              <a:solidFill>
                <a:srgbClr val="006600"/>
              </a:solidFill>
            </a:endParaRPr>
          </a:p>
        </p:txBody>
      </p:sp>
      <p:sp>
        <p:nvSpPr>
          <p:cNvPr id="324613" name="Text Box 5"/>
          <p:cNvSpPr txBox="1">
            <a:spLocks noChangeArrowheads="1"/>
          </p:cNvSpPr>
          <p:nvPr/>
        </p:nvSpPr>
        <p:spPr bwMode="auto">
          <a:xfrm>
            <a:off x="4724400" y="6019800"/>
            <a:ext cx="242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rtl="0"/>
            <a:r>
              <a:rPr lang="en-US">
                <a:solidFill>
                  <a:srgbClr val="006600"/>
                </a:solidFill>
              </a:rPr>
              <a:t>Glacial movement</a:t>
            </a:r>
            <a:endParaRPr lang="he-IL">
              <a:solidFill>
                <a:srgbClr val="006600"/>
              </a:solidFill>
            </a:endParaRPr>
          </a:p>
        </p:txBody>
      </p:sp>
      <p:sp>
        <p:nvSpPr>
          <p:cNvPr id="324614" name="Text Box 6"/>
          <p:cNvSpPr txBox="1">
            <a:spLocks noChangeArrowheads="1"/>
          </p:cNvSpPr>
          <p:nvPr/>
        </p:nvSpPr>
        <p:spPr bwMode="auto">
          <a:xfrm>
            <a:off x="838200" y="6019800"/>
            <a:ext cx="23225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rtl="0"/>
            <a:r>
              <a:rPr lang="en-US">
                <a:solidFill>
                  <a:srgbClr val="006600"/>
                </a:solidFill>
              </a:rPr>
              <a:t>Volcano inflation</a:t>
            </a:r>
            <a:endParaRPr lang="he-IL">
              <a:solidFill>
                <a:srgbClr val="006600"/>
              </a:solidFill>
            </a:endParaRPr>
          </a:p>
        </p:txBody>
      </p:sp>
      <p:pic>
        <p:nvPicPr>
          <p:cNvPr id="324615" name="Picture 7" descr="eq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1143000"/>
            <a:ext cx="2209800" cy="2209800"/>
          </a:xfrm>
          <a:prstGeom prst="rect">
            <a:avLst/>
          </a:prstGeom>
          <a:noFill/>
        </p:spPr>
      </p:pic>
      <p:pic>
        <p:nvPicPr>
          <p:cNvPr id="324616" name="Picture 8" descr="insar_bawden_small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1182688"/>
            <a:ext cx="3581400" cy="2005012"/>
          </a:xfrm>
          <a:prstGeom prst="rect">
            <a:avLst/>
          </a:prstGeom>
          <a:noFill/>
        </p:spPr>
      </p:pic>
      <p:pic>
        <p:nvPicPr>
          <p:cNvPr id="324617" name="Picture 9" descr="Peulik_larg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2000" y="4114800"/>
            <a:ext cx="3200400" cy="1808163"/>
          </a:xfrm>
          <a:prstGeom prst="rect">
            <a:avLst/>
          </a:prstGeom>
          <a:noFill/>
        </p:spPr>
      </p:pic>
      <p:pic>
        <p:nvPicPr>
          <p:cNvPr id="324618" name="Picture 10" descr="cover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00" y="3733800"/>
            <a:ext cx="1876425" cy="2362200"/>
          </a:xfrm>
          <a:prstGeom prst="rect">
            <a:avLst/>
          </a:prstGeom>
          <a:noFill/>
        </p:spPr>
      </p:pic>
      <p:pic>
        <p:nvPicPr>
          <p:cNvPr id="324619" name="Picture 11" descr="cover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629400" y="3733800"/>
            <a:ext cx="1982788" cy="23637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152400"/>
            <a:ext cx="6248400" cy="762000"/>
          </a:xfrm>
        </p:spPr>
        <p:txBody>
          <a:bodyPr>
            <a:normAutofit fontScale="90000"/>
          </a:bodyPr>
          <a:lstStyle/>
          <a:p>
            <a:pPr rtl="0"/>
            <a:r>
              <a:rPr lang="en-US" sz="4600" dirty="0">
                <a:solidFill>
                  <a:srgbClr val="000000"/>
                </a:solidFill>
              </a:rPr>
              <a:t>L-band</a:t>
            </a:r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2128838" y="571500"/>
            <a:ext cx="9144000" cy="36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5" tIns="45718" rIns="91435" bIns="45718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4276" name="Text Box 4"/>
          <p:cNvSpPr txBox="1">
            <a:spLocks noChangeArrowheads="1"/>
          </p:cNvSpPr>
          <p:nvPr/>
        </p:nvSpPr>
        <p:spPr bwMode="auto">
          <a:xfrm>
            <a:off x="5334001" y="1295400"/>
            <a:ext cx="3505200" cy="1477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5" tIns="45718" rIns="91435" bIns="45718">
            <a:prstTxWarp prst="textNoShape">
              <a:avLst/>
            </a:prstTxWarp>
            <a:spAutoFit/>
          </a:bodyPr>
          <a:lstStyle/>
          <a:p>
            <a:pPr marL="187316" indent="-187316"/>
            <a:r>
              <a:rPr lang="en-US" b="1" dirty="0">
                <a:solidFill>
                  <a:srgbClr val="006600"/>
                </a:solidFill>
              </a:rPr>
              <a:t>Data:</a:t>
            </a:r>
            <a:r>
              <a:rPr lang="en-US" b="1" dirty="0"/>
              <a:t> </a:t>
            </a:r>
            <a:r>
              <a:rPr lang="en-US" b="1" dirty="0">
                <a:solidFill>
                  <a:srgbClr val="000000"/>
                </a:solidFill>
              </a:rPr>
              <a:t>JERS-1 L-band</a:t>
            </a:r>
          </a:p>
          <a:p>
            <a:pPr marL="187316" indent="-187316"/>
            <a:r>
              <a:rPr lang="en-US" b="1" dirty="0">
                <a:solidFill>
                  <a:srgbClr val="000000"/>
                </a:solidFill>
              </a:rPr>
              <a:t>	(</a:t>
            </a:r>
            <a:r>
              <a:rPr lang="en-US" b="1" dirty="0" err="1">
                <a:solidFill>
                  <a:srgbClr val="000000"/>
                </a:solidFill>
                <a:latin typeface="Symbol" charset="2"/>
              </a:rPr>
              <a:t>l</a:t>
            </a:r>
            <a:r>
              <a:rPr lang="en-US" b="1" dirty="0">
                <a:solidFill>
                  <a:srgbClr val="000000"/>
                </a:solidFill>
              </a:rPr>
              <a:t> = 24 cm)</a:t>
            </a:r>
          </a:p>
          <a:p>
            <a:pPr marL="187316" indent="-187316"/>
            <a:r>
              <a:rPr lang="en-US" b="1" dirty="0">
                <a:solidFill>
                  <a:srgbClr val="006600"/>
                </a:solidFill>
              </a:rPr>
              <a:t>Area:</a:t>
            </a:r>
            <a:r>
              <a:rPr lang="en-US" b="1" dirty="0"/>
              <a:t> </a:t>
            </a:r>
            <a:r>
              <a:rPr lang="en-US" b="1" dirty="0">
                <a:solidFill>
                  <a:srgbClr val="000000"/>
                </a:solidFill>
              </a:rPr>
              <a:t>225 km </a:t>
            </a:r>
            <a:r>
              <a:rPr lang="en-US" b="1" dirty="0" err="1">
                <a:solidFill>
                  <a:srgbClr val="000000"/>
                </a:solidFill>
              </a:rPr>
              <a:t>x</a:t>
            </a:r>
            <a:r>
              <a:rPr lang="en-US" b="1" dirty="0">
                <a:solidFill>
                  <a:srgbClr val="000000"/>
                </a:solidFill>
              </a:rPr>
              <a:t> 75 km</a:t>
            </a:r>
          </a:p>
          <a:p>
            <a:pPr marL="187316" indent="-187316"/>
            <a:r>
              <a:rPr lang="en-US" b="1" dirty="0">
                <a:solidFill>
                  <a:srgbClr val="006600"/>
                </a:solidFill>
              </a:rPr>
              <a:t>Acquisitions: </a:t>
            </a:r>
            <a:r>
              <a:rPr lang="en-US" b="1" dirty="0">
                <a:solidFill>
                  <a:srgbClr val="000000"/>
                </a:solidFill>
              </a:rPr>
              <a:t>12 swaths</a:t>
            </a:r>
          </a:p>
          <a:p>
            <a:pPr marL="187316" indent="-187316"/>
            <a:r>
              <a:rPr lang="en-US" b="1" dirty="0">
                <a:solidFill>
                  <a:srgbClr val="000000"/>
                </a:solidFill>
              </a:rPr>
              <a:t>During 1993-1996</a:t>
            </a:r>
          </a:p>
        </p:txBody>
      </p:sp>
      <p:pic>
        <p:nvPicPr>
          <p:cNvPr id="54277" name="Picture 5" descr="fig1f_new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963" y="990600"/>
            <a:ext cx="4313237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8342" name="Picture 6" descr="geo_filt_ad_gd_940810-941220-463-464_revis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53001" y="914400"/>
            <a:ext cx="3552825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8343" name="Rectangle 7"/>
          <p:cNvSpPr>
            <a:spLocks noChangeArrowheads="1"/>
          </p:cNvSpPr>
          <p:nvPr/>
        </p:nvSpPr>
        <p:spPr bwMode="auto">
          <a:xfrm>
            <a:off x="7010401" y="3505200"/>
            <a:ext cx="838200" cy="1066800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wrap="none" lIns="91435" tIns="45718" rIns="91435" bIns="45718" anchor="ctr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98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834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152400"/>
            <a:ext cx="6248400" cy="762000"/>
          </a:xfrm>
        </p:spPr>
        <p:txBody>
          <a:bodyPr>
            <a:normAutofit fontScale="90000"/>
          </a:bodyPr>
          <a:lstStyle/>
          <a:p>
            <a:pPr rtl="0"/>
            <a:r>
              <a:rPr lang="en-US" sz="5100" dirty="0">
                <a:solidFill>
                  <a:srgbClr val="000000"/>
                </a:solidFill>
              </a:rPr>
              <a:t>L-band </a:t>
            </a:r>
            <a:r>
              <a:rPr lang="en-US" sz="5100" dirty="0" err="1">
                <a:solidFill>
                  <a:srgbClr val="000000"/>
                </a:solidFill>
              </a:rPr>
              <a:t>interferogram</a:t>
            </a:r>
            <a:endParaRPr lang="en-US" sz="5100" dirty="0">
              <a:solidFill>
                <a:srgbClr val="000000"/>
              </a:solidFill>
            </a:endParaRPr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2128838" y="571500"/>
            <a:ext cx="9144000" cy="36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5" tIns="45718" rIns="91435" bIns="45718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6324" name="Picture 4" descr="frin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389064"/>
            <a:ext cx="4343400" cy="350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892426" y="1752600"/>
            <a:ext cx="1601788" cy="2351088"/>
            <a:chOff x="1822" y="1104"/>
            <a:chExt cx="1009" cy="1481"/>
          </a:xfrm>
        </p:grpSpPr>
        <p:sp>
          <p:nvSpPr>
            <p:cNvPr id="56332" name="Line 6"/>
            <p:cNvSpPr>
              <a:spLocks noChangeShapeType="1"/>
            </p:cNvSpPr>
            <p:nvPr/>
          </p:nvSpPr>
          <p:spPr bwMode="auto">
            <a:xfrm flipH="1">
              <a:off x="2112" y="1344"/>
              <a:ext cx="480" cy="960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333" name="Text Box 7"/>
            <p:cNvSpPr txBox="1">
              <a:spLocks noChangeArrowheads="1"/>
            </p:cNvSpPr>
            <p:nvPr/>
          </p:nvSpPr>
          <p:spPr bwMode="auto">
            <a:xfrm>
              <a:off x="2619" y="1104"/>
              <a:ext cx="212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b="1">
                  <a:solidFill>
                    <a:schemeClr val="bg1"/>
                  </a:solidFill>
                </a:rPr>
                <a:t>N</a:t>
              </a:r>
            </a:p>
          </p:txBody>
        </p:sp>
        <p:sp>
          <p:nvSpPr>
            <p:cNvPr id="56334" name="Text Box 8"/>
            <p:cNvSpPr txBox="1">
              <a:spLocks noChangeArrowheads="1"/>
            </p:cNvSpPr>
            <p:nvPr/>
          </p:nvSpPr>
          <p:spPr bwMode="auto">
            <a:xfrm>
              <a:off x="1822" y="2352"/>
              <a:ext cx="185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b="1">
                  <a:solidFill>
                    <a:schemeClr val="bg1"/>
                  </a:solidFill>
                </a:rPr>
                <a:t>S</a:t>
              </a:r>
            </a:p>
          </p:txBody>
        </p:sp>
      </p:grpSp>
      <p:pic>
        <p:nvPicPr>
          <p:cNvPr id="400393" name="Picture 9" descr="wrapped-phas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76800" y="1447800"/>
            <a:ext cx="41275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0394" name="Picture 10" descr="upwrapped-phas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53001" y="4038600"/>
            <a:ext cx="4022725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5873750" y="914400"/>
            <a:ext cx="2566988" cy="2992438"/>
            <a:chOff x="3700" y="576"/>
            <a:chExt cx="1617" cy="1885"/>
          </a:xfrm>
        </p:grpSpPr>
        <p:sp>
          <p:nvSpPr>
            <p:cNvPr id="56330" name="Text Box 12"/>
            <p:cNvSpPr txBox="1">
              <a:spLocks noChangeArrowheads="1"/>
            </p:cNvSpPr>
            <p:nvPr/>
          </p:nvSpPr>
          <p:spPr bwMode="auto">
            <a:xfrm>
              <a:off x="3700" y="576"/>
              <a:ext cx="1406" cy="3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500" dirty="0"/>
                <a:t>Wrapped phase</a:t>
              </a:r>
            </a:p>
          </p:txBody>
        </p:sp>
        <p:sp>
          <p:nvSpPr>
            <p:cNvPr id="56331" name="Text Box 13"/>
            <p:cNvSpPr txBox="1">
              <a:spLocks noChangeArrowheads="1"/>
            </p:cNvSpPr>
            <p:nvPr/>
          </p:nvSpPr>
          <p:spPr bwMode="auto">
            <a:xfrm>
              <a:off x="3706" y="2160"/>
              <a:ext cx="1611" cy="3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500" dirty="0"/>
                <a:t>Unwrapped phase</a:t>
              </a:r>
            </a:p>
          </p:txBody>
        </p:sp>
      </p:grpSp>
      <p:sp>
        <p:nvSpPr>
          <p:cNvPr id="56329" name="Text Box 14"/>
          <p:cNvSpPr txBox="1">
            <a:spLocks noChangeArrowheads="1"/>
          </p:cNvSpPr>
          <p:nvPr/>
        </p:nvSpPr>
        <p:spPr bwMode="auto">
          <a:xfrm>
            <a:off x="517525" y="5070476"/>
            <a:ext cx="4359275" cy="1631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5" tIns="45718" rIns="91435" bIns="45718">
            <a:prstTxWarp prst="textNoShape">
              <a:avLst/>
            </a:prstTxWarp>
            <a:spAutoFit/>
          </a:bodyPr>
          <a:lstStyle/>
          <a:p>
            <a:pPr algn="l"/>
            <a:r>
              <a:rPr lang="en-US" sz="2500" dirty="0" err="1">
                <a:solidFill>
                  <a:srgbClr val="000000"/>
                </a:solidFill>
              </a:rPr>
              <a:t>InSAR</a:t>
            </a:r>
            <a:r>
              <a:rPr lang="en-US" sz="2500" dirty="0">
                <a:solidFill>
                  <a:srgbClr val="000000"/>
                </a:solidFill>
              </a:rPr>
              <a:t> measures phase change along the line-of-sight (LOS) between the satellite and the surface.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0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0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00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00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152400"/>
            <a:ext cx="6248400" cy="762000"/>
          </a:xfrm>
        </p:spPr>
        <p:txBody>
          <a:bodyPr>
            <a:normAutofit fontScale="90000"/>
          </a:bodyPr>
          <a:lstStyle/>
          <a:p>
            <a:pPr rtl="0"/>
            <a:r>
              <a:rPr lang="en-US" sz="4600" dirty="0">
                <a:solidFill>
                  <a:srgbClr val="000000"/>
                </a:solidFill>
              </a:rPr>
              <a:t>Surface change</a:t>
            </a:r>
          </a:p>
        </p:txBody>
      </p:sp>
      <p:sp>
        <p:nvSpPr>
          <p:cNvPr id="58371" name="Rectangle 3"/>
          <p:cNvSpPr>
            <a:spLocks noChangeArrowheads="1"/>
          </p:cNvSpPr>
          <p:nvPr/>
        </p:nvSpPr>
        <p:spPr bwMode="auto">
          <a:xfrm>
            <a:off x="2128838" y="571500"/>
            <a:ext cx="9144000" cy="36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5" tIns="45718" rIns="91435" bIns="45718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381000" y="1389064"/>
            <a:ext cx="2971800" cy="2395537"/>
            <a:chOff x="240" y="875"/>
            <a:chExt cx="1872" cy="1509"/>
          </a:xfrm>
        </p:grpSpPr>
        <p:pic>
          <p:nvPicPr>
            <p:cNvPr id="58379" name="Picture 5" descr="fringe-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40" y="875"/>
              <a:ext cx="1872" cy="15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1390" y="1152"/>
              <a:ext cx="567" cy="1052"/>
              <a:chOff x="1799" y="1104"/>
              <a:chExt cx="1265" cy="1603"/>
            </a:xfrm>
          </p:grpSpPr>
          <p:sp>
            <p:nvSpPr>
              <p:cNvPr id="58381" name="Line 7"/>
              <p:cNvSpPr>
                <a:spLocks noChangeShapeType="1"/>
              </p:cNvSpPr>
              <p:nvPr/>
            </p:nvSpPr>
            <p:spPr bwMode="auto">
              <a:xfrm flipH="1">
                <a:off x="2112" y="1344"/>
                <a:ext cx="480" cy="960"/>
              </a:xfrm>
              <a:prstGeom prst="line">
                <a:avLst/>
              </a:prstGeom>
              <a:noFill/>
              <a:ln w="571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382" name="Text Box 8"/>
              <p:cNvSpPr txBox="1">
                <a:spLocks noChangeArrowheads="1"/>
              </p:cNvSpPr>
              <p:nvPr/>
            </p:nvSpPr>
            <p:spPr bwMode="auto">
              <a:xfrm>
                <a:off x="2591" y="1104"/>
                <a:ext cx="473" cy="3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b="1">
                    <a:solidFill>
                      <a:schemeClr val="bg1"/>
                    </a:solidFill>
                  </a:rPr>
                  <a:t>N</a:t>
                </a:r>
              </a:p>
            </p:txBody>
          </p:sp>
          <p:sp>
            <p:nvSpPr>
              <p:cNvPr id="58383" name="Text Box 9"/>
              <p:cNvSpPr txBox="1">
                <a:spLocks noChangeArrowheads="1"/>
              </p:cNvSpPr>
              <p:nvPr/>
            </p:nvSpPr>
            <p:spPr bwMode="auto">
              <a:xfrm>
                <a:off x="1799" y="2352"/>
                <a:ext cx="413" cy="3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b="1">
                    <a:solidFill>
                      <a:schemeClr val="bg1"/>
                    </a:solidFill>
                  </a:rPr>
                  <a:t>S</a:t>
                </a:r>
              </a:p>
            </p:txBody>
          </p:sp>
        </p:grpSp>
      </p:grpSp>
      <p:pic>
        <p:nvPicPr>
          <p:cNvPr id="58373" name="Picture 10" descr="upwrapped-phas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43401" y="1371600"/>
            <a:ext cx="402272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4" name="Text Box 11"/>
          <p:cNvSpPr txBox="1">
            <a:spLocks noChangeArrowheads="1"/>
          </p:cNvSpPr>
          <p:nvPr/>
        </p:nvSpPr>
        <p:spPr bwMode="auto">
          <a:xfrm>
            <a:off x="5215338" y="914400"/>
            <a:ext cx="1513858" cy="36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5" tIns="45718" rIns="91435" bIns="45718">
            <a:prstTxWarp prst="textNoShape">
              <a:avLst/>
            </a:prstTxWarp>
            <a:spAutoFit/>
          </a:bodyPr>
          <a:lstStyle/>
          <a:p>
            <a:r>
              <a:rPr lang="en-US"/>
              <a:t>Range (phase)</a:t>
            </a:r>
          </a:p>
        </p:txBody>
      </p: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4343401" y="3657600"/>
            <a:ext cx="4022725" cy="2819400"/>
            <a:chOff x="2736" y="2304"/>
            <a:chExt cx="2534" cy="1776"/>
          </a:xfrm>
        </p:grpSpPr>
        <p:pic>
          <p:nvPicPr>
            <p:cNvPr id="58377" name="Picture 13" descr="upwrapped-phase-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736" y="2544"/>
              <a:ext cx="2534" cy="15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8378" name="Text Box 14"/>
            <p:cNvSpPr txBox="1">
              <a:spLocks noChangeArrowheads="1"/>
            </p:cNvSpPr>
            <p:nvPr/>
          </p:nvSpPr>
          <p:spPr bwMode="auto">
            <a:xfrm>
              <a:off x="3298" y="2304"/>
              <a:ext cx="1012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/>
                <a:t>Surface change</a:t>
              </a:r>
            </a:p>
          </p:txBody>
        </p:sp>
      </p:grpSp>
      <p:pic>
        <p:nvPicPr>
          <p:cNvPr id="58376" name="Picture 15" descr="Satellite interferometry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0" y="4038600"/>
            <a:ext cx="3276600" cy="2379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152400"/>
            <a:ext cx="6248400" cy="762000"/>
          </a:xfrm>
        </p:spPr>
        <p:txBody>
          <a:bodyPr>
            <a:normAutofit fontScale="90000"/>
          </a:bodyPr>
          <a:lstStyle/>
          <a:p>
            <a:pPr rtl="0"/>
            <a:r>
              <a:rPr lang="en-US" sz="4600" dirty="0">
                <a:solidFill>
                  <a:srgbClr val="000000"/>
                </a:solidFill>
              </a:rPr>
              <a:t>Displacement</a:t>
            </a:r>
          </a:p>
        </p:txBody>
      </p:sp>
      <p:sp>
        <p:nvSpPr>
          <p:cNvPr id="60419" name="Rectangle 3"/>
          <p:cNvSpPr>
            <a:spLocks noChangeArrowheads="1"/>
          </p:cNvSpPr>
          <p:nvPr/>
        </p:nvSpPr>
        <p:spPr bwMode="auto">
          <a:xfrm>
            <a:off x="2128838" y="571500"/>
            <a:ext cx="9144000" cy="36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5" tIns="45718" rIns="91435" bIns="45718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381000" y="1389064"/>
            <a:ext cx="2971800" cy="2395537"/>
            <a:chOff x="240" y="875"/>
            <a:chExt cx="1872" cy="1509"/>
          </a:xfrm>
        </p:grpSpPr>
        <p:pic>
          <p:nvPicPr>
            <p:cNvPr id="60433" name="Picture 5" descr="fringe-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40" y="875"/>
              <a:ext cx="1872" cy="15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1390" y="1152"/>
              <a:ext cx="567" cy="1052"/>
              <a:chOff x="1799" y="1104"/>
              <a:chExt cx="1265" cy="1603"/>
            </a:xfrm>
          </p:grpSpPr>
          <p:sp>
            <p:nvSpPr>
              <p:cNvPr id="60435" name="Line 7"/>
              <p:cNvSpPr>
                <a:spLocks noChangeShapeType="1"/>
              </p:cNvSpPr>
              <p:nvPr/>
            </p:nvSpPr>
            <p:spPr bwMode="auto">
              <a:xfrm flipH="1">
                <a:off x="2112" y="1344"/>
                <a:ext cx="480" cy="960"/>
              </a:xfrm>
              <a:prstGeom prst="line">
                <a:avLst/>
              </a:prstGeom>
              <a:noFill/>
              <a:ln w="571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436" name="Text Box 8"/>
              <p:cNvSpPr txBox="1">
                <a:spLocks noChangeArrowheads="1"/>
              </p:cNvSpPr>
              <p:nvPr/>
            </p:nvSpPr>
            <p:spPr bwMode="auto">
              <a:xfrm>
                <a:off x="2591" y="1104"/>
                <a:ext cx="473" cy="3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b="1">
                    <a:solidFill>
                      <a:schemeClr val="bg1"/>
                    </a:solidFill>
                  </a:rPr>
                  <a:t>N</a:t>
                </a:r>
              </a:p>
            </p:txBody>
          </p:sp>
          <p:sp>
            <p:nvSpPr>
              <p:cNvPr id="60437" name="Text Box 9"/>
              <p:cNvSpPr txBox="1">
                <a:spLocks noChangeArrowheads="1"/>
              </p:cNvSpPr>
              <p:nvPr/>
            </p:nvSpPr>
            <p:spPr bwMode="auto">
              <a:xfrm>
                <a:off x="1799" y="2352"/>
                <a:ext cx="413" cy="3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b="1">
                    <a:solidFill>
                      <a:schemeClr val="bg1"/>
                    </a:solidFill>
                  </a:rPr>
                  <a:t>S</a:t>
                </a:r>
              </a:p>
            </p:txBody>
          </p:sp>
        </p:grp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4191001" y="1066800"/>
            <a:ext cx="4022725" cy="2819400"/>
            <a:chOff x="2736" y="2304"/>
            <a:chExt cx="2534" cy="1776"/>
          </a:xfrm>
        </p:grpSpPr>
        <p:pic>
          <p:nvPicPr>
            <p:cNvPr id="60431" name="Picture 11" descr="upwrapped-phase-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736" y="2544"/>
              <a:ext cx="2534" cy="15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0432" name="Text Box 12"/>
            <p:cNvSpPr txBox="1">
              <a:spLocks noChangeArrowheads="1"/>
            </p:cNvSpPr>
            <p:nvPr/>
          </p:nvSpPr>
          <p:spPr bwMode="auto">
            <a:xfrm>
              <a:off x="3298" y="2304"/>
              <a:ext cx="1012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/>
                <a:t>Surface change</a:t>
              </a:r>
            </a:p>
          </p:txBody>
        </p:sp>
      </p:grpSp>
      <p:sp>
        <p:nvSpPr>
          <p:cNvPr id="60422" name="Text Box 13"/>
          <p:cNvSpPr txBox="1">
            <a:spLocks noChangeArrowheads="1"/>
          </p:cNvSpPr>
          <p:nvPr/>
        </p:nvSpPr>
        <p:spPr bwMode="auto">
          <a:xfrm>
            <a:off x="1249903" y="4038601"/>
            <a:ext cx="7289666" cy="52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5" tIns="45718" rIns="91435" bIns="45718">
            <a:prstTxWarp prst="textNoShape">
              <a:avLst/>
            </a:prstTxWarp>
            <a:spAutoFit/>
          </a:bodyPr>
          <a:lstStyle/>
          <a:p>
            <a:r>
              <a:rPr lang="en-US" sz="2800" dirty="0"/>
              <a:t>Vertical Displacement = (</a:t>
            </a:r>
            <a:r>
              <a:rPr lang="en-US" sz="2800" dirty="0">
                <a:latin typeface="Symbol" charset="2"/>
              </a:rPr>
              <a:t>l</a:t>
            </a:r>
            <a:r>
              <a:rPr lang="en-US" sz="2800" dirty="0"/>
              <a:t>/2) / [</a:t>
            </a:r>
            <a:r>
              <a:rPr lang="en-US" sz="2800" dirty="0" err="1"/>
              <a:t>cos(</a:t>
            </a:r>
            <a:r>
              <a:rPr lang="en-US" sz="2800" i="1" dirty="0" err="1"/>
              <a:t>view</a:t>
            </a:r>
            <a:r>
              <a:rPr lang="en-US" sz="2800" i="1" dirty="0"/>
              <a:t> angle</a:t>
            </a:r>
            <a:r>
              <a:rPr lang="en-US" sz="2800" dirty="0"/>
              <a:t>)].</a:t>
            </a:r>
          </a:p>
        </p:txBody>
      </p:sp>
      <p:grpSp>
        <p:nvGrpSpPr>
          <p:cNvPr id="5" name="Group 14"/>
          <p:cNvGrpSpPr>
            <a:grpSpLocks/>
          </p:cNvGrpSpPr>
          <p:nvPr/>
        </p:nvGrpSpPr>
        <p:grpSpPr bwMode="auto">
          <a:xfrm>
            <a:off x="773113" y="1600200"/>
            <a:ext cx="8066087" cy="3986213"/>
            <a:chOff x="487" y="1008"/>
            <a:chExt cx="5081" cy="2511"/>
          </a:xfrm>
        </p:grpSpPr>
        <p:grpSp>
          <p:nvGrpSpPr>
            <p:cNvPr id="6" name="Group 15"/>
            <p:cNvGrpSpPr>
              <a:grpSpLocks/>
            </p:cNvGrpSpPr>
            <p:nvPr/>
          </p:nvGrpSpPr>
          <p:grpSpPr bwMode="auto">
            <a:xfrm>
              <a:off x="487" y="2880"/>
              <a:ext cx="5081" cy="639"/>
              <a:chOff x="487" y="2880"/>
              <a:chExt cx="5081" cy="639"/>
            </a:xfrm>
          </p:grpSpPr>
          <p:sp>
            <p:nvSpPr>
              <p:cNvPr id="60429" name="Text Box 16"/>
              <p:cNvSpPr txBox="1">
                <a:spLocks noChangeArrowheads="1"/>
              </p:cNvSpPr>
              <p:nvPr/>
            </p:nvSpPr>
            <p:spPr bwMode="auto">
              <a:xfrm>
                <a:off x="487" y="2880"/>
                <a:ext cx="692" cy="5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/>
                  <a:t>JERS-1:</a:t>
                </a:r>
              </a:p>
              <a:p>
                <a:r>
                  <a:rPr lang="en-US">
                    <a:latin typeface="Symbol" charset="2"/>
                  </a:rPr>
                  <a:t>l</a:t>
                </a:r>
                <a:r>
                  <a:rPr lang="en-US"/>
                  <a:t> = 24 cm</a:t>
                </a:r>
              </a:p>
              <a:p>
                <a:r>
                  <a:rPr lang="en-US">
                    <a:latin typeface="Symbol" charset="2"/>
                  </a:rPr>
                  <a:t>q</a:t>
                </a:r>
                <a:r>
                  <a:rPr lang="en-US"/>
                  <a:t> = 37.5º</a:t>
                </a:r>
              </a:p>
            </p:txBody>
          </p:sp>
          <p:sp>
            <p:nvSpPr>
              <p:cNvPr id="60430" name="Text Box 17"/>
              <p:cNvSpPr txBox="1">
                <a:spLocks noChangeArrowheads="1"/>
              </p:cNvSpPr>
              <p:nvPr/>
            </p:nvSpPr>
            <p:spPr bwMode="auto">
              <a:xfrm>
                <a:off x="1872" y="2976"/>
                <a:ext cx="3696" cy="5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l"/>
                <a:r>
                  <a:rPr lang="en-US" sz="2500" dirty="0"/>
                  <a:t>Each cycle (2</a:t>
                </a:r>
                <a:r>
                  <a:rPr lang="en-US" sz="2500" dirty="0">
                    <a:latin typeface="Symbol" charset="2"/>
                  </a:rPr>
                  <a:t>p</a:t>
                </a:r>
                <a:r>
                  <a:rPr lang="en-US" sz="2500" dirty="0"/>
                  <a:t>) represents 15.1 cm of vertical displacement</a:t>
                </a:r>
              </a:p>
            </p:txBody>
          </p:sp>
        </p:grpSp>
        <p:sp>
          <p:nvSpPr>
            <p:cNvPr id="60426" name="Text Box 18"/>
            <p:cNvSpPr txBox="1">
              <a:spLocks noChangeArrowheads="1"/>
            </p:cNvSpPr>
            <p:nvPr/>
          </p:nvSpPr>
          <p:spPr bwMode="auto">
            <a:xfrm>
              <a:off x="5083" y="1994"/>
              <a:ext cx="190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/>
                <a:t>0</a:t>
              </a:r>
            </a:p>
          </p:txBody>
        </p:sp>
        <p:sp>
          <p:nvSpPr>
            <p:cNvPr id="60427" name="Text Box 19"/>
            <p:cNvSpPr txBox="1">
              <a:spLocks noChangeArrowheads="1"/>
            </p:cNvSpPr>
            <p:nvPr/>
          </p:nvSpPr>
          <p:spPr bwMode="auto">
            <a:xfrm>
              <a:off x="4987" y="1514"/>
              <a:ext cx="474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/>
                <a:t>50 cm</a:t>
              </a:r>
            </a:p>
          </p:txBody>
        </p:sp>
        <p:sp>
          <p:nvSpPr>
            <p:cNvPr id="60428" name="Text Box 20"/>
            <p:cNvSpPr txBox="1">
              <a:spLocks noChangeArrowheads="1"/>
            </p:cNvSpPr>
            <p:nvPr/>
          </p:nvSpPr>
          <p:spPr bwMode="auto">
            <a:xfrm>
              <a:off x="4938" y="1008"/>
              <a:ext cx="548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/>
                <a:t>100 cm</a:t>
              </a:r>
            </a:p>
          </p:txBody>
        </p:sp>
      </p:grpSp>
      <p:sp>
        <p:nvSpPr>
          <p:cNvPr id="404501" name="Text Box 21"/>
          <p:cNvSpPr txBox="1">
            <a:spLocks noChangeArrowheads="1"/>
          </p:cNvSpPr>
          <p:nvPr/>
        </p:nvSpPr>
        <p:spPr bwMode="auto">
          <a:xfrm>
            <a:off x="3032126" y="5680075"/>
            <a:ext cx="5578475" cy="1131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5" tIns="45718" rIns="91435" bIns="45718">
            <a:prstTxWarp prst="textNoShape">
              <a:avLst/>
            </a:prstTxWarp>
            <a:spAutoFit/>
          </a:bodyPr>
          <a:lstStyle/>
          <a:p>
            <a:pPr algn="l"/>
            <a:r>
              <a:rPr lang="en-US" sz="2200" dirty="0"/>
              <a:t>For C-band (5.6 cm), each cycle of vertical displacement ~4 cm, depending on the view angle.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450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2870515" cy="1470025"/>
          </a:xfrm>
        </p:spPr>
        <p:txBody>
          <a:bodyPr>
            <a:noAutofit/>
          </a:bodyPr>
          <a:lstStyle/>
          <a:p>
            <a:r>
              <a:rPr lang="en-US" sz="3200" dirty="0" err="1" smtClean="0"/>
              <a:t>Interferogram</a:t>
            </a:r>
            <a:r>
              <a:rPr lang="en-US" sz="3200" dirty="0" smtClean="0"/>
              <a:t> of the Central Andes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394245" y="6211968"/>
            <a:ext cx="21274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[Source: </a:t>
            </a:r>
            <a:r>
              <a:rPr lang="en-US" sz="1600" dirty="0" smtClean="0"/>
              <a:t>Matt Prichard</a:t>
            </a:r>
            <a:r>
              <a:rPr lang="en-US" sz="1600" b="1" dirty="0" smtClean="0"/>
              <a:t>]</a:t>
            </a:r>
            <a:r>
              <a:rPr lang="en-US" sz="1600" dirty="0" smtClean="0"/>
              <a:t> </a:t>
            </a:r>
            <a:endParaRPr lang="en-US" sz="1600" dirty="0"/>
          </a:p>
        </p:txBody>
      </p:sp>
      <p:pic>
        <p:nvPicPr>
          <p:cNvPr id="6" name="Picture 5" descr="insar-and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6315" y="0"/>
            <a:ext cx="536479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04215" y="180341"/>
            <a:ext cx="2870515" cy="1470025"/>
          </a:xfrm>
        </p:spPr>
        <p:txBody>
          <a:bodyPr>
            <a:noAutofit/>
          </a:bodyPr>
          <a:lstStyle/>
          <a:p>
            <a:r>
              <a:rPr lang="en-US" dirty="0" smtClean="0"/>
              <a:t>The tutorial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394245" y="6211968"/>
            <a:ext cx="21274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[Source</a:t>
            </a:r>
            <a:r>
              <a:rPr lang="en-US" sz="1600"/>
              <a:t>: </a:t>
            </a:r>
            <a:r>
              <a:rPr lang="en-US" sz="1600" smtClean="0"/>
              <a:t>Matt </a:t>
            </a:r>
            <a:r>
              <a:rPr lang="en-US" sz="1600" dirty="0" smtClean="0"/>
              <a:t>Prichard</a:t>
            </a:r>
            <a:r>
              <a:rPr lang="en-US" sz="1600" b="1" dirty="0" smtClean="0"/>
              <a:t>]</a:t>
            </a:r>
            <a:r>
              <a:rPr lang="en-US" sz="1600" dirty="0" smtClean="0"/>
              <a:t> </a:t>
            </a:r>
            <a:endParaRPr lang="en-US" sz="1600" dirty="0"/>
          </a:p>
        </p:txBody>
      </p:sp>
      <p:pic>
        <p:nvPicPr>
          <p:cNvPr id="6" name="Picture 5" descr="2-igram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50366"/>
            <a:ext cx="9144000" cy="355726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2870515" cy="1470025"/>
          </a:xfrm>
        </p:spPr>
        <p:txBody>
          <a:bodyPr>
            <a:noAutofit/>
          </a:bodyPr>
          <a:lstStyle/>
          <a:p>
            <a:r>
              <a:rPr lang="en-US" sz="3200" dirty="0" err="1" smtClean="0"/>
              <a:t>Interferogram</a:t>
            </a:r>
            <a:r>
              <a:rPr lang="en-US" sz="3200" dirty="0" smtClean="0"/>
              <a:t> of the Central Andes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394245" y="6211968"/>
            <a:ext cx="21274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[Source: </a:t>
            </a:r>
            <a:r>
              <a:rPr lang="en-US" sz="1600" dirty="0" smtClean="0"/>
              <a:t>Matt Prichard</a:t>
            </a:r>
            <a:r>
              <a:rPr lang="en-US" sz="1600" b="1" dirty="0" smtClean="0"/>
              <a:t>]</a:t>
            </a:r>
            <a:r>
              <a:rPr lang="en-US" sz="1600" dirty="0" smtClean="0"/>
              <a:t> </a:t>
            </a:r>
            <a:endParaRPr lang="en-US" sz="1600" dirty="0"/>
          </a:p>
        </p:txBody>
      </p:sp>
      <p:pic>
        <p:nvPicPr>
          <p:cNvPr id="6" name="Picture 5" descr="insar-and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6315" y="0"/>
            <a:ext cx="536479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033463"/>
          </a:xfrm>
        </p:spPr>
        <p:txBody>
          <a:bodyPr/>
          <a:lstStyle/>
          <a:p>
            <a:r>
              <a:rPr lang="en-US" altLang="ko-KR" dirty="0">
                <a:ea typeface="굴림" pitchFamily="-111" charset="-127"/>
                <a:cs typeface="굴림" pitchFamily="-111" charset="-127"/>
              </a:rPr>
              <a:t>Synthetic Aperture Radar (SAR)</a:t>
            </a:r>
          </a:p>
        </p:txBody>
      </p:sp>
      <p:pic>
        <p:nvPicPr>
          <p:cNvPr id="316419" name="Picture 3" descr="radarani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1125538"/>
            <a:ext cx="3810000" cy="3541712"/>
          </a:xfrm>
          <a:prstGeom prst="rect">
            <a:avLst/>
          </a:prstGeom>
          <a:noFill/>
        </p:spPr>
      </p:pic>
      <p:pic>
        <p:nvPicPr>
          <p:cNvPr id="316420" name="Picture 4" descr="radartim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4392613"/>
            <a:ext cx="3754438" cy="1789112"/>
          </a:xfrm>
          <a:prstGeom prst="rect">
            <a:avLst/>
          </a:prstGeom>
          <a:noFill/>
        </p:spPr>
      </p:pic>
      <p:pic>
        <p:nvPicPr>
          <p:cNvPr id="316421" name="Picture 5" descr="radar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19700" y="1628775"/>
            <a:ext cx="3165475" cy="2206625"/>
          </a:xfrm>
          <a:prstGeom prst="rect">
            <a:avLst/>
          </a:prstGeom>
          <a:noFill/>
        </p:spPr>
      </p:pic>
      <p:sp>
        <p:nvSpPr>
          <p:cNvPr id="316422" name="Rectangle 6"/>
          <p:cNvSpPr>
            <a:spLocks noChangeArrowheads="1"/>
          </p:cNvSpPr>
          <p:nvPr/>
        </p:nvSpPr>
        <p:spPr bwMode="auto">
          <a:xfrm>
            <a:off x="250825" y="4797425"/>
            <a:ext cx="496887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rtl="0" eaLnBrk="1" latinLnBrk="1" hangingPunct="1"/>
            <a:r>
              <a:rPr lang="en-GB" altLang="ko-KR" sz="2000" b="1">
                <a:solidFill>
                  <a:srgbClr val="000000"/>
                </a:solidFill>
                <a:latin typeface="Comic Sans MS" pitchFamily="-111" charset="0"/>
                <a:ea typeface="굴림" pitchFamily="-111" charset="-127"/>
                <a:cs typeface="굴림" pitchFamily="-111" charset="-127"/>
              </a:rPr>
              <a:t>RADAR remote sensing is an `active` </a:t>
            </a:r>
          </a:p>
          <a:p>
            <a:pPr rtl="0" eaLnBrk="1" latinLnBrk="1" hangingPunct="1"/>
            <a:r>
              <a:rPr lang="en-GB" altLang="ko-KR" sz="2000" b="1">
                <a:solidFill>
                  <a:srgbClr val="000000"/>
                </a:solidFill>
                <a:latin typeface="Comic Sans MS" pitchFamily="-111" charset="0"/>
                <a:ea typeface="굴림" pitchFamily="-111" charset="-127"/>
                <a:cs typeface="굴림" pitchFamily="-111" charset="-127"/>
              </a:rPr>
              <a:t>imaging technique that utilises the </a:t>
            </a:r>
          </a:p>
          <a:p>
            <a:pPr rtl="0" eaLnBrk="1" latinLnBrk="1" hangingPunct="1"/>
            <a:r>
              <a:rPr lang="en-GB" altLang="ko-KR" sz="2000" b="1">
                <a:solidFill>
                  <a:srgbClr val="000000"/>
                </a:solidFill>
                <a:latin typeface="Comic Sans MS" pitchFamily="-111" charset="0"/>
                <a:ea typeface="굴림" pitchFamily="-111" charset="-127"/>
                <a:cs typeface="굴림" pitchFamily="-111" charset="-127"/>
              </a:rPr>
              <a:t>microwave region (~1-100 cm) of the </a:t>
            </a:r>
          </a:p>
          <a:p>
            <a:pPr rtl="0" eaLnBrk="1" latinLnBrk="1" hangingPunct="1"/>
            <a:r>
              <a:rPr lang="en-GB" altLang="ko-KR" sz="2000" b="1">
                <a:solidFill>
                  <a:srgbClr val="000000"/>
                </a:solidFill>
                <a:latin typeface="Comic Sans MS" pitchFamily="-111" charset="0"/>
                <a:ea typeface="굴림" pitchFamily="-111" charset="-127"/>
                <a:cs typeface="굴림" pitchFamily="-111" charset="-127"/>
              </a:rPr>
              <a:t>EM spectrum </a:t>
            </a:r>
          </a:p>
        </p:txBody>
      </p:sp>
      <p:sp>
        <p:nvSpPr>
          <p:cNvPr id="316423" name="AutoShape 7"/>
          <p:cNvSpPr>
            <a:spLocks noChangeArrowheads="1"/>
          </p:cNvSpPr>
          <p:nvPr/>
        </p:nvSpPr>
        <p:spPr bwMode="invGray">
          <a:xfrm>
            <a:off x="2771775" y="2565400"/>
            <a:ext cx="1079500" cy="358775"/>
          </a:xfrm>
          <a:prstGeom prst="cloudCallout">
            <a:avLst>
              <a:gd name="adj1" fmla="val -59264"/>
              <a:gd name="adj2" fmla="val -29648"/>
            </a:avLst>
          </a:prstGeom>
          <a:gradFill rotWithShape="0">
            <a:gsLst>
              <a:gs pos="0">
                <a:schemeClr val="bg1"/>
              </a:gs>
              <a:gs pos="100000">
                <a:schemeClr val="accent1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algn="ctr" rtl="0" eaLnBrk="1" latinLnBrk="1" hangingPunct="1"/>
            <a:endParaRPr kumimoji="1" lang="en-US" sz="1800">
              <a:latin typeface="Comic Sans MS" pitchFamily="-111" charset="0"/>
              <a:ea typeface="굴림" pitchFamily="-111" charset="-127"/>
              <a:cs typeface="굴림" pitchFamily="-111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23900" y="304800"/>
            <a:ext cx="7696200" cy="914400"/>
          </a:xfrm>
        </p:spPr>
        <p:txBody>
          <a:bodyPr/>
          <a:lstStyle/>
          <a:p>
            <a:pPr rtl="0"/>
            <a:r>
              <a:rPr lang="en-US" sz="4000" b="1" dirty="0">
                <a:solidFill>
                  <a:srgbClr val="000000"/>
                </a:solidFill>
                <a:ea typeface="Miriam" pitchFamily="2" charset="0"/>
                <a:cs typeface="Miriam" pitchFamily="2" charset="0"/>
              </a:rPr>
              <a:t>Synthetic Aperture Radar (SAR)</a:t>
            </a:r>
            <a:endParaRPr lang="en-US" sz="3200" i="1" dirty="0">
              <a:solidFill>
                <a:srgbClr val="000000"/>
              </a:solidFill>
              <a:ea typeface="Miriam" pitchFamily="2" charset="0"/>
              <a:cs typeface="Miriam" pitchFamily="2" charset="0"/>
            </a:endParaRPr>
          </a:p>
        </p:txBody>
      </p:sp>
      <p:pic>
        <p:nvPicPr>
          <p:cNvPr id="318467" name="Picture 3" descr="florida_RS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1219200"/>
            <a:ext cx="2527300" cy="5105400"/>
          </a:xfrm>
          <a:prstGeom prst="rect">
            <a:avLst/>
          </a:prstGeom>
          <a:noFill/>
        </p:spPr>
      </p:pic>
      <p:sp>
        <p:nvSpPr>
          <p:cNvPr id="318468" name="Text Box 4"/>
          <p:cNvSpPr txBox="1">
            <a:spLocks noChangeArrowheads="1"/>
          </p:cNvSpPr>
          <p:nvPr/>
        </p:nvSpPr>
        <p:spPr bwMode="auto">
          <a:xfrm>
            <a:off x="1371600" y="6400800"/>
            <a:ext cx="2082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RADARSAT-1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4648200" y="1295400"/>
            <a:ext cx="3714750" cy="5318125"/>
            <a:chOff x="2928" y="816"/>
            <a:chExt cx="2340" cy="3350"/>
          </a:xfrm>
        </p:grpSpPr>
        <p:pic>
          <p:nvPicPr>
            <p:cNvPr id="318470" name="Picture 6" descr="detail3_oil_spill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928" y="816"/>
              <a:ext cx="2340" cy="2448"/>
            </a:xfrm>
            <a:prstGeom prst="rect">
              <a:avLst/>
            </a:prstGeom>
            <a:noFill/>
          </p:spPr>
        </p:pic>
        <p:sp>
          <p:nvSpPr>
            <p:cNvPr id="318471" name="Text Box 7"/>
            <p:cNvSpPr txBox="1">
              <a:spLocks noChangeArrowheads="1"/>
            </p:cNvSpPr>
            <p:nvPr/>
          </p:nvSpPr>
          <p:spPr bwMode="auto">
            <a:xfrm>
              <a:off x="2976" y="3360"/>
              <a:ext cx="2208" cy="806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rtl="0"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2001 oil spill off northern Spanish Coast</a:t>
              </a:r>
            </a:p>
            <a:p>
              <a:pPr rtl="0">
                <a:spcBef>
                  <a:spcPct val="50000"/>
                </a:spcBef>
              </a:pPr>
              <a:r>
                <a:rPr lang="en-US" sz="2000">
                  <a:solidFill>
                    <a:srgbClr val="000000"/>
                  </a:solidFill>
                </a:rPr>
                <a:t>(Imaged by ENVISAT ASAR)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23900" y="304800"/>
            <a:ext cx="7696200" cy="914400"/>
          </a:xfrm>
        </p:spPr>
        <p:txBody>
          <a:bodyPr/>
          <a:lstStyle/>
          <a:p>
            <a:pPr rtl="0"/>
            <a:r>
              <a:rPr lang="en-US" sz="3600" b="1" dirty="0">
                <a:solidFill>
                  <a:srgbClr val="000000"/>
                </a:solidFill>
              </a:rPr>
              <a:t>SAR amplitude data </a:t>
            </a:r>
            <a:r>
              <a:rPr lang="en-US" sz="3600" b="1" dirty="0" err="1">
                <a:solidFill>
                  <a:srgbClr val="000000"/>
                </a:solidFill>
              </a:rPr>
              <a:t>vs</a:t>
            </a:r>
            <a:r>
              <a:rPr lang="en-US" sz="3600" b="1" dirty="0">
                <a:solidFill>
                  <a:srgbClr val="000000"/>
                </a:solidFill>
              </a:rPr>
              <a:t> optical images</a:t>
            </a:r>
            <a:endParaRPr lang="en-US" sz="3600" dirty="0">
              <a:solidFill>
                <a:srgbClr val="000000"/>
              </a:solidFill>
            </a:endParaRPr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1447800"/>
            <a:ext cx="8113713" cy="463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2026485" y="262506"/>
            <a:ext cx="573255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</a:rPr>
              <a:t>Second observable - phase</a:t>
            </a:r>
            <a:endParaRPr lang="en-US" sz="4000" dirty="0">
              <a:solidFill>
                <a:srgbClr val="000000"/>
              </a:solidFill>
            </a:endParaRPr>
          </a:p>
        </p:txBody>
      </p:sp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669925" y="1387475"/>
            <a:ext cx="74072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rgbClr val="0000FF"/>
                </a:solidFill>
              </a:rPr>
              <a:t>The phase is proportional to the two-way travel distance divided by the transmitted wavelength.</a:t>
            </a:r>
          </a:p>
        </p:txBody>
      </p:sp>
      <p:pic>
        <p:nvPicPr>
          <p:cNvPr id="32772" name="Picture 4" descr="phase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0513" y="2247900"/>
            <a:ext cx="8015287" cy="468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Freeform 2"/>
          <p:cNvSpPr>
            <a:spLocks/>
          </p:cNvSpPr>
          <p:nvPr/>
        </p:nvSpPr>
        <p:spPr bwMode="auto">
          <a:xfrm>
            <a:off x="1187450" y="1989138"/>
            <a:ext cx="1512888" cy="1655762"/>
          </a:xfrm>
          <a:custGeom>
            <a:avLst/>
            <a:gdLst>
              <a:gd name="T0" fmla="*/ 0 w 776"/>
              <a:gd name="T1" fmla="*/ 0 h 1084"/>
              <a:gd name="T2" fmla="*/ 5849 w 776"/>
              <a:gd name="T3" fmla="*/ 1527 h 1084"/>
              <a:gd name="T4" fmla="*/ 11698 w 776"/>
              <a:gd name="T5" fmla="*/ 6110 h 1084"/>
              <a:gd name="T6" fmla="*/ 21446 w 776"/>
              <a:gd name="T7" fmla="*/ 10692 h 1084"/>
              <a:gd name="T8" fmla="*/ 25345 w 776"/>
              <a:gd name="T9" fmla="*/ 13747 h 1084"/>
              <a:gd name="T10" fmla="*/ 40942 w 776"/>
              <a:gd name="T11" fmla="*/ 19857 h 1084"/>
              <a:gd name="T12" fmla="*/ 62387 w 776"/>
              <a:gd name="T13" fmla="*/ 32077 h 1084"/>
              <a:gd name="T14" fmla="*/ 97480 w 776"/>
              <a:gd name="T15" fmla="*/ 56516 h 1084"/>
              <a:gd name="T16" fmla="*/ 144270 w 776"/>
              <a:gd name="T17" fmla="*/ 93175 h 1084"/>
              <a:gd name="T18" fmla="*/ 288540 w 776"/>
              <a:gd name="T19" fmla="*/ 203152 h 1084"/>
              <a:gd name="T20" fmla="*/ 370424 w 776"/>
              <a:gd name="T21" fmla="*/ 276469 h 1084"/>
              <a:gd name="T22" fmla="*/ 456206 w 776"/>
              <a:gd name="T23" fmla="*/ 349787 h 1084"/>
              <a:gd name="T24" fmla="*/ 553686 w 776"/>
              <a:gd name="T25" fmla="*/ 441435 h 1084"/>
              <a:gd name="T26" fmla="*/ 688208 w 776"/>
              <a:gd name="T27" fmla="*/ 565159 h 1084"/>
              <a:gd name="T28" fmla="*/ 822730 w 776"/>
              <a:gd name="T29" fmla="*/ 696520 h 1084"/>
              <a:gd name="T30" fmla="*/ 945555 w 776"/>
              <a:gd name="T31" fmla="*/ 830936 h 1084"/>
              <a:gd name="T32" fmla="*/ 1080077 w 776"/>
              <a:gd name="T33" fmla="*/ 992846 h 1084"/>
              <a:gd name="T34" fmla="*/ 1144414 w 776"/>
              <a:gd name="T35" fmla="*/ 1070746 h 1084"/>
              <a:gd name="T36" fmla="*/ 1212650 w 776"/>
              <a:gd name="T37" fmla="*/ 1154757 h 1084"/>
              <a:gd name="T38" fmla="*/ 1282835 w 776"/>
              <a:gd name="T39" fmla="*/ 1246404 h 1084"/>
              <a:gd name="T40" fmla="*/ 1358870 w 776"/>
              <a:gd name="T41" fmla="*/ 1345688 h 1084"/>
              <a:gd name="T42" fmla="*/ 1429055 w 776"/>
              <a:gd name="T43" fmla="*/ 1441918 h 1084"/>
              <a:gd name="T44" fmla="*/ 1469997 w 776"/>
              <a:gd name="T45" fmla="*/ 1518291 h 1084"/>
              <a:gd name="T46" fmla="*/ 1503140 w 776"/>
              <a:gd name="T47" fmla="*/ 1579389 h 1084"/>
              <a:gd name="T48" fmla="*/ 1512888 w 776"/>
              <a:gd name="T49" fmla="*/ 1625213 h 1084"/>
              <a:gd name="T50" fmla="*/ 1508989 w 776"/>
              <a:gd name="T51" fmla="*/ 1652707 h 1084"/>
              <a:gd name="T52" fmla="*/ 1473896 w 776"/>
              <a:gd name="T53" fmla="*/ 1655762 h 1084"/>
              <a:gd name="T54" fmla="*/ 1431005 w 776"/>
              <a:gd name="T55" fmla="*/ 1638960 h 1084"/>
              <a:gd name="T56" fmla="*/ 1356920 w 776"/>
              <a:gd name="T57" fmla="*/ 1593136 h 1084"/>
              <a:gd name="T58" fmla="*/ 1257491 w 776"/>
              <a:gd name="T59" fmla="*/ 1512181 h 1084"/>
              <a:gd name="T60" fmla="*/ 1136616 w 776"/>
              <a:gd name="T61" fmla="*/ 1403732 h 1084"/>
              <a:gd name="T62" fmla="*/ 1004043 w 776"/>
              <a:gd name="T63" fmla="*/ 1269316 h 1084"/>
              <a:gd name="T64" fmla="*/ 844176 w 776"/>
              <a:gd name="T65" fmla="*/ 1095186 h 1084"/>
              <a:gd name="T66" fmla="*/ 692107 w 776"/>
              <a:gd name="T67" fmla="*/ 921056 h 1084"/>
              <a:gd name="T68" fmla="*/ 543938 w 776"/>
              <a:gd name="T69" fmla="*/ 743871 h 1084"/>
              <a:gd name="T70" fmla="*/ 409416 w 776"/>
              <a:gd name="T71" fmla="*/ 575851 h 1084"/>
              <a:gd name="T72" fmla="*/ 296339 w 776"/>
              <a:gd name="T73" fmla="*/ 430743 h 1084"/>
              <a:gd name="T74" fmla="*/ 216405 w 776"/>
              <a:gd name="T75" fmla="*/ 322293 h 1084"/>
              <a:gd name="T76" fmla="*/ 144270 w 776"/>
              <a:gd name="T77" fmla="*/ 226063 h 1084"/>
              <a:gd name="T78" fmla="*/ 101379 w 776"/>
              <a:gd name="T79" fmla="*/ 160383 h 1084"/>
              <a:gd name="T80" fmla="*/ 70186 w 776"/>
              <a:gd name="T81" fmla="*/ 111504 h 1084"/>
              <a:gd name="T82" fmla="*/ 46790 w 776"/>
              <a:gd name="T83" fmla="*/ 79428 h 1084"/>
              <a:gd name="T84" fmla="*/ 33143 w 776"/>
              <a:gd name="T85" fmla="*/ 54988 h 1084"/>
              <a:gd name="T86" fmla="*/ 19496 w 776"/>
              <a:gd name="T87" fmla="*/ 35131 h 1084"/>
              <a:gd name="T88" fmla="*/ 11698 w 776"/>
              <a:gd name="T89" fmla="*/ 27494 h 1084"/>
              <a:gd name="T90" fmla="*/ 11698 w 776"/>
              <a:gd name="T91" fmla="*/ 21384 h 1084"/>
              <a:gd name="T92" fmla="*/ 5849 w 776"/>
              <a:gd name="T93" fmla="*/ 12220 h 1084"/>
              <a:gd name="T94" fmla="*/ 5849 w 776"/>
              <a:gd name="T95" fmla="*/ 10692 h 1084"/>
              <a:gd name="T96" fmla="*/ 1950 w 776"/>
              <a:gd name="T97" fmla="*/ 6110 h 1084"/>
              <a:gd name="T98" fmla="*/ 0 w 776"/>
              <a:gd name="T99" fmla="*/ 0 h 1084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776"/>
              <a:gd name="T151" fmla="*/ 0 h 1084"/>
              <a:gd name="T152" fmla="*/ 776 w 776"/>
              <a:gd name="T153" fmla="*/ 1084 h 1084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776" h="1084">
                <a:moveTo>
                  <a:pt x="0" y="0"/>
                </a:moveTo>
                <a:lnTo>
                  <a:pt x="3" y="1"/>
                </a:lnTo>
                <a:lnTo>
                  <a:pt x="6" y="4"/>
                </a:lnTo>
                <a:lnTo>
                  <a:pt x="11" y="7"/>
                </a:lnTo>
                <a:lnTo>
                  <a:pt x="13" y="9"/>
                </a:lnTo>
                <a:lnTo>
                  <a:pt x="21" y="13"/>
                </a:lnTo>
                <a:lnTo>
                  <a:pt x="32" y="21"/>
                </a:lnTo>
                <a:lnTo>
                  <a:pt x="50" y="37"/>
                </a:lnTo>
                <a:lnTo>
                  <a:pt x="74" y="61"/>
                </a:lnTo>
                <a:lnTo>
                  <a:pt x="148" y="133"/>
                </a:lnTo>
                <a:lnTo>
                  <a:pt x="190" y="181"/>
                </a:lnTo>
                <a:lnTo>
                  <a:pt x="234" y="229"/>
                </a:lnTo>
                <a:lnTo>
                  <a:pt x="284" y="289"/>
                </a:lnTo>
                <a:lnTo>
                  <a:pt x="353" y="370"/>
                </a:lnTo>
                <a:lnTo>
                  <a:pt x="422" y="456"/>
                </a:lnTo>
                <a:lnTo>
                  <a:pt x="485" y="544"/>
                </a:lnTo>
                <a:lnTo>
                  <a:pt x="554" y="650"/>
                </a:lnTo>
                <a:lnTo>
                  <a:pt x="587" y="701"/>
                </a:lnTo>
                <a:lnTo>
                  <a:pt x="622" y="756"/>
                </a:lnTo>
                <a:lnTo>
                  <a:pt x="658" y="816"/>
                </a:lnTo>
                <a:lnTo>
                  <a:pt x="697" y="881"/>
                </a:lnTo>
                <a:lnTo>
                  <a:pt x="733" y="944"/>
                </a:lnTo>
                <a:lnTo>
                  <a:pt x="754" y="994"/>
                </a:lnTo>
                <a:lnTo>
                  <a:pt x="771" y="1034"/>
                </a:lnTo>
                <a:lnTo>
                  <a:pt x="776" y="1064"/>
                </a:lnTo>
                <a:lnTo>
                  <a:pt x="774" y="1082"/>
                </a:lnTo>
                <a:lnTo>
                  <a:pt x="756" y="1084"/>
                </a:lnTo>
                <a:lnTo>
                  <a:pt x="734" y="1073"/>
                </a:lnTo>
                <a:lnTo>
                  <a:pt x="696" y="1043"/>
                </a:lnTo>
                <a:lnTo>
                  <a:pt x="645" y="990"/>
                </a:lnTo>
                <a:lnTo>
                  <a:pt x="583" y="919"/>
                </a:lnTo>
                <a:lnTo>
                  <a:pt x="515" y="831"/>
                </a:lnTo>
                <a:lnTo>
                  <a:pt x="433" y="717"/>
                </a:lnTo>
                <a:lnTo>
                  <a:pt x="355" y="603"/>
                </a:lnTo>
                <a:lnTo>
                  <a:pt x="279" y="487"/>
                </a:lnTo>
                <a:lnTo>
                  <a:pt x="210" y="377"/>
                </a:lnTo>
                <a:lnTo>
                  <a:pt x="152" y="282"/>
                </a:lnTo>
                <a:lnTo>
                  <a:pt x="111" y="211"/>
                </a:lnTo>
                <a:lnTo>
                  <a:pt x="74" y="148"/>
                </a:lnTo>
                <a:lnTo>
                  <a:pt x="52" y="105"/>
                </a:lnTo>
                <a:lnTo>
                  <a:pt x="36" y="73"/>
                </a:lnTo>
                <a:lnTo>
                  <a:pt x="24" y="52"/>
                </a:lnTo>
                <a:lnTo>
                  <a:pt x="17" y="36"/>
                </a:lnTo>
                <a:lnTo>
                  <a:pt x="10" y="23"/>
                </a:lnTo>
                <a:lnTo>
                  <a:pt x="6" y="18"/>
                </a:lnTo>
                <a:lnTo>
                  <a:pt x="6" y="14"/>
                </a:lnTo>
                <a:lnTo>
                  <a:pt x="3" y="8"/>
                </a:lnTo>
                <a:lnTo>
                  <a:pt x="3" y="7"/>
                </a:lnTo>
                <a:lnTo>
                  <a:pt x="1" y="4"/>
                </a:lnTo>
                <a:lnTo>
                  <a:pt x="0" y="0"/>
                </a:lnTo>
              </a:path>
            </a:pathLst>
          </a:custGeom>
          <a:solidFill>
            <a:srgbClr val="C0C0C0"/>
          </a:solidFill>
          <a:ln w="0">
            <a:solidFill>
              <a:srgbClr val="0000FF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title"/>
          </p:nvPr>
        </p:nvSpPr>
        <p:spPr>
          <a:xfrm>
            <a:off x="609600" y="381000"/>
            <a:ext cx="7772400" cy="457200"/>
          </a:xfrm>
        </p:spPr>
        <p:txBody>
          <a:bodyPr>
            <a:normAutofit fontScale="90000"/>
          </a:bodyPr>
          <a:lstStyle/>
          <a:p>
            <a:r>
              <a:rPr lang="en-US" altLang="ko-KR" sz="4000" dirty="0">
                <a:solidFill>
                  <a:srgbClr val="000000"/>
                </a:solidFill>
                <a:ea typeface="굴림" charset="-127"/>
                <a:cs typeface="굴림" charset="-127"/>
              </a:rPr>
              <a:t>SAR – phase observable</a:t>
            </a:r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>
            <a:off x="1177925" y="1979613"/>
            <a:ext cx="3257550" cy="3500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25" name="Line 5"/>
          <p:cNvSpPr>
            <a:spLocks noChangeShapeType="1"/>
          </p:cNvSpPr>
          <p:nvPr/>
        </p:nvSpPr>
        <p:spPr bwMode="auto">
          <a:xfrm>
            <a:off x="1211263" y="1974850"/>
            <a:ext cx="0" cy="3806825"/>
          </a:xfrm>
          <a:prstGeom prst="line">
            <a:avLst/>
          </a:prstGeom>
          <a:noFill/>
          <a:ln w="25400" cap="rnd">
            <a:solidFill>
              <a:srgbClr val="808080"/>
            </a:solidFill>
            <a:prstDash val="sysDot"/>
            <a:round/>
            <a:headEnd type="stealth" w="med" len="lg"/>
            <a:tailEnd type="stealth" w="med" len="lg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26" name="Line 6"/>
          <p:cNvSpPr>
            <a:spLocks noChangeShapeType="1"/>
          </p:cNvSpPr>
          <p:nvPr/>
        </p:nvSpPr>
        <p:spPr bwMode="auto">
          <a:xfrm>
            <a:off x="1201738" y="5784850"/>
            <a:ext cx="4243387" cy="1588"/>
          </a:xfrm>
          <a:prstGeom prst="line">
            <a:avLst/>
          </a:prstGeom>
          <a:noFill/>
          <a:ln w="25400" cap="rnd">
            <a:solidFill>
              <a:schemeClr val="bg2"/>
            </a:solidFill>
            <a:prstDash val="sysDot"/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27" name="Line 7"/>
          <p:cNvSpPr>
            <a:spLocks noChangeShapeType="1"/>
          </p:cNvSpPr>
          <p:nvPr/>
        </p:nvSpPr>
        <p:spPr bwMode="auto">
          <a:xfrm>
            <a:off x="1195388" y="2052638"/>
            <a:ext cx="2709862" cy="4616450"/>
          </a:xfrm>
          <a:prstGeom prst="line">
            <a:avLst/>
          </a:prstGeom>
          <a:noFill/>
          <a:ln w="12700">
            <a:solidFill>
              <a:srgbClr val="990000"/>
            </a:solidFill>
            <a:prstDash val="dashDot"/>
            <a:round/>
            <a:headEnd type="none" w="sm" len="sm"/>
            <a:tailEnd type="stealth" w="med" len="lg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6712" name="Arc 8"/>
          <p:cNvSpPr>
            <a:spLocks/>
          </p:cNvSpPr>
          <p:nvPr/>
        </p:nvSpPr>
        <p:spPr bwMode="auto">
          <a:xfrm>
            <a:off x="1212850" y="2009775"/>
            <a:ext cx="722313" cy="1468438"/>
          </a:xfrm>
          <a:custGeom>
            <a:avLst/>
            <a:gdLst>
              <a:gd name="G0" fmla="+- 0 0 0"/>
              <a:gd name="G1" fmla="+- 0 0 0"/>
              <a:gd name="G2" fmla="+- 21600 0 0"/>
              <a:gd name="T0" fmla="*/ 10807 w 10807"/>
              <a:gd name="T1" fmla="*/ 18702 h 21600"/>
              <a:gd name="T2" fmla="*/ 0 w 10807"/>
              <a:gd name="T3" fmla="*/ 21600 h 21600"/>
              <a:gd name="T4" fmla="*/ 0 w 10807"/>
              <a:gd name="T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807" h="21600" fill="none" extrusionOk="0">
                <a:moveTo>
                  <a:pt x="10807" y="18702"/>
                </a:moveTo>
                <a:cubicBezTo>
                  <a:pt x="7521" y="20600"/>
                  <a:pt x="3794" y="21599"/>
                  <a:pt x="0" y="21599"/>
                </a:cubicBezTo>
              </a:path>
              <a:path w="10807" h="21600" stroke="0" extrusionOk="0">
                <a:moveTo>
                  <a:pt x="10807" y="18702"/>
                </a:moveTo>
                <a:cubicBezTo>
                  <a:pt x="7521" y="20600"/>
                  <a:pt x="3794" y="21599"/>
                  <a:pt x="0" y="21599"/>
                </a:cubicBezTo>
                <a:lnTo>
                  <a:pt x="0" y="0"/>
                </a:lnTo>
                <a:close/>
              </a:path>
            </a:pathLst>
          </a:custGeom>
          <a:noFill/>
          <a:ln w="12700" cap="rnd">
            <a:solidFill>
              <a:srgbClr val="990000"/>
            </a:solidFill>
            <a:prstDash val="sysDot"/>
            <a:round/>
            <a:headEnd type="stealth" w="med" len="lg"/>
            <a:tailEnd type="stealth" w="med" len="lg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 rtl="0" eaLnBrk="1" latinLnBrk="1" hangingPunct="1">
              <a:defRPr/>
            </a:pPr>
            <a:endParaRPr kumimoji="1" lang="en-US" sz="4800" b="1">
              <a:solidFill>
                <a:schemeClr val="tx2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휴먼매직체" pitchFamily="18" charset="-127"/>
              <a:ea typeface="휴먼매직체" pitchFamily="18" charset="-127"/>
              <a:cs typeface="휴먼매직체" pitchFamily="18" charset="-127"/>
            </a:endParaRP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682625" y="1581150"/>
            <a:ext cx="866775" cy="531813"/>
            <a:chOff x="1430" y="498"/>
            <a:chExt cx="663" cy="392"/>
          </a:xfrm>
        </p:grpSpPr>
        <p:sp>
          <p:nvSpPr>
            <p:cNvPr id="30751" name="Freeform 10"/>
            <p:cNvSpPr>
              <a:spLocks/>
            </p:cNvSpPr>
            <p:nvPr/>
          </p:nvSpPr>
          <p:spPr bwMode="auto">
            <a:xfrm>
              <a:off x="1691" y="716"/>
              <a:ext cx="166" cy="121"/>
            </a:xfrm>
            <a:custGeom>
              <a:avLst/>
              <a:gdLst>
                <a:gd name="T0" fmla="*/ 0 w 166"/>
                <a:gd name="T1" fmla="*/ 59 h 121"/>
                <a:gd name="T2" fmla="*/ 3 w 166"/>
                <a:gd name="T3" fmla="*/ 53 h 121"/>
                <a:gd name="T4" fmla="*/ 11 w 166"/>
                <a:gd name="T5" fmla="*/ 48 h 121"/>
                <a:gd name="T6" fmla="*/ 17 w 166"/>
                <a:gd name="T7" fmla="*/ 45 h 121"/>
                <a:gd name="T8" fmla="*/ 25 w 166"/>
                <a:gd name="T9" fmla="*/ 39 h 121"/>
                <a:gd name="T10" fmla="*/ 31 w 166"/>
                <a:gd name="T11" fmla="*/ 34 h 121"/>
                <a:gd name="T12" fmla="*/ 38 w 166"/>
                <a:gd name="T13" fmla="*/ 30 h 121"/>
                <a:gd name="T14" fmla="*/ 44 w 166"/>
                <a:gd name="T15" fmla="*/ 27 h 121"/>
                <a:gd name="T16" fmla="*/ 56 w 166"/>
                <a:gd name="T17" fmla="*/ 23 h 121"/>
                <a:gd name="T18" fmla="*/ 63 w 166"/>
                <a:gd name="T19" fmla="*/ 19 h 121"/>
                <a:gd name="T20" fmla="*/ 73 w 166"/>
                <a:gd name="T21" fmla="*/ 14 h 121"/>
                <a:gd name="T22" fmla="*/ 85 w 166"/>
                <a:gd name="T23" fmla="*/ 10 h 121"/>
                <a:gd name="T24" fmla="*/ 95 w 166"/>
                <a:gd name="T25" fmla="*/ 6 h 121"/>
                <a:gd name="T26" fmla="*/ 106 w 166"/>
                <a:gd name="T27" fmla="*/ 5 h 121"/>
                <a:gd name="T28" fmla="*/ 120 w 166"/>
                <a:gd name="T29" fmla="*/ 3 h 121"/>
                <a:gd name="T30" fmla="*/ 132 w 166"/>
                <a:gd name="T31" fmla="*/ 0 h 121"/>
                <a:gd name="T32" fmla="*/ 144 w 166"/>
                <a:gd name="T33" fmla="*/ 1 h 121"/>
                <a:gd name="T34" fmla="*/ 162 w 166"/>
                <a:gd name="T35" fmla="*/ 0 h 121"/>
                <a:gd name="T36" fmla="*/ 165 w 166"/>
                <a:gd name="T37" fmla="*/ 61 h 121"/>
                <a:gd name="T38" fmla="*/ 156 w 166"/>
                <a:gd name="T39" fmla="*/ 61 h 121"/>
                <a:gd name="T40" fmla="*/ 140 w 166"/>
                <a:gd name="T41" fmla="*/ 61 h 121"/>
                <a:gd name="T42" fmla="*/ 127 w 166"/>
                <a:gd name="T43" fmla="*/ 64 h 121"/>
                <a:gd name="T44" fmla="*/ 113 w 166"/>
                <a:gd name="T45" fmla="*/ 65 h 121"/>
                <a:gd name="T46" fmla="*/ 102 w 166"/>
                <a:gd name="T47" fmla="*/ 67 h 121"/>
                <a:gd name="T48" fmla="*/ 92 w 166"/>
                <a:gd name="T49" fmla="*/ 71 h 121"/>
                <a:gd name="T50" fmla="*/ 83 w 166"/>
                <a:gd name="T51" fmla="*/ 73 h 121"/>
                <a:gd name="T52" fmla="*/ 74 w 166"/>
                <a:gd name="T53" fmla="*/ 77 h 121"/>
                <a:gd name="T54" fmla="*/ 65 w 166"/>
                <a:gd name="T55" fmla="*/ 79 h 121"/>
                <a:gd name="T56" fmla="*/ 56 w 166"/>
                <a:gd name="T57" fmla="*/ 84 h 121"/>
                <a:gd name="T58" fmla="*/ 48 w 166"/>
                <a:gd name="T59" fmla="*/ 89 h 121"/>
                <a:gd name="T60" fmla="*/ 41 w 166"/>
                <a:gd name="T61" fmla="*/ 91 h 121"/>
                <a:gd name="T62" fmla="*/ 35 w 166"/>
                <a:gd name="T63" fmla="*/ 95 h 121"/>
                <a:gd name="T64" fmla="*/ 28 w 166"/>
                <a:gd name="T65" fmla="*/ 99 h 121"/>
                <a:gd name="T66" fmla="*/ 21 w 166"/>
                <a:gd name="T67" fmla="*/ 104 h 121"/>
                <a:gd name="T68" fmla="*/ 17 w 166"/>
                <a:gd name="T69" fmla="*/ 108 h 121"/>
                <a:gd name="T70" fmla="*/ 12 w 166"/>
                <a:gd name="T71" fmla="*/ 111 h 121"/>
                <a:gd name="T72" fmla="*/ 7 w 166"/>
                <a:gd name="T73" fmla="*/ 116 h 121"/>
                <a:gd name="T74" fmla="*/ 3 w 166"/>
                <a:gd name="T75" fmla="*/ 120 h 121"/>
                <a:gd name="T76" fmla="*/ 0 w 166"/>
                <a:gd name="T77" fmla="*/ 59 h 12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66"/>
                <a:gd name="T118" fmla="*/ 0 h 121"/>
                <a:gd name="T119" fmla="*/ 166 w 166"/>
                <a:gd name="T120" fmla="*/ 121 h 12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66" h="121">
                  <a:moveTo>
                    <a:pt x="0" y="59"/>
                  </a:moveTo>
                  <a:lnTo>
                    <a:pt x="3" y="53"/>
                  </a:lnTo>
                  <a:lnTo>
                    <a:pt x="11" y="48"/>
                  </a:lnTo>
                  <a:lnTo>
                    <a:pt x="17" y="45"/>
                  </a:lnTo>
                  <a:lnTo>
                    <a:pt x="25" y="39"/>
                  </a:lnTo>
                  <a:lnTo>
                    <a:pt x="31" y="34"/>
                  </a:lnTo>
                  <a:lnTo>
                    <a:pt x="38" y="30"/>
                  </a:lnTo>
                  <a:lnTo>
                    <a:pt x="44" y="27"/>
                  </a:lnTo>
                  <a:lnTo>
                    <a:pt x="56" y="23"/>
                  </a:lnTo>
                  <a:lnTo>
                    <a:pt x="63" y="19"/>
                  </a:lnTo>
                  <a:lnTo>
                    <a:pt x="73" y="14"/>
                  </a:lnTo>
                  <a:lnTo>
                    <a:pt x="85" y="10"/>
                  </a:lnTo>
                  <a:lnTo>
                    <a:pt x="95" y="6"/>
                  </a:lnTo>
                  <a:lnTo>
                    <a:pt x="106" y="5"/>
                  </a:lnTo>
                  <a:lnTo>
                    <a:pt x="120" y="3"/>
                  </a:lnTo>
                  <a:lnTo>
                    <a:pt x="132" y="0"/>
                  </a:lnTo>
                  <a:lnTo>
                    <a:pt x="144" y="1"/>
                  </a:lnTo>
                  <a:lnTo>
                    <a:pt x="162" y="0"/>
                  </a:lnTo>
                  <a:lnTo>
                    <a:pt x="165" y="61"/>
                  </a:lnTo>
                  <a:lnTo>
                    <a:pt x="156" y="61"/>
                  </a:lnTo>
                  <a:lnTo>
                    <a:pt x="140" y="61"/>
                  </a:lnTo>
                  <a:lnTo>
                    <a:pt x="127" y="64"/>
                  </a:lnTo>
                  <a:lnTo>
                    <a:pt x="113" y="65"/>
                  </a:lnTo>
                  <a:lnTo>
                    <a:pt x="102" y="67"/>
                  </a:lnTo>
                  <a:lnTo>
                    <a:pt x="92" y="71"/>
                  </a:lnTo>
                  <a:lnTo>
                    <a:pt x="83" y="73"/>
                  </a:lnTo>
                  <a:lnTo>
                    <a:pt x="74" y="77"/>
                  </a:lnTo>
                  <a:lnTo>
                    <a:pt x="65" y="79"/>
                  </a:lnTo>
                  <a:lnTo>
                    <a:pt x="56" y="84"/>
                  </a:lnTo>
                  <a:lnTo>
                    <a:pt x="48" y="89"/>
                  </a:lnTo>
                  <a:lnTo>
                    <a:pt x="41" y="91"/>
                  </a:lnTo>
                  <a:lnTo>
                    <a:pt x="35" y="95"/>
                  </a:lnTo>
                  <a:lnTo>
                    <a:pt x="28" y="99"/>
                  </a:lnTo>
                  <a:lnTo>
                    <a:pt x="21" y="104"/>
                  </a:lnTo>
                  <a:lnTo>
                    <a:pt x="17" y="108"/>
                  </a:lnTo>
                  <a:lnTo>
                    <a:pt x="12" y="111"/>
                  </a:lnTo>
                  <a:lnTo>
                    <a:pt x="7" y="116"/>
                  </a:lnTo>
                  <a:lnTo>
                    <a:pt x="3" y="120"/>
                  </a:lnTo>
                  <a:lnTo>
                    <a:pt x="0" y="59"/>
                  </a:lnTo>
                </a:path>
              </a:pathLst>
            </a:custGeom>
            <a:solidFill>
              <a:srgbClr val="9F9F9F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3" name="Group 11"/>
            <p:cNvGrpSpPr>
              <a:grpSpLocks/>
            </p:cNvGrpSpPr>
            <p:nvPr/>
          </p:nvGrpSpPr>
          <p:grpSpPr bwMode="auto">
            <a:xfrm>
              <a:off x="1731" y="670"/>
              <a:ext cx="88" cy="99"/>
              <a:chOff x="1731" y="670"/>
              <a:chExt cx="88" cy="99"/>
            </a:xfrm>
          </p:grpSpPr>
          <p:sp>
            <p:nvSpPr>
              <p:cNvPr id="30792" name="Line 12"/>
              <p:cNvSpPr>
                <a:spLocks noChangeShapeType="1"/>
              </p:cNvSpPr>
              <p:nvPr/>
            </p:nvSpPr>
            <p:spPr bwMode="auto">
              <a:xfrm flipH="1">
                <a:off x="1734" y="672"/>
                <a:ext cx="85" cy="9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793" name="Line 13"/>
              <p:cNvSpPr>
                <a:spLocks noChangeShapeType="1"/>
              </p:cNvSpPr>
              <p:nvPr/>
            </p:nvSpPr>
            <p:spPr bwMode="auto">
              <a:xfrm flipH="1" flipV="1">
                <a:off x="1743" y="692"/>
                <a:ext cx="70" cy="4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794" name="Line 14"/>
              <p:cNvSpPr>
                <a:spLocks noChangeShapeType="1"/>
              </p:cNvSpPr>
              <p:nvPr/>
            </p:nvSpPr>
            <p:spPr bwMode="auto">
              <a:xfrm flipH="1">
                <a:off x="1813" y="670"/>
                <a:ext cx="6" cy="7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795" name="Line 15"/>
              <p:cNvSpPr>
                <a:spLocks noChangeShapeType="1"/>
              </p:cNvSpPr>
              <p:nvPr/>
            </p:nvSpPr>
            <p:spPr bwMode="auto">
              <a:xfrm flipH="1">
                <a:off x="1731" y="741"/>
                <a:ext cx="82" cy="2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796" name="Line 16"/>
              <p:cNvSpPr>
                <a:spLocks noChangeShapeType="1"/>
              </p:cNvSpPr>
              <p:nvPr/>
            </p:nvSpPr>
            <p:spPr bwMode="auto">
              <a:xfrm flipV="1">
                <a:off x="1734" y="692"/>
                <a:ext cx="7" cy="7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4" name="Group 17"/>
            <p:cNvGrpSpPr>
              <a:grpSpLocks/>
            </p:cNvGrpSpPr>
            <p:nvPr/>
          </p:nvGrpSpPr>
          <p:grpSpPr bwMode="auto">
            <a:xfrm>
              <a:off x="1644" y="649"/>
              <a:ext cx="228" cy="85"/>
              <a:chOff x="1644" y="649"/>
              <a:chExt cx="228" cy="85"/>
            </a:xfrm>
          </p:grpSpPr>
          <p:sp>
            <p:nvSpPr>
              <p:cNvPr id="30790" name="Line 18"/>
              <p:cNvSpPr>
                <a:spLocks noChangeShapeType="1"/>
              </p:cNvSpPr>
              <p:nvPr/>
            </p:nvSpPr>
            <p:spPr bwMode="auto">
              <a:xfrm flipV="1">
                <a:off x="1647" y="651"/>
                <a:ext cx="224" cy="82"/>
              </a:xfrm>
              <a:prstGeom prst="line">
                <a:avLst/>
              </a:prstGeom>
              <a:noFill/>
              <a:ln w="12700">
                <a:solidFill>
                  <a:srgbClr val="BFBFBF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791" name="Line 19"/>
              <p:cNvSpPr>
                <a:spLocks noChangeShapeType="1"/>
              </p:cNvSpPr>
              <p:nvPr/>
            </p:nvSpPr>
            <p:spPr bwMode="auto">
              <a:xfrm flipV="1">
                <a:off x="1644" y="649"/>
                <a:ext cx="228" cy="8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5" name="Group 20"/>
            <p:cNvGrpSpPr>
              <a:grpSpLocks/>
            </p:cNvGrpSpPr>
            <p:nvPr/>
          </p:nvGrpSpPr>
          <p:grpSpPr bwMode="auto">
            <a:xfrm>
              <a:off x="1683" y="576"/>
              <a:ext cx="149" cy="115"/>
              <a:chOff x="1683" y="576"/>
              <a:chExt cx="149" cy="115"/>
            </a:xfrm>
          </p:grpSpPr>
          <p:grpSp>
            <p:nvGrpSpPr>
              <p:cNvPr id="6" name="Group 21"/>
              <p:cNvGrpSpPr>
                <a:grpSpLocks/>
              </p:cNvGrpSpPr>
              <p:nvPr/>
            </p:nvGrpSpPr>
            <p:grpSpPr bwMode="auto">
              <a:xfrm>
                <a:off x="1683" y="576"/>
                <a:ext cx="149" cy="115"/>
                <a:chOff x="1683" y="576"/>
                <a:chExt cx="149" cy="115"/>
              </a:xfrm>
            </p:grpSpPr>
            <p:sp>
              <p:nvSpPr>
                <p:cNvPr id="30787" name="Freeform 22"/>
                <p:cNvSpPr>
                  <a:spLocks/>
                </p:cNvSpPr>
                <p:nvPr/>
              </p:nvSpPr>
              <p:spPr bwMode="auto">
                <a:xfrm>
                  <a:off x="1683" y="576"/>
                  <a:ext cx="120" cy="115"/>
                </a:xfrm>
                <a:custGeom>
                  <a:avLst/>
                  <a:gdLst>
                    <a:gd name="T0" fmla="*/ 0 w 120"/>
                    <a:gd name="T1" fmla="*/ 40 h 115"/>
                    <a:gd name="T2" fmla="*/ 100 w 120"/>
                    <a:gd name="T3" fmla="*/ 0 h 115"/>
                    <a:gd name="T4" fmla="*/ 119 w 120"/>
                    <a:gd name="T5" fmla="*/ 74 h 115"/>
                    <a:gd name="T6" fmla="*/ 19 w 120"/>
                    <a:gd name="T7" fmla="*/ 114 h 115"/>
                    <a:gd name="T8" fmla="*/ 0 w 120"/>
                    <a:gd name="T9" fmla="*/ 40 h 11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0"/>
                    <a:gd name="T16" fmla="*/ 0 h 115"/>
                    <a:gd name="T17" fmla="*/ 120 w 120"/>
                    <a:gd name="T18" fmla="*/ 115 h 11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0" h="115">
                      <a:moveTo>
                        <a:pt x="0" y="40"/>
                      </a:moveTo>
                      <a:lnTo>
                        <a:pt x="100" y="0"/>
                      </a:lnTo>
                      <a:lnTo>
                        <a:pt x="119" y="74"/>
                      </a:lnTo>
                      <a:lnTo>
                        <a:pt x="19" y="114"/>
                      </a:lnTo>
                      <a:lnTo>
                        <a:pt x="0" y="40"/>
                      </a:lnTo>
                    </a:path>
                  </a:pathLst>
                </a:custGeom>
                <a:solidFill>
                  <a:srgbClr val="BFDFFF"/>
                </a:solidFill>
                <a:ln w="127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0788" name="Freeform 23"/>
                <p:cNvSpPr>
                  <a:spLocks/>
                </p:cNvSpPr>
                <p:nvPr/>
              </p:nvSpPr>
              <p:spPr bwMode="auto">
                <a:xfrm>
                  <a:off x="1782" y="576"/>
                  <a:ext cx="50" cy="90"/>
                </a:xfrm>
                <a:custGeom>
                  <a:avLst/>
                  <a:gdLst>
                    <a:gd name="T0" fmla="*/ 0 w 50"/>
                    <a:gd name="T1" fmla="*/ 0 h 90"/>
                    <a:gd name="T2" fmla="*/ 38 w 50"/>
                    <a:gd name="T3" fmla="*/ 50 h 90"/>
                    <a:gd name="T4" fmla="*/ 49 w 50"/>
                    <a:gd name="T5" fmla="*/ 89 h 90"/>
                    <a:gd name="T6" fmla="*/ 20 w 50"/>
                    <a:gd name="T7" fmla="*/ 74 h 90"/>
                    <a:gd name="T8" fmla="*/ 0 w 50"/>
                    <a:gd name="T9" fmla="*/ 0 h 9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90"/>
                    <a:gd name="T17" fmla="*/ 50 w 50"/>
                    <a:gd name="T18" fmla="*/ 90 h 9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90">
                      <a:moveTo>
                        <a:pt x="0" y="0"/>
                      </a:moveTo>
                      <a:lnTo>
                        <a:pt x="38" y="50"/>
                      </a:lnTo>
                      <a:lnTo>
                        <a:pt x="49" y="89"/>
                      </a:lnTo>
                      <a:lnTo>
                        <a:pt x="20" y="74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BFBFBF"/>
                </a:solidFill>
                <a:ln w="127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0789" name="Freeform 24"/>
                <p:cNvSpPr>
                  <a:spLocks/>
                </p:cNvSpPr>
                <p:nvPr/>
              </p:nvSpPr>
              <p:spPr bwMode="auto">
                <a:xfrm>
                  <a:off x="1702" y="650"/>
                  <a:ext cx="129" cy="41"/>
                </a:xfrm>
                <a:custGeom>
                  <a:avLst/>
                  <a:gdLst>
                    <a:gd name="T0" fmla="*/ 0 w 129"/>
                    <a:gd name="T1" fmla="*/ 40 h 41"/>
                    <a:gd name="T2" fmla="*/ 100 w 129"/>
                    <a:gd name="T3" fmla="*/ 0 h 41"/>
                    <a:gd name="T4" fmla="*/ 128 w 129"/>
                    <a:gd name="T5" fmla="*/ 14 h 41"/>
                    <a:gd name="T6" fmla="*/ 54 w 129"/>
                    <a:gd name="T7" fmla="*/ 40 h 41"/>
                    <a:gd name="T8" fmla="*/ 0 w 129"/>
                    <a:gd name="T9" fmla="*/ 40 h 4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9"/>
                    <a:gd name="T16" fmla="*/ 0 h 41"/>
                    <a:gd name="T17" fmla="*/ 129 w 129"/>
                    <a:gd name="T18" fmla="*/ 41 h 4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9" h="41">
                      <a:moveTo>
                        <a:pt x="0" y="40"/>
                      </a:moveTo>
                      <a:lnTo>
                        <a:pt x="100" y="0"/>
                      </a:lnTo>
                      <a:lnTo>
                        <a:pt x="128" y="14"/>
                      </a:lnTo>
                      <a:lnTo>
                        <a:pt x="54" y="40"/>
                      </a:lnTo>
                      <a:lnTo>
                        <a:pt x="0" y="40"/>
                      </a:lnTo>
                    </a:path>
                  </a:pathLst>
                </a:custGeom>
                <a:solidFill>
                  <a:srgbClr val="9F9F9F"/>
                </a:solidFill>
                <a:ln w="127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7" name="Group 25"/>
              <p:cNvGrpSpPr>
                <a:grpSpLocks/>
              </p:cNvGrpSpPr>
              <p:nvPr/>
            </p:nvGrpSpPr>
            <p:grpSpPr bwMode="auto">
              <a:xfrm>
                <a:off x="1711" y="604"/>
                <a:ext cx="54" cy="36"/>
                <a:chOff x="1711" y="604"/>
                <a:chExt cx="54" cy="36"/>
              </a:xfrm>
            </p:grpSpPr>
            <p:sp>
              <p:nvSpPr>
                <p:cNvPr id="30785" name="Oval 26"/>
                <p:cNvSpPr>
                  <a:spLocks noChangeArrowheads="1"/>
                </p:cNvSpPr>
                <p:nvPr/>
              </p:nvSpPr>
              <p:spPr bwMode="auto">
                <a:xfrm rot="720000">
                  <a:off x="1711" y="619"/>
                  <a:ext cx="16" cy="21"/>
                </a:xfrm>
                <a:prstGeom prst="ellipse">
                  <a:avLst/>
                </a:prstGeom>
                <a:solidFill>
                  <a:srgbClr val="3F7F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0786" name="Oval 27"/>
                <p:cNvSpPr>
                  <a:spLocks noChangeArrowheads="1"/>
                </p:cNvSpPr>
                <p:nvPr/>
              </p:nvSpPr>
              <p:spPr bwMode="auto">
                <a:xfrm rot="720000">
                  <a:off x="1749" y="604"/>
                  <a:ext cx="16" cy="21"/>
                </a:xfrm>
                <a:prstGeom prst="ellipse">
                  <a:avLst/>
                </a:prstGeom>
                <a:solidFill>
                  <a:srgbClr val="3F7F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8" name="Group 28"/>
            <p:cNvGrpSpPr>
              <a:grpSpLocks/>
            </p:cNvGrpSpPr>
            <p:nvPr/>
          </p:nvGrpSpPr>
          <p:grpSpPr bwMode="auto">
            <a:xfrm>
              <a:off x="1430" y="652"/>
              <a:ext cx="248" cy="238"/>
              <a:chOff x="1430" y="652"/>
              <a:chExt cx="248" cy="238"/>
            </a:xfrm>
          </p:grpSpPr>
          <p:sp>
            <p:nvSpPr>
              <p:cNvPr id="30770" name="Freeform 29"/>
              <p:cNvSpPr>
                <a:spLocks/>
              </p:cNvSpPr>
              <p:nvPr/>
            </p:nvSpPr>
            <p:spPr bwMode="auto">
              <a:xfrm>
                <a:off x="1430" y="652"/>
                <a:ext cx="248" cy="238"/>
              </a:xfrm>
              <a:custGeom>
                <a:avLst/>
                <a:gdLst>
                  <a:gd name="T0" fmla="*/ 0 w 248"/>
                  <a:gd name="T1" fmla="*/ 82 h 238"/>
                  <a:gd name="T2" fmla="*/ 204 w 248"/>
                  <a:gd name="T3" fmla="*/ 0 h 238"/>
                  <a:gd name="T4" fmla="*/ 247 w 248"/>
                  <a:gd name="T5" fmla="*/ 155 h 238"/>
                  <a:gd name="T6" fmla="*/ 41 w 248"/>
                  <a:gd name="T7" fmla="*/ 237 h 238"/>
                  <a:gd name="T8" fmla="*/ 0 w 248"/>
                  <a:gd name="T9" fmla="*/ 82 h 2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8"/>
                  <a:gd name="T16" fmla="*/ 0 h 238"/>
                  <a:gd name="T17" fmla="*/ 248 w 248"/>
                  <a:gd name="T18" fmla="*/ 238 h 2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8" h="238">
                    <a:moveTo>
                      <a:pt x="0" y="82"/>
                    </a:moveTo>
                    <a:lnTo>
                      <a:pt x="204" y="0"/>
                    </a:lnTo>
                    <a:lnTo>
                      <a:pt x="247" y="155"/>
                    </a:lnTo>
                    <a:lnTo>
                      <a:pt x="41" y="237"/>
                    </a:lnTo>
                    <a:lnTo>
                      <a:pt x="0" y="82"/>
                    </a:lnTo>
                  </a:path>
                </a:pathLst>
              </a:custGeom>
              <a:solidFill>
                <a:srgbClr val="7F7F7F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9" name="Group 30"/>
              <p:cNvGrpSpPr>
                <a:grpSpLocks/>
              </p:cNvGrpSpPr>
              <p:nvPr/>
            </p:nvGrpSpPr>
            <p:grpSpPr bwMode="auto">
              <a:xfrm>
                <a:off x="1441" y="667"/>
                <a:ext cx="225" cy="208"/>
                <a:chOff x="1441" y="667"/>
                <a:chExt cx="225" cy="208"/>
              </a:xfrm>
            </p:grpSpPr>
            <p:grpSp>
              <p:nvGrpSpPr>
                <p:cNvPr id="10" name="Group 31"/>
                <p:cNvGrpSpPr>
                  <a:grpSpLocks/>
                </p:cNvGrpSpPr>
                <p:nvPr/>
              </p:nvGrpSpPr>
              <p:grpSpPr bwMode="auto">
                <a:xfrm>
                  <a:off x="1465" y="667"/>
                  <a:ext cx="177" cy="208"/>
                  <a:chOff x="1465" y="667"/>
                  <a:chExt cx="177" cy="208"/>
                </a:xfrm>
              </p:grpSpPr>
              <p:sp>
                <p:nvSpPr>
                  <p:cNvPr id="30778" name="Line 32"/>
                  <p:cNvSpPr>
                    <a:spLocks noChangeShapeType="1"/>
                  </p:cNvSpPr>
                  <p:nvPr/>
                </p:nvSpPr>
                <p:spPr bwMode="auto">
                  <a:xfrm>
                    <a:off x="1602" y="667"/>
                    <a:ext cx="40" cy="154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wrap="none" anchor="ctr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0779" name="Line 33"/>
                  <p:cNvSpPr>
                    <a:spLocks noChangeShapeType="1"/>
                  </p:cNvSpPr>
                  <p:nvPr/>
                </p:nvSpPr>
                <p:spPr bwMode="auto">
                  <a:xfrm>
                    <a:off x="1566" y="682"/>
                    <a:ext cx="42" cy="151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wrap="none" anchor="ctr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0780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1531" y="695"/>
                    <a:ext cx="42" cy="151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wrap="none" anchor="ctr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0781" name="Line 35"/>
                  <p:cNvSpPr>
                    <a:spLocks noChangeShapeType="1"/>
                  </p:cNvSpPr>
                  <p:nvPr/>
                </p:nvSpPr>
                <p:spPr bwMode="auto">
                  <a:xfrm>
                    <a:off x="1498" y="706"/>
                    <a:ext cx="42" cy="15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wrap="none" anchor="ctr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0782" name="Line 36"/>
                  <p:cNvSpPr>
                    <a:spLocks noChangeShapeType="1"/>
                  </p:cNvSpPr>
                  <p:nvPr/>
                </p:nvSpPr>
                <p:spPr bwMode="auto">
                  <a:xfrm>
                    <a:off x="1465" y="721"/>
                    <a:ext cx="41" cy="154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wrap="none" anchor="ctr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" name="Group 37"/>
                <p:cNvGrpSpPr>
                  <a:grpSpLocks/>
                </p:cNvGrpSpPr>
                <p:nvPr/>
              </p:nvGrpSpPr>
              <p:grpSpPr bwMode="auto">
                <a:xfrm>
                  <a:off x="1441" y="684"/>
                  <a:ext cx="225" cy="171"/>
                  <a:chOff x="1441" y="684"/>
                  <a:chExt cx="225" cy="171"/>
                </a:xfrm>
              </p:grpSpPr>
              <p:sp>
                <p:nvSpPr>
                  <p:cNvPr id="30774" name="Line 3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41" y="684"/>
                    <a:ext cx="202" cy="8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wrap="none" anchor="ctr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0775" name="Line 3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49" y="712"/>
                    <a:ext cx="200" cy="83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wrap="none" anchor="ctr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0776" name="Line 4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56" y="744"/>
                    <a:ext cx="203" cy="83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wrap="none" anchor="ctr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0777" name="Line 4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464" y="774"/>
                    <a:ext cx="202" cy="81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wrap="none" anchor="ctr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12" name="Group 42"/>
            <p:cNvGrpSpPr>
              <a:grpSpLocks/>
            </p:cNvGrpSpPr>
            <p:nvPr/>
          </p:nvGrpSpPr>
          <p:grpSpPr bwMode="auto">
            <a:xfrm>
              <a:off x="1845" y="498"/>
              <a:ext cx="248" cy="239"/>
              <a:chOff x="1845" y="498"/>
              <a:chExt cx="248" cy="239"/>
            </a:xfrm>
          </p:grpSpPr>
          <p:sp>
            <p:nvSpPr>
              <p:cNvPr id="30757" name="Freeform 43"/>
              <p:cNvSpPr>
                <a:spLocks/>
              </p:cNvSpPr>
              <p:nvPr/>
            </p:nvSpPr>
            <p:spPr bwMode="auto">
              <a:xfrm>
                <a:off x="1845" y="498"/>
                <a:ext cx="248" cy="239"/>
              </a:xfrm>
              <a:custGeom>
                <a:avLst/>
                <a:gdLst>
                  <a:gd name="T0" fmla="*/ 0 w 248"/>
                  <a:gd name="T1" fmla="*/ 83 h 239"/>
                  <a:gd name="T2" fmla="*/ 206 w 248"/>
                  <a:gd name="T3" fmla="*/ 0 h 239"/>
                  <a:gd name="T4" fmla="*/ 247 w 248"/>
                  <a:gd name="T5" fmla="*/ 155 h 239"/>
                  <a:gd name="T6" fmla="*/ 43 w 248"/>
                  <a:gd name="T7" fmla="*/ 238 h 239"/>
                  <a:gd name="T8" fmla="*/ 0 w 248"/>
                  <a:gd name="T9" fmla="*/ 83 h 23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8"/>
                  <a:gd name="T16" fmla="*/ 0 h 239"/>
                  <a:gd name="T17" fmla="*/ 248 w 248"/>
                  <a:gd name="T18" fmla="*/ 239 h 23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8" h="239">
                    <a:moveTo>
                      <a:pt x="0" y="83"/>
                    </a:moveTo>
                    <a:lnTo>
                      <a:pt x="206" y="0"/>
                    </a:lnTo>
                    <a:lnTo>
                      <a:pt x="247" y="155"/>
                    </a:lnTo>
                    <a:lnTo>
                      <a:pt x="43" y="238"/>
                    </a:lnTo>
                    <a:lnTo>
                      <a:pt x="0" y="83"/>
                    </a:lnTo>
                  </a:path>
                </a:pathLst>
              </a:custGeom>
              <a:solidFill>
                <a:srgbClr val="7F7F7F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3" name="Group 44"/>
              <p:cNvGrpSpPr>
                <a:grpSpLocks/>
              </p:cNvGrpSpPr>
              <p:nvPr/>
            </p:nvGrpSpPr>
            <p:grpSpPr bwMode="auto">
              <a:xfrm>
                <a:off x="1856" y="514"/>
                <a:ext cx="227" cy="207"/>
                <a:chOff x="1856" y="514"/>
                <a:chExt cx="227" cy="207"/>
              </a:xfrm>
            </p:grpSpPr>
            <p:grpSp>
              <p:nvGrpSpPr>
                <p:cNvPr id="14" name="Group 45"/>
                <p:cNvGrpSpPr>
                  <a:grpSpLocks/>
                </p:cNvGrpSpPr>
                <p:nvPr/>
              </p:nvGrpSpPr>
              <p:grpSpPr bwMode="auto">
                <a:xfrm>
                  <a:off x="1881" y="514"/>
                  <a:ext cx="178" cy="207"/>
                  <a:chOff x="1881" y="514"/>
                  <a:chExt cx="178" cy="207"/>
                </a:xfrm>
              </p:grpSpPr>
              <p:sp>
                <p:nvSpPr>
                  <p:cNvPr id="30765" name="Line 46"/>
                  <p:cNvSpPr>
                    <a:spLocks noChangeShapeType="1"/>
                  </p:cNvSpPr>
                  <p:nvPr/>
                </p:nvSpPr>
                <p:spPr bwMode="auto">
                  <a:xfrm>
                    <a:off x="2017" y="514"/>
                    <a:ext cx="42" cy="153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wrap="none" anchor="ctr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0766" name="Line 47"/>
                  <p:cNvSpPr>
                    <a:spLocks noChangeShapeType="1"/>
                  </p:cNvSpPr>
                  <p:nvPr/>
                </p:nvSpPr>
                <p:spPr bwMode="auto">
                  <a:xfrm>
                    <a:off x="1982" y="527"/>
                    <a:ext cx="42" cy="154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wrap="none" anchor="ctr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0767" name="Line 48"/>
                  <p:cNvSpPr>
                    <a:spLocks noChangeShapeType="1"/>
                  </p:cNvSpPr>
                  <p:nvPr/>
                </p:nvSpPr>
                <p:spPr bwMode="auto">
                  <a:xfrm>
                    <a:off x="1950" y="541"/>
                    <a:ext cx="41" cy="153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wrap="none" anchor="ctr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0768" name="Line 49"/>
                  <p:cNvSpPr>
                    <a:spLocks noChangeShapeType="1"/>
                  </p:cNvSpPr>
                  <p:nvPr/>
                </p:nvSpPr>
                <p:spPr bwMode="auto">
                  <a:xfrm>
                    <a:off x="1915" y="552"/>
                    <a:ext cx="41" cy="155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wrap="none" anchor="ctr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0769" name="Line 50"/>
                  <p:cNvSpPr>
                    <a:spLocks noChangeShapeType="1"/>
                  </p:cNvSpPr>
                  <p:nvPr/>
                </p:nvSpPr>
                <p:spPr bwMode="auto">
                  <a:xfrm>
                    <a:off x="1881" y="568"/>
                    <a:ext cx="41" cy="153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wrap="none" anchor="ctr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" name="Group 51"/>
                <p:cNvGrpSpPr>
                  <a:grpSpLocks/>
                </p:cNvGrpSpPr>
                <p:nvPr/>
              </p:nvGrpSpPr>
              <p:grpSpPr bwMode="auto">
                <a:xfrm>
                  <a:off x="1856" y="530"/>
                  <a:ext cx="227" cy="172"/>
                  <a:chOff x="1856" y="530"/>
                  <a:chExt cx="227" cy="172"/>
                </a:xfrm>
              </p:grpSpPr>
              <p:sp>
                <p:nvSpPr>
                  <p:cNvPr id="30761" name="Line 5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856" y="530"/>
                    <a:ext cx="203" cy="81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wrap="none" anchor="ctr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0762" name="Line 5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865" y="560"/>
                    <a:ext cx="200" cy="83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wrap="none" anchor="ctr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0763" name="Line 5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871" y="592"/>
                    <a:ext cx="205" cy="81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wrap="none" anchor="ctr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0764" name="Line 5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881" y="621"/>
                    <a:ext cx="202" cy="81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wrap="none" anchor="ctr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</p:grpSp>
        </p:grpSp>
      </p:grpSp>
      <p:sp>
        <p:nvSpPr>
          <p:cNvPr id="30730" name="Freeform 56" descr="Diagonali chiare verso l'alto"/>
          <p:cNvSpPr>
            <a:spLocks/>
          </p:cNvSpPr>
          <p:nvPr/>
        </p:nvSpPr>
        <p:spPr bwMode="auto">
          <a:xfrm>
            <a:off x="3419475" y="5314950"/>
            <a:ext cx="4422775" cy="515938"/>
          </a:xfrm>
          <a:custGeom>
            <a:avLst/>
            <a:gdLst>
              <a:gd name="T0" fmla="*/ 33338 w 2786"/>
              <a:gd name="T1" fmla="*/ 450850 h 325"/>
              <a:gd name="T2" fmla="*/ 93663 w 2786"/>
              <a:gd name="T3" fmla="*/ 431800 h 325"/>
              <a:gd name="T4" fmla="*/ 142875 w 2786"/>
              <a:gd name="T5" fmla="*/ 415925 h 325"/>
              <a:gd name="T6" fmla="*/ 203200 w 2786"/>
              <a:gd name="T7" fmla="*/ 401638 h 325"/>
              <a:gd name="T8" fmla="*/ 255588 w 2786"/>
              <a:gd name="T9" fmla="*/ 396875 h 325"/>
              <a:gd name="T10" fmla="*/ 312738 w 2786"/>
              <a:gd name="T11" fmla="*/ 393700 h 325"/>
              <a:gd name="T12" fmla="*/ 363538 w 2786"/>
              <a:gd name="T13" fmla="*/ 390525 h 325"/>
              <a:gd name="T14" fmla="*/ 420688 w 2786"/>
              <a:gd name="T15" fmla="*/ 390525 h 325"/>
              <a:gd name="T16" fmla="*/ 471488 w 2786"/>
              <a:gd name="T17" fmla="*/ 381000 h 325"/>
              <a:gd name="T18" fmla="*/ 531813 w 2786"/>
              <a:gd name="T19" fmla="*/ 365125 h 325"/>
              <a:gd name="T20" fmla="*/ 582613 w 2786"/>
              <a:gd name="T21" fmla="*/ 346075 h 325"/>
              <a:gd name="T22" fmla="*/ 641350 w 2786"/>
              <a:gd name="T23" fmla="*/ 325438 h 325"/>
              <a:gd name="T24" fmla="*/ 690563 w 2786"/>
              <a:gd name="T25" fmla="*/ 300038 h 325"/>
              <a:gd name="T26" fmla="*/ 750888 w 2786"/>
              <a:gd name="T27" fmla="*/ 279400 h 325"/>
              <a:gd name="T28" fmla="*/ 801688 w 2786"/>
              <a:gd name="T29" fmla="*/ 252413 h 325"/>
              <a:gd name="T30" fmla="*/ 858838 w 2786"/>
              <a:gd name="T31" fmla="*/ 217488 h 325"/>
              <a:gd name="T32" fmla="*/ 909638 w 2786"/>
              <a:gd name="T33" fmla="*/ 195263 h 325"/>
              <a:gd name="T34" fmla="*/ 968375 w 2786"/>
              <a:gd name="T35" fmla="*/ 185738 h 325"/>
              <a:gd name="T36" fmla="*/ 1020763 w 2786"/>
              <a:gd name="T37" fmla="*/ 171450 h 325"/>
              <a:gd name="T38" fmla="*/ 1081088 w 2786"/>
              <a:gd name="T39" fmla="*/ 157163 h 325"/>
              <a:gd name="T40" fmla="*/ 1128713 w 2786"/>
              <a:gd name="T41" fmla="*/ 127000 h 325"/>
              <a:gd name="T42" fmla="*/ 1189038 w 2786"/>
              <a:gd name="T43" fmla="*/ 82550 h 325"/>
              <a:gd name="T44" fmla="*/ 1239838 w 2786"/>
              <a:gd name="T45" fmla="*/ 39688 h 325"/>
              <a:gd name="T46" fmla="*/ 1296988 w 2786"/>
              <a:gd name="T47" fmla="*/ 9525 h 325"/>
              <a:gd name="T48" fmla="*/ 1347788 w 2786"/>
              <a:gd name="T49" fmla="*/ 0 h 325"/>
              <a:gd name="T50" fmla="*/ 1406525 w 2786"/>
              <a:gd name="T51" fmla="*/ 7938 h 325"/>
              <a:gd name="T52" fmla="*/ 1458913 w 2786"/>
              <a:gd name="T53" fmla="*/ 25400 h 325"/>
              <a:gd name="T54" fmla="*/ 1519238 w 2786"/>
              <a:gd name="T55" fmla="*/ 41275 h 325"/>
              <a:gd name="T56" fmla="*/ 1566863 w 2786"/>
              <a:gd name="T57" fmla="*/ 68263 h 325"/>
              <a:gd name="T58" fmla="*/ 1627188 w 2786"/>
              <a:gd name="T59" fmla="*/ 96838 h 325"/>
              <a:gd name="T60" fmla="*/ 1674813 w 2786"/>
              <a:gd name="T61" fmla="*/ 130175 h 325"/>
              <a:gd name="T62" fmla="*/ 1735138 w 2786"/>
              <a:gd name="T63" fmla="*/ 173038 h 325"/>
              <a:gd name="T64" fmla="*/ 1787525 w 2786"/>
              <a:gd name="T65" fmla="*/ 212725 h 325"/>
              <a:gd name="T66" fmla="*/ 1846263 w 2786"/>
              <a:gd name="T67" fmla="*/ 261938 h 325"/>
              <a:gd name="T68" fmla="*/ 1897063 w 2786"/>
              <a:gd name="T69" fmla="*/ 298450 h 325"/>
              <a:gd name="T70" fmla="*/ 1954213 w 2786"/>
              <a:gd name="T71" fmla="*/ 330200 h 325"/>
              <a:gd name="T72" fmla="*/ 2005013 w 2786"/>
              <a:gd name="T73" fmla="*/ 368300 h 325"/>
              <a:gd name="T74" fmla="*/ 2065338 w 2786"/>
              <a:gd name="T75" fmla="*/ 393700 h 325"/>
              <a:gd name="T76" fmla="*/ 2112963 w 2786"/>
              <a:gd name="T77" fmla="*/ 414338 h 325"/>
              <a:gd name="T78" fmla="*/ 2173288 w 2786"/>
              <a:gd name="T79" fmla="*/ 434975 h 325"/>
              <a:gd name="T80" fmla="*/ 2222500 w 2786"/>
              <a:gd name="T81" fmla="*/ 458788 h 325"/>
              <a:gd name="T82" fmla="*/ 2611438 w 2786"/>
              <a:gd name="T83" fmla="*/ 461963 h 325"/>
              <a:gd name="T84" fmla="*/ 2660650 w 2786"/>
              <a:gd name="T85" fmla="*/ 452438 h 325"/>
              <a:gd name="T86" fmla="*/ 2722563 w 2786"/>
              <a:gd name="T87" fmla="*/ 444500 h 325"/>
              <a:gd name="T88" fmla="*/ 2770188 w 2786"/>
              <a:gd name="T89" fmla="*/ 431800 h 325"/>
              <a:gd name="T90" fmla="*/ 2830513 w 2786"/>
              <a:gd name="T91" fmla="*/ 420688 h 325"/>
              <a:gd name="T92" fmla="*/ 2881313 w 2786"/>
              <a:gd name="T93" fmla="*/ 441325 h 325"/>
              <a:gd name="T94" fmla="*/ 2955925 w 2786"/>
              <a:gd name="T95" fmla="*/ 476250 h 325"/>
              <a:gd name="T96" fmla="*/ 3048000 w 2786"/>
              <a:gd name="T97" fmla="*/ 503238 h 325"/>
              <a:gd name="T98" fmla="*/ 3889375 w 2786"/>
              <a:gd name="T99" fmla="*/ 439738 h 325"/>
              <a:gd name="T100" fmla="*/ 3098800 w 2786"/>
              <a:gd name="T101" fmla="*/ 514350 h 32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786"/>
              <a:gd name="T154" fmla="*/ 0 h 325"/>
              <a:gd name="T155" fmla="*/ 2786 w 2786"/>
              <a:gd name="T156" fmla="*/ 325 h 32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786" h="325">
                <a:moveTo>
                  <a:pt x="0" y="291"/>
                </a:moveTo>
                <a:lnTo>
                  <a:pt x="11" y="285"/>
                </a:lnTo>
                <a:lnTo>
                  <a:pt x="21" y="284"/>
                </a:lnTo>
                <a:lnTo>
                  <a:pt x="38" y="280"/>
                </a:lnTo>
                <a:lnTo>
                  <a:pt x="49" y="276"/>
                </a:lnTo>
                <a:lnTo>
                  <a:pt x="59" y="272"/>
                </a:lnTo>
                <a:lnTo>
                  <a:pt x="70" y="269"/>
                </a:lnTo>
                <a:lnTo>
                  <a:pt x="81" y="265"/>
                </a:lnTo>
                <a:lnTo>
                  <a:pt x="90" y="262"/>
                </a:lnTo>
                <a:lnTo>
                  <a:pt x="106" y="260"/>
                </a:lnTo>
                <a:lnTo>
                  <a:pt x="117" y="256"/>
                </a:lnTo>
                <a:lnTo>
                  <a:pt x="128" y="253"/>
                </a:lnTo>
                <a:lnTo>
                  <a:pt x="139" y="250"/>
                </a:lnTo>
                <a:lnTo>
                  <a:pt x="150" y="249"/>
                </a:lnTo>
                <a:lnTo>
                  <a:pt x="161" y="250"/>
                </a:lnTo>
                <a:lnTo>
                  <a:pt x="175" y="249"/>
                </a:lnTo>
                <a:lnTo>
                  <a:pt x="186" y="248"/>
                </a:lnTo>
                <a:lnTo>
                  <a:pt x="197" y="248"/>
                </a:lnTo>
                <a:lnTo>
                  <a:pt x="208" y="248"/>
                </a:lnTo>
                <a:lnTo>
                  <a:pt x="218" y="248"/>
                </a:lnTo>
                <a:lnTo>
                  <a:pt x="229" y="246"/>
                </a:lnTo>
                <a:lnTo>
                  <a:pt x="246" y="246"/>
                </a:lnTo>
                <a:lnTo>
                  <a:pt x="256" y="246"/>
                </a:lnTo>
                <a:lnTo>
                  <a:pt x="265" y="246"/>
                </a:lnTo>
                <a:lnTo>
                  <a:pt x="276" y="248"/>
                </a:lnTo>
                <a:lnTo>
                  <a:pt x="287" y="244"/>
                </a:lnTo>
                <a:lnTo>
                  <a:pt x="297" y="240"/>
                </a:lnTo>
                <a:lnTo>
                  <a:pt x="314" y="237"/>
                </a:lnTo>
                <a:lnTo>
                  <a:pt x="325" y="233"/>
                </a:lnTo>
                <a:lnTo>
                  <a:pt x="335" y="230"/>
                </a:lnTo>
                <a:lnTo>
                  <a:pt x="346" y="226"/>
                </a:lnTo>
                <a:lnTo>
                  <a:pt x="355" y="221"/>
                </a:lnTo>
                <a:lnTo>
                  <a:pt x="367" y="218"/>
                </a:lnTo>
                <a:lnTo>
                  <a:pt x="382" y="212"/>
                </a:lnTo>
                <a:lnTo>
                  <a:pt x="393" y="208"/>
                </a:lnTo>
                <a:lnTo>
                  <a:pt x="404" y="205"/>
                </a:lnTo>
                <a:lnTo>
                  <a:pt x="415" y="202"/>
                </a:lnTo>
                <a:lnTo>
                  <a:pt x="426" y="197"/>
                </a:lnTo>
                <a:lnTo>
                  <a:pt x="435" y="189"/>
                </a:lnTo>
                <a:lnTo>
                  <a:pt x="452" y="185"/>
                </a:lnTo>
                <a:lnTo>
                  <a:pt x="462" y="181"/>
                </a:lnTo>
                <a:lnTo>
                  <a:pt x="473" y="176"/>
                </a:lnTo>
                <a:lnTo>
                  <a:pt x="484" y="172"/>
                </a:lnTo>
                <a:lnTo>
                  <a:pt x="494" y="166"/>
                </a:lnTo>
                <a:lnTo>
                  <a:pt x="505" y="159"/>
                </a:lnTo>
                <a:lnTo>
                  <a:pt x="520" y="151"/>
                </a:lnTo>
                <a:lnTo>
                  <a:pt x="531" y="143"/>
                </a:lnTo>
                <a:lnTo>
                  <a:pt x="541" y="137"/>
                </a:lnTo>
                <a:lnTo>
                  <a:pt x="552" y="131"/>
                </a:lnTo>
                <a:lnTo>
                  <a:pt x="563" y="127"/>
                </a:lnTo>
                <a:lnTo>
                  <a:pt x="573" y="123"/>
                </a:lnTo>
                <a:lnTo>
                  <a:pt x="590" y="121"/>
                </a:lnTo>
                <a:lnTo>
                  <a:pt x="601" y="120"/>
                </a:lnTo>
                <a:lnTo>
                  <a:pt x="610" y="117"/>
                </a:lnTo>
                <a:lnTo>
                  <a:pt x="621" y="115"/>
                </a:lnTo>
                <a:lnTo>
                  <a:pt x="632" y="112"/>
                </a:lnTo>
                <a:lnTo>
                  <a:pt x="643" y="108"/>
                </a:lnTo>
                <a:lnTo>
                  <a:pt x="658" y="105"/>
                </a:lnTo>
                <a:lnTo>
                  <a:pt x="669" y="101"/>
                </a:lnTo>
                <a:lnTo>
                  <a:pt x="681" y="99"/>
                </a:lnTo>
                <a:lnTo>
                  <a:pt x="691" y="96"/>
                </a:lnTo>
                <a:lnTo>
                  <a:pt x="700" y="88"/>
                </a:lnTo>
                <a:lnTo>
                  <a:pt x="711" y="80"/>
                </a:lnTo>
                <a:lnTo>
                  <a:pt x="728" y="72"/>
                </a:lnTo>
                <a:lnTo>
                  <a:pt x="738" y="62"/>
                </a:lnTo>
                <a:lnTo>
                  <a:pt x="749" y="52"/>
                </a:lnTo>
                <a:lnTo>
                  <a:pt x="760" y="42"/>
                </a:lnTo>
                <a:lnTo>
                  <a:pt x="770" y="32"/>
                </a:lnTo>
                <a:lnTo>
                  <a:pt x="781" y="25"/>
                </a:lnTo>
                <a:lnTo>
                  <a:pt x="796" y="17"/>
                </a:lnTo>
                <a:lnTo>
                  <a:pt x="807" y="12"/>
                </a:lnTo>
                <a:lnTo>
                  <a:pt x="817" y="6"/>
                </a:lnTo>
                <a:lnTo>
                  <a:pt x="828" y="3"/>
                </a:lnTo>
                <a:lnTo>
                  <a:pt x="839" y="0"/>
                </a:lnTo>
                <a:lnTo>
                  <a:pt x="849" y="0"/>
                </a:lnTo>
                <a:lnTo>
                  <a:pt x="866" y="3"/>
                </a:lnTo>
                <a:lnTo>
                  <a:pt x="875" y="3"/>
                </a:lnTo>
                <a:lnTo>
                  <a:pt x="886" y="5"/>
                </a:lnTo>
                <a:lnTo>
                  <a:pt x="897" y="7"/>
                </a:lnTo>
                <a:lnTo>
                  <a:pt x="908" y="11"/>
                </a:lnTo>
                <a:lnTo>
                  <a:pt x="919" y="16"/>
                </a:lnTo>
                <a:lnTo>
                  <a:pt x="934" y="19"/>
                </a:lnTo>
                <a:lnTo>
                  <a:pt x="946" y="23"/>
                </a:lnTo>
                <a:lnTo>
                  <a:pt x="957" y="26"/>
                </a:lnTo>
                <a:lnTo>
                  <a:pt x="966" y="31"/>
                </a:lnTo>
                <a:lnTo>
                  <a:pt x="976" y="38"/>
                </a:lnTo>
                <a:lnTo>
                  <a:pt x="987" y="43"/>
                </a:lnTo>
                <a:lnTo>
                  <a:pt x="1004" y="48"/>
                </a:lnTo>
                <a:lnTo>
                  <a:pt x="1014" y="55"/>
                </a:lnTo>
                <a:lnTo>
                  <a:pt x="1025" y="61"/>
                </a:lnTo>
                <a:lnTo>
                  <a:pt x="1036" y="66"/>
                </a:lnTo>
                <a:lnTo>
                  <a:pt x="1044" y="73"/>
                </a:lnTo>
                <a:lnTo>
                  <a:pt x="1055" y="82"/>
                </a:lnTo>
                <a:lnTo>
                  <a:pt x="1072" y="90"/>
                </a:lnTo>
                <a:lnTo>
                  <a:pt x="1083" y="100"/>
                </a:lnTo>
                <a:lnTo>
                  <a:pt x="1093" y="109"/>
                </a:lnTo>
                <a:lnTo>
                  <a:pt x="1104" y="117"/>
                </a:lnTo>
                <a:lnTo>
                  <a:pt x="1115" y="125"/>
                </a:lnTo>
                <a:lnTo>
                  <a:pt x="1126" y="134"/>
                </a:lnTo>
                <a:lnTo>
                  <a:pt x="1140" y="145"/>
                </a:lnTo>
                <a:lnTo>
                  <a:pt x="1151" y="156"/>
                </a:lnTo>
                <a:lnTo>
                  <a:pt x="1163" y="165"/>
                </a:lnTo>
                <a:lnTo>
                  <a:pt x="1173" y="172"/>
                </a:lnTo>
                <a:lnTo>
                  <a:pt x="1184" y="181"/>
                </a:lnTo>
                <a:lnTo>
                  <a:pt x="1195" y="188"/>
                </a:lnTo>
                <a:lnTo>
                  <a:pt x="1205" y="194"/>
                </a:lnTo>
                <a:lnTo>
                  <a:pt x="1220" y="202"/>
                </a:lnTo>
                <a:lnTo>
                  <a:pt x="1231" y="208"/>
                </a:lnTo>
                <a:lnTo>
                  <a:pt x="1242" y="218"/>
                </a:lnTo>
                <a:lnTo>
                  <a:pt x="1252" y="224"/>
                </a:lnTo>
                <a:lnTo>
                  <a:pt x="1263" y="232"/>
                </a:lnTo>
                <a:lnTo>
                  <a:pt x="1274" y="238"/>
                </a:lnTo>
                <a:lnTo>
                  <a:pt x="1290" y="243"/>
                </a:lnTo>
                <a:lnTo>
                  <a:pt x="1301" y="248"/>
                </a:lnTo>
                <a:lnTo>
                  <a:pt x="1310" y="254"/>
                </a:lnTo>
                <a:lnTo>
                  <a:pt x="1320" y="258"/>
                </a:lnTo>
                <a:lnTo>
                  <a:pt x="1331" y="261"/>
                </a:lnTo>
                <a:lnTo>
                  <a:pt x="1343" y="265"/>
                </a:lnTo>
                <a:lnTo>
                  <a:pt x="1359" y="269"/>
                </a:lnTo>
                <a:lnTo>
                  <a:pt x="1369" y="274"/>
                </a:lnTo>
                <a:lnTo>
                  <a:pt x="1380" y="280"/>
                </a:lnTo>
                <a:lnTo>
                  <a:pt x="1392" y="285"/>
                </a:lnTo>
                <a:lnTo>
                  <a:pt x="1400" y="289"/>
                </a:lnTo>
                <a:lnTo>
                  <a:pt x="1411" y="293"/>
                </a:lnTo>
                <a:lnTo>
                  <a:pt x="1514" y="253"/>
                </a:lnTo>
                <a:lnTo>
                  <a:pt x="1645" y="291"/>
                </a:lnTo>
                <a:lnTo>
                  <a:pt x="1657" y="289"/>
                </a:lnTo>
                <a:lnTo>
                  <a:pt x="1666" y="285"/>
                </a:lnTo>
                <a:lnTo>
                  <a:pt x="1676" y="285"/>
                </a:lnTo>
                <a:lnTo>
                  <a:pt x="1687" y="284"/>
                </a:lnTo>
                <a:lnTo>
                  <a:pt x="1704" y="281"/>
                </a:lnTo>
                <a:lnTo>
                  <a:pt x="1715" y="280"/>
                </a:lnTo>
                <a:lnTo>
                  <a:pt x="1725" y="278"/>
                </a:lnTo>
                <a:lnTo>
                  <a:pt x="1736" y="276"/>
                </a:lnTo>
                <a:lnTo>
                  <a:pt x="1745" y="272"/>
                </a:lnTo>
                <a:lnTo>
                  <a:pt x="1755" y="269"/>
                </a:lnTo>
                <a:lnTo>
                  <a:pt x="1772" y="264"/>
                </a:lnTo>
                <a:lnTo>
                  <a:pt x="1783" y="265"/>
                </a:lnTo>
                <a:lnTo>
                  <a:pt x="1793" y="268"/>
                </a:lnTo>
                <a:lnTo>
                  <a:pt x="1804" y="272"/>
                </a:lnTo>
                <a:lnTo>
                  <a:pt x="1815" y="278"/>
                </a:lnTo>
                <a:lnTo>
                  <a:pt x="1826" y="285"/>
                </a:lnTo>
                <a:lnTo>
                  <a:pt x="1840" y="291"/>
                </a:lnTo>
                <a:lnTo>
                  <a:pt x="1862" y="300"/>
                </a:lnTo>
                <a:lnTo>
                  <a:pt x="1873" y="305"/>
                </a:lnTo>
                <a:lnTo>
                  <a:pt x="1884" y="309"/>
                </a:lnTo>
                <a:lnTo>
                  <a:pt x="1920" y="317"/>
                </a:lnTo>
                <a:lnTo>
                  <a:pt x="2786" y="325"/>
                </a:lnTo>
                <a:lnTo>
                  <a:pt x="2554" y="245"/>
                </a:lnTo>
                <a:lnTo>
                  <a:pt x="2450" y="277"/>
                </a:lnTo>
                <a:lnTo>
                  <a:pt x="2194" y="253"/>
                </a:lnTo>
                <a:lnTo>
                  <a:pt x="2066" y="301"/>
                </a:lnTo>
                <a:lnTo>
                  <a:pt x="1952" y="324"/>
                </a:lnTo>
              </a:path>
            </a:pathLst>
          </a:custGeom>
          <a:pattFill prst="ltUpDiag">
            <a:fgClr>
              <a:srgbClr val="00CC00"/>
            </a:fgClr>
            <a:bgClr>
              <a:srgbClr val="CC6600"/>
            </a:bgClr>
          </a:pattFill>
          <a:ln w="12700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6" name="Group 57"/>
          <p:cNvGrpSpPr>
            <a:grpSpLocks/>
          </p:cNvGrpSpPr>
          <p:nvPr/>
        </p:nvGrpSpPr>
        <p:grpSpPr bwMode="auto">
          <a:xfrm>
            <a:off x="1189038" y="2005013"/>
            <a:ext cx="3251200" cy="3486150"/>
            <a:chOff x="921" y="1086"/>
            <a:chExt cx="2048" cy="2196"/>
          </a:xfrm>
        </p:grpSpPr>
        <p:sp>
          <p:nvSpPr>
            <p:cNvPr id="30749" name="Rectangle 58"/>
            <p:cNvSpPr>
              <a:spLocks noChangeArrowheads="1"/>
            </p:cNvSpPr>
            <p:nvPr/>
          </p:nvSpPr>
          <p:spPr bwMode="auto">
            <a:xfrm>
              <a:off x="2206" y="2754"/>
              <a:ext cx="310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prstTxWarp prst="textNoShape">
                <a:avLst/>
              </a:prstTxWarp>
              <a:spAutoFit/>
            </a:bodyPr>
            <a:lstStyle/>
            <a:p>
              <a:pPr defTabSz="762000" rtl="0">
                <a:spcBef>
                  <a:spcPct val="50000"/>
                </a:spcBef>
              </a:pPr>
              <a:r>
                <a:rPr lang="en-US" sz="2800">
                  <a:solidFill>
                    <a:srgbClr val="0000FF"/>
                  </a:solidFill>
                  <a:latin typeface="Arial" charset="0"/>
                  <a:ea typeface="굴림" charset="-127"/>
                  <a:cs typeface="굴림" charset="-127"/>
                </a:rPr>
                <a:t>R</a:t>
              </a:r>
            </a:p>
          </p:txBody>
        </p:sp>
        <p:sp>
          <p:nvSpPr>
            <p:cNvPr id="30750" name="Line 59"/>
            <p:cNvSpPr>
              <a:spLocks noChangeShapeType="1"/>
            </p:cNvSpPr>
            <p:nvPr/>
          </p:nvSpPr>
          <p:spPr bwMode="auto">
            <a:xfrm>
              <a:off x="921" y="1086"/>
              <a:ext cx="2048" cy="219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0732" name="Line 60"/>
          <p:cNvSpPr>
            <a:spLocks noChangeShapeType="1"/>
          </p:cNvSpPr>
          <p:nvPr/>
        </p:nvSpPr>
        <p:spPr bwMode="auto">
          <a:xfrm>
            <a:off x="1169988" y="1976438"/>
            <a:ext cx="5330825" cy="3787775"/>
          </a:xfrm>
          <a:prstGeom prst="line">
            <a:avLst/>
          </a:prstGeom>
          <a:noFill/>
          <a:ln w="9525">
            <a:solidFill>
              <a:srgbClr val="990000"/>
            </a:solidFill>
            <a:prstDash val="dashDot"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6765" name="Freeform 61"/>
          <p:cNvSpPr>
            <a:spLocks/>
          </p:cNvSpPr>
          <p:nvPr/>
        </p:nvSpPr>
        <p:spPr bwMode="auto">
          <a:xfrm rot="2957310">
            <a:off x="1162050" y="2076450"/>
            <a:ext cx="1163638" cy="407988"/>
          </a:xfrm>
          <a:custGeom>
            <a:avLst/>
            <a:gdLst>
              <a:gd name="T0" fmla="*/ 9875 w 707"/>
              <a:gd name="T1" fmla="*/ 329068 h 579"/>
              <a:gd name="T2" fmla="*/ 32918 w 707"/>
              <a:gd name="T3" fmla="*/ 317089 h 579"/>
              <a:gd name="T4" fmla="*/ 57606 w 707"/>
              <a:gd name="T5" fmla="*/ 311452 h 579"/>
              <a:gd name="T6" fmla="*/ 80648 w 707"/>
              <a:gd name="T7" fmla="*/ 315680 h 579"/>
              <a:gd name="T8" fmla="*/ 103691 w 707"/>
              <a:gd name="T9" fmla="*/ 327659 h 579"/>
              <a:gd name="T10" fmla="*/ 126733 w 707"/>
              <a:gd name="T11" fmla="*/ 344570 h 579"/>
              <a:gd name="T12" fmla="*/ 151421 w 707"/>
              <a:gd name="T13" fmla="*/ 359368 h 579"/>
              <a:gd name="T14" fmla="*/ 174463 w 707"/>
              <a:gd name="T15" fmla="*/ 366414 h 579"/>
              <a:gd name="T16" fmla="*/ 197506 w 707"/>
              <a:gd name="T17" fmla="*/ 362186 h 579"/>
              <a:gd name="T18" fmla="*/ 220548 w 707"/>
              <a:gd name="T19" fmla="*/ 345979 h 579"/>
              <a:gd name="T20" fmla="*/ 241945 w 707"/>
              <a:gd name="T21" fmla="*/ 324136 h 579"/>
              <a:gd name="T22" fmla="*/ 268279 w 707"/>
              <a:gd name="T23" fmla="*/ 302996 h 579"/>
              <a:gd name="T24" fmla="*/ 291321 w 707"/>
              <a:gd name="T25" fmla="*/ 293836 h 579"/>
              <a:gd name="T26" fmla="*/ 312717 w 707"/>
              <a:gd name="T27" fmla="*/ 297359 h 579"/>
              <a:gd name="T28" fmla="*/ 335760 w 707"/>
              <a:gd name="T29" fmla="*/ 319908 h 579"/>
              <a:gd name="T30" fmla="*/ 358802 w 707"/>
              <a:gd name="T31" fmla="*/ 353026 h 579"/>
              <a:gd name="T32" fmla="*/ 385136 w 707"/>
              <a:gd name="T33" fmla="*/ 386144 h 579"/>
              <a:gd name="T34" fmla="*/ 406533 w 707"/>
              <a:gd name="T35" fmla="*/ 406579 h 579"/>
              <a:gd name="T36" fmla="*/ 429575 w 707"/>
              <a:gd name="T37" fmla="*/ 402351 h 579"/>
              <a:gd name="T38" fmla="*/ 452617 w 707"/>
              <a:gd name="T39" fmla="*/ 365005 h 579"/>
              <a:gd name="T40" fmla="*/ 478951 w 707"/>
              <a:gd name="T41" fmla="*/ 298768 h 579"/>
              <a:gd name="T42" fmla="*/ 500348 w 707"/>
              <a:gd name="T43" fmla="*/ 212097 h 579"/>
              <a:gd name="T44" fmla="*/ 523390 w 707"/>
              <a:gd name="T45" fmla="*/ 122608 h 579"/>
              <a:gd name="T46" fmla="*/ 546433 w 707"/>
              <a:gd name="T47" fmla="*/ 46506 h 579"/>
              <a:gd name="T48" fmla="*/ 569475 w 707"/>
              <a:gd name="T49" fmla="*/ 4932 h 579"/>
              <a:gd name="T50" fmla="*/ 594163 w 707"/>
              <a:gd name="T51" fmla="*/ 4932 h 579"/>
              <a:gd name="T52" fmla="*/ 617205 w 707"/>
              <a:gd name="T53" fmla="*/ 46506 h 579"/>
              <a:gd name="T54" fmla="*/ 640248 w 707"/>
              <a:gd name="T55" fmla="*/ 122608 h 579"/>
              <a:gd name="T56" fmla="*/ 661644 w 707"/>
              <a:gd name="T57" fmla="*/ 212097 h 579"/>
              <a:gd name="T58" fmla="*/ 687978 w 707"/>
              <a:gd name="T59" fmla="*/ 298768 h 579"/>
              <a:gd name="T60" fmla="*/ 711021 w 707"/>
              <a:gd name="T61" fmla="*/ 365005 h 579"/>
              <a:gd name="T62" fmla="*/ 734063 w 707"/>
              <a:gd name="T63" fmla="*/ 402351 h 579"/>
              <a:gd name="T64" fmla="*/ 755459 w 707"/>
              <a:gd name="T65" fmla="*/ 406579 h 579"/>
              <a:gd name="T66" fmla="*/ 778502 w 707"/>
              <a:gd name="T67" fmla="*/ 386144 h 579"/>
              <a:gd name="T68" fmla="*/ 804836 w 707"/>
              <a:gd name="T69" fmla="*/ 353026 h 579"/>
              <a:gd name="T70" fmla="*/ 827878 w 707"/>
              <a:gd name="T71" fmla="*/ 319908 h 579"/>
              <a:gd name="T72" fmla="*/ 849275 w 707"/>
              <a:gd name="T73" fmla="*/ 297359 h 579"/>
              <a:gd name="T74" fmla="*/ 872317 w 707"/>
              <a:gd name="T75" fmla="*/ 293836 h 579"/>
              <a:gd name="T76" fmla="*/ 895359 w 707"/>
              <a:gd name="T77" fmla="*/ 302996 h 579"/>
              <a:gd name="T78" fmla="*/ 920048 w 707"/>
              <a:gd name="T79" fmla="*/ 324136 h 579"/>
              <a:gd name="T80" fmla="*/ 943090 w 707"/>
              <a:gd name="T81" fmla="*/ 345979 h 579"/>
              <a:gd name="T82" fmla="*/ 966132 w 707"/>
              <a:gd name="T83" fmla="*/ 362186 h 579"/>
              <a:gd name="T84" fmla="*/ 989175 w 707"/>
              <a:gd name="T85" fmla="*/ 366414 h 579"/>
              <a:gd name="T86" fmla="*/ 1013863 w 707"/>
              <a:gd name="T87" fmla="*/ 359368 h 579"/>
              <a:gd name="T88" fmla="*/ 1036905 w 707"/>
              <a:gd name="T89" fmla="*/ 344570 h 579"/>
              <a:gd name="T90" fmla="*/ 1059947 w 707"/>
              <a:gd name="T91" fmla="*/ 327659 h 579"/>
              <a:gd name="T92" fmla="*/ 1082990 w 707"/>
              <a:gd name="T93" fmla="*/ 315680 h 579"/>
              <a:gd name="T94" fmla="*/ 1104386 w 707"/>
              <a:gd name="T95" fmla="*/ 311452 h 579"/>
              <a:gd name="T96" fmla="*/ 1130720 w 707"/>
              <a:gd name="T97" fmla="*/ 317089 h 579"/>
              <a:gd name="T98" fmla="*/ 1153763 w 707"/>
              <a:gd name="T99" fmla="*/ 329068 h 579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707"/>
              <a:gd name="T151" fmla="*/ 0 h 579"/>
              <a:gd name="T152" fmla="*/ 707 w 707"/>
              <a:gd name="T153" fmla="*/ 579 h 579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707" h="579">
                <a:moveTo>
                  <a:pt x="0" y="477"/>
                </a:moveTo>
                <a:lnTo>
                  <a:pt x="6" y="467"/>
                </a:lnTo>
                <a:lnTo>
                  <a:pt x="14" y="458"/>
                </a:lnTo>
                <a:lnTo>
                  <a:pt x="20" y="450"/>
                </a:lnTo>
                <a:lnTo>
                  <a:pt x="28" y="446"/>
                </a:lnTo>
                <a:lnTo>
                  <a:pt x="35" y="442"/>
                </a:lnTo>
                <a:lnTo>
                  <a:pt x="41" y="444"/>
                </a:lnTo>
                <a:lnTo>
                  <a:pt x="49" y="448"/>
                </a:lnTo>
                <a:lnTo>
                  <a:pt x="55" y="456"/>
                </a:lnTo>
                <a:lnTo>
                  <a:pt x="63" y="465"/>
                </a:lnTo>
                <a:lnTo>
                  <a:pt x="71" y="477"/>
                </a:lnTo>
                <a:lnTo>
                  <a:pt x="77" y="489"/>
                </a:lnTo>
                <a:lnTo>
                  <a:pt x="85" y="501"/>
                </a:lnTo>
                <a:lnTo>
                  <a:pt x="92" y="510"/>
                </a:lnTo>
                <a:lnTo>
                  <a:pt x="98" y="516"/>
                </a:lnTo>
                <a:lnTo>
                  <a:pt x="106" y="520"/>
                </a:lnTo>
                <a:lnTo>
                  <a:pt x="112" y="518"/>
                </a:lnTo>
                <a:lnTo>
                  <a:pt x="120" y="514"/>
                </a:lnTo>
                <a:lnTo>
                  <a:pt x="128" y="505"/>
                </a:lnTo>
                <a:lnTo>
                  <a:pt x="134" y="491"/>
                </a:lnTo>
                <a:lnTo>
                  <a:pt x="141" y="477"/>
                </a:lnTo>
                <a:lnTo>
                  <a:pt x="147" y="460"/>
                </a:lnTo>
                <a:lnTo>
                  <a:pt x="155" y="444"/>
                </a:lnTo>
                <a:lnTo>
                  <a:pt x="163" y="430"/>
                </a:lnTo>
                <a:lnTo>
                  <a:pt x="169" y="420"/>
                </a:lnTo>
                <a:lnTo>
                  <a:pt x="177" y="417"/>
                </a:lnTo>
                <a:lnTo>
                  <a:pt x="183" y="417"/>
                </a:lnTo>
                <a:lnTo>
                  <a:pt x="190" y="422"/>
                </a:lnTo>
                <a:lnTo>
                  <a:pt x="198" y="436"/>
                </a:lnTo>
                <a:lnTo>
                  <a:pt x="204" y="454"/>
                </a:lnTo>
                <a:lnTo>
                  <a:pt x="212" y="477"/>
                </a:lnTo>
                <a:lnTo>
                  <a:pt x="218" y="501"/>
                </a:lnTo>
                <a:lnTo>
                  <a:pt x="226" y="526"/>
                </a:lnTo>
                <a:lnTo>
                  <a:pt x="234" y="548"/>
                </a:lnTo>
                <a:lnTo>
                  <a:pt x="240" y="567"/>
                </a:lnTo>
                <a:lnTo>
                  <a:pt x="247" y="577"/>
                </a:lnTo>
                <a:lnTo>
                  <a:pt x="255" y="579"/>
                </a:lnTo>
                <a:lnTo>
                  <a:pt x="261" y="571"/>
                </a:lnTo>
                <a:lnTo>
                  <a:pt x="269" y="552"/>
                </a:lnTo>
                <a:lnTo>
                  <a:pt x="275" y="518"/>
                </a:lnTo>
                <a:lnTo>
                  <a:pt x="283" y="477"/>
                </a:lnTo>
                <a:lnTo>
                  <a:pt x="291" y="424"/>
                </a:lnTo>
                <a:lnTo>
                  <a:pt x="296" y="366"/>
                </a:lnTo>
                <a:lnTo>
                  <a:pt x="304" y="301"/>
                </a:lnTo>
                <a:lnTo>
                  <a:pt x="310" y="236"/>
                </a:lnTo>
                <a:lnTo>
                  <a:pt x="318" y="174"/>
                </a:lnTo>
                <a:lnTo>
                  <a:pt x="326" y="115"/>
                </a:lnTo>
                <a:lnTo>
                  <a:pt x="332" y="66"/>
                </a:lnTo>
                <a:lnTo>
                  <a:pt x="340" y="31"/>
                </a:lnTo>
                <a:lnTo>
                  <a:pt x="346" y="7"/>
                </a:lnTo>
                <a:lnTo>
                  <a:pt x="353" y="0"/>
                </a:lnTo>
                <a:lnTo>
                  <a:pt x="361" y="7"/>
                </a:lnTo>
                <a:lnTo>
                  <a:pt x="367" y="31"/>
                </a:lnTo>
                <a:lnTo>
                  <a:pt x="375" y="66"/>
                </a:lnTo>
                <a:lnTo>
                  <a:pt x="381" y="115"/>
                </a:lnTo>
                <a:lnTo>
                  <a:pt x="389" y="174"/>
                </a:lnTo>
                <a:lnTo>
                  <a:pt x="397" y="236"/>
                </a:lnTo>
                <a:lnTo>
                  <a:pt x="402" y="301"/>
                </a:lnTo>
                <a:lnTo>
                  <a:pt x="410" y="366"/>
                </a:lnTo>
                <a:lnTo>
                  <a:pt x="418" y="424"/>
                </a:lnTo>
                <a:lnTo>
                  <a:pt x="424" y="477"/>
                </a:lnTo>
                <a:lnTo>
                  <a:pt x="432" y="518"/>
                </a:lnTo>
                <a:lnTo>
                  <a:pt x="438" y="552"/>
                </a:lnTo>
                <a:lnTo>
                  <a:pt x="446" y="571"/>
                </a:lnTo>
                <a:lnTo>
                  <a:pt x="453" y="579"/>
                </a:lnTo>
                <a:lnTo>
                  <a:pt x="459" y="577"/>
                </a:lnTo>
                <a:lnTo>
                  <a:pt x="467" y="567"/>
                </a:lnTo>
                <a:lnTo>
                  <a:pt x="473" y="548"/>
                </a:lnTo>
                <a:lnTo>
                  <a:pt x="481" y="526"/>
                </a:lnTo>
                <a:lnTo>
                  <a:pt x="489" y="501"/>
                </a:lnTo>
                <a:lnTo>
                  <a:pt x="495" y="477"/>
                </a:lnTo>
                <a:lnTo>
                  <a:pt x="503" y="454"/>
                </a:lnTo>
                <a:lnTo>
                  <a:pt x="508" y="436"/>
                </a:lnTo>
                <a:lnTo>
                  <a:pt x="516" y="422"/>
                </a:lnTo>
                <a:lnTo>
                  <a:pt x="524" y="417"/>
                </a:lnTo>
                <a:lnTo>
                  <a:pt x="530" y="417"/>
                </a:lnTo>
                <a:lnTo>
                  <a:pt x="538" y="420"/>
                </a:lnTo>
                <a:lnTo>
                  <a:pt x="544" y="430"/>
                </a:lnTo>
                <a:lnTo>
                  <a:pt x="552" y="444"/>
                </a:lnTo>
                <a:lnTo>
                  <a:pt x="559" y="460"/>
                </a:lnTo>
                <a:lnTo>
                  <a:pt x="565" y="477"/>
                </a:lnTo>
                <a:lnTo>
                  <a:pt x="573" y="491"/>
                </a:lnTo>
                <a:lnTo>
                  <a:pt x="579" y="505"/>
                </a:lnTo>
                <a:lnTo>
                  <a:pt x="587" y="514"/>
                </a:lnTo>
                <a:lnTo>
                  <a:pt x="595" y="518"/>
                </a:lnTo>
                <a:lnTo>
                  <a:pt x="601" y="520"/>
                </a:lnTo>
                <a:lnTo>
                  <a:pt x="608" y="516"/>
                </a:lnTo>
                <a:lnTo>
                  <a:pt x="616" y="510"/>
                </a:lnTo>
                <a:lnTo>
                  <a:pt x="622" y="501"/>
                </a:lnTo>
                <a:lnTo>
                  <a:pt x="630" y="489"/>
                </a:lnTo>
                <a:lnTo>
                  <a:pt x="636" y="477"/>
                </a:lnTo>
                <a:lnTo>
                  <a:pt x="644" y="465"/>
                </a:lnTo>
                <a:lnTo>
                  <a:pt x="652" y="456"/>
                </a:lnTo>
                <a:lnTo>
                  <a:pt x="658" y="448"/>
                </a:lnTo>
                <a:lnTo>
                  <a:pt x="665" y="444"/>
                </a:lnTo>
                <a:lnTo>
                  <a:pt x="671" y="442"/>
                </a:lnTo>
                <a:lnTo>
                  <a:pt x="679" y="446"/>
                </a:lnTo>
                <a:lnTo>
                  <a:pt x="687" y="450"/>
                </a:lnTo>
                <a:lnTo>
                  <a:pt x="693" y="458"/>
                </a:lnTo>
                <a:lnTo>
                  <a:pt x="701" y="467"/>
                </a:lnTo>
                <a:lnTo>
                  <a:pt x="707" y="477"/>
                </a:ln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34" name="Arc 62"/>
          <p:cNvSpPr>
            <a:spLocks/>
          </p:cNvSpPr>
          <p:nvPr/>
        </p:nvSpPr>
        <p:spPr bwMode="auto">
          <a:xfrm flipV="1">
            <a:off x="1063625" y="2211388"/>
            <a:ext cx="3954463" cy="3952875"/>
          </a:xfrm>
          <a:custGeom>
            <a:avLst/>
            <a:gdLst>
              <a:gd name="T0" fmla="*/ 425677817 w 19581"/>
              <a:gd name="T1" fmla="*/ 0 h 18911"/>
              <a:gd name="T2" fmla="*/ 798619969 w 19581"/>
              <a:gd name="T3" fmla="*/ 427827284 h 18911"/>
              <a:gd name="T4" fmla="*/ 0 w 19581"/>
              <a:gd name="T5" fmla="*/ 826250371 h 18911"/>
              <a:gd name="T6" fmla="*/ 0 60000 65536"/>
              <a:gd name="T7" fmla="*/ 0 60000 65536"/>
              <a:gd name="T8" fmla="*/ 0 60000 65536"/>
              <a:gd name="T9" fmla="*/ 0 w 19581"/>
              <a:gd name="T10" fmla="*/ 0 h 18911"/>
              <a:gd name="T11" fmla="*/ 19581 w 19581"/>
              <a:gd name="T12" fmla="*/ 18911 h 1891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581" h="18911" fill="none" extrusionOk="0">
                <a:moveTo>
                  <a:pt x="10437" y="-1"/>
                </a:moveTo>
                <a:cubicBezTo>
                  <a:pt x="14445" y="2212"/>
                  <a:pt x="17647" y="5641"/>
                  <a:pt x="19580" y="9792"/>
                </a:cubicBezTo>
              </a:path>
              <a:path w="19581" h="18911" stroke="0" extrusionOk="0">
                <a:moveTo>
                  <a:pt x="10437" y="-1"/>
                </a:moveTo>
                <a:cubicBezTo>
                  <a:pt x="14445" y="2212"/>
                  <a:pt x="17647" y="5641"/>
                  <a:pt x="19580" y="9792"/>
                </a:cubicBezTo>
                <a:lnTo>
                  <a:pt x="0" y="18911"/>
                </a:lnTo>
                <a:close/>
              </a:path>
            </a:pathLst>
          </a:custGeom>
          <a:noFill/>
          <a:ln w="9525">
            <a:solidFill>
              <a:srgbClr val="99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35" name="Arc 63"/>
          <p:cNvSpPr>
            <a:spLocks/>
          </p:cNvSpPr>
          <p:nvPr/>
        </p:nvSpPr>
        <p:spPr bwMode="auto">
          <a:xfrm flipV="1">
            <a:off x="949325" y="2211388"/>
            <a:ext cx="3954463" cy="3852862"/>
          </a:xfrm>
          <a:custGeom>
            <a:avLst/>
            <a:gdLst>
              <a:gd name="T0" fmla="*/ 425677817 w 19581"/>
              <a:gd name="T1" fmla="*/ 0 h 18911"/>
              <a:gd name="T2" fmla="*/ 798619969 w 19581"/>
              <a:gd name="T3" fmla="*/ 406451983 h 18911"/>
              <a:gd name="T4" fmla="*/ 0 w 19581"/>
              <a:gd name="T5" fmla="*/ 784968832 h 18911"/>
              <a:gd name="T6" fmla="*/ 0 60000 65536"/>
              <a:gd name="T7" fmla="*/ 0 60000 65536"/>
              <a:gd name="T8" fmla="*/ 0 60000 65536"/>
              <a:gd name="T9" fmla="*/ 0 w 19581"/>
              <a:gd name="T10" fmla="*/ 0 h 18911"/>
              <a:gd name="T11" fmla="*/ 19581 w 19581"/>
              <a:gd name="T12" fmla="*/ 18911 h 1891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581" h="18911" fill="none" extrusionOk="0">
                <a:moveTo>
                  <a:pt x="10437" y="-1"/>
                </a:moveTo>
                <a:cubicBezTo>
                  <a:pt x="14445" y="2212"/>
                  <a:pt x="17647" y="5641"/>
                  <a:pt x="19580" y="9792"/>
                </a:cubicBezTo>
              </a:path>
              <a:path w="19581" h="18911" stroke="0" extrusionOk="0">
                <a:moveTo>
                  <a:pt x="10437" y="-1"/>
                </a:moveTo>
                <a:cubicBezTo>
                  <a:pt x="14445" y="2212"/>
                  <a:pt x="17647" y="5641"/>
                  <a:pt x="19580" y="9792"/>
                </a:cubicBezTo>
                <a:lnTo>
                  <a:pt x="0" y="18911"/>
                </a:lnTo>
                <a:close/>
              </a:path>
            </a:pathLst>
          </a:custGeom>
          <a:noFill/>
          <a:ln w="9525">
            <a:solidFill>
              <a:srgbClr val="99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36" name="Line 64"/>
          <p:cNvSpPr>
            <a:spLocks noChangeShapeType="1"/>
          </p:cNvSpPr>
          <p:nvPr/>
        </p:nvSpPr>
        <p:spPr bwMode="auto">
          <a:xfrm flipV="1">
            <a:off x="3560763" y="5705475"/>
            <a:ext cx="250825" cy="33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37" name="Arc 65"/>
          <p:cNvSpPr>
            <a:spLocks/>
          </p:cNvSpPr>
          <p:nvPr/>
        </p:nvSpPr>
        <p:spPr bwMode="auto">
          <a:xfrm rot="10800000" flipH="1">
            <a:off x="1174750" y="2006600"/>
            <a:ext cx="2343150" cy="2370138"/>
          </a:xfrm>
          <a:custGeom>
            <a:avLst/>
            <a:gdLst>
              <a:gd name="T0" fmla="*/ 201722237 w 16775"/>
              <a:gd name="T1" fmla="*/ 0 h 18965"/>
              <a:gd name="T2" fmla="*/ 327293706 w 16775"/>
              <a:gd name="T3" fmla="*/ 83684305 h 18965"/>
              <a:gd name="T4" fmla="*/ 0 w 16775"/>
              <a:gd name="T5" fmla="*/ 296206388 h 18965"/>
              <a:gd name="T6" fmla="*/ 0 60000 65536"/>
              <a:gd name="T7" fmla="*/ 0 60000 65536"/>
              <a:gd name="T8" fmla="*/ 0 60000 65536"/>
              <a:gd name="T9" fmla="*/ 0 w 16775"/>
              <a:gd name="T10" fmla="*/ 0 h 18965"/>
              <a:gd name="T11" fmla="*/ 16775 w 16775"/>
              <a:gd name="T12" fmla="*/ 18965 h 1896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6775" h="18965" fill="none" extrusionOk="0">
                <a:moveTo>
                  <a:pt x="10338" y="0"/>
                </a:moveTo>
                <a:cubicBezTo>
                  <a:pt x="12813" y="1349"/>
                  <a:pt x="14999" y="3169"/>
                  <a:pt x="16775" y="5357"/>
                </a:cubicBezTo>
              </a:path>
              <a:path w="16775" h="18965" stroke="0" extrusionOk="0">
                <a:moveTo>
                  <a:pt x="10338" y="0"/>
                </a:moveTo>
                <a:cubicBezTo>
                  <a:pt x="12813" y="1349"/>
                  <a:pt x="14999" y="3169"/>
                  <a:pt x="16775" y="5357"/>
                </a:cubicBezTo>
                <a:lnTo>
                  <a:pt x="0" y="18965"/>
                </a:lnTo>
                <a:close/>
              </a:path>
            </a:pathLst>
          </a:custGeom>
          <a:noFill/>
          <a:ln w="9525" cap="rnd">
            <a:solidFill>
              <a:srgbClr val="990000"/>
            </a:solidFill>
            <a:prstDash val="sysDot"/>
            <a:round/>
            <a:headEnd type="triangle" w="med" len="med"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38" name="Text Box 66"/>
          <p:cNvSpPr txBox="1">
            <a:spLocks noChangeArrowheads="1"/>
          </p:cNvSpPr>
          <p:nvPr/>
        </p:nvSpPr>
        <p:spPr bwMode="auto">
          <a:xfrm>
            <a:off x="6273800" y="5829300"/>
            <a:ext cx="16621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 rtl="0" eaLnBrk="1" hangingPunct="1"/>
            <a:r>
              <a:rPr lang="it-IT" altLang="ko-KR" sz="1600" b="1">
                <a:solidFill>
                  <a:srgbClr val="800080"/>
                </a:solidFill>
                <a:latin typeface="Arial" charset="0"/>
                <a:ea typeface="굴림" charset="-127"/>
                <a:cs typeface="굴림" charset="-127"/>
              </a:rPr>
              <a:t>ground surface</a:t>
            </a:r>
          </a:p>
        </p:txBody>
      </p:sp>
      <p:sp>
        <p:nvSpPr>
          <p:cNvPr id="30739" name="Text Box 67"/>
          <p:cNvSpPr txBox="1">
            <a:spLocks noChangeArrowheads="1"/>
          </p:cNvSpPr>
          <p:nvPr/>
        </p:nvSpPr>
        <p:spPr bwMode="auto">
          <a:xfrm>
            <a:off x="107950" y="1412875"/>
            <a:ext cx="10445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rtl="0" eaLnBrk="1" hangingPunct="1"/>
            <a:r>
              <a:rPr lang="it-IT" altLang="ko-KR" sz="1600" b="1">
                <a:solidFill>
                  <a:srgbClr val="800080"/>
                </a:solidFill>
                <a:latin typeface="Lucida Sans Unicode" charset="-52"/>
                <a:ea typeface="굴림" charset="-127"/>
                <a:cs typeface="굴림" charset="-127"/>
              </a:rPr>
              <a:t>Radar</a:t>
            </a:r>
          </a:p>
        </p:txBody>
      </p:sp>
      <p:grpSp>
        <p:nvGrpSpPr>
          <p:cNvPr id="17" name="Group 68"/>
          <p:cNvGrpSpPr>
            <a:grpSpLocks/>
          </p:cNvGrpSpPr>
          <p:nvPr/>
        </p:nvGrpSpPr>
        <p:grpSpPr bwMode="auto">
          <a:xfrm>
            <a:off x="2411413" y="2060575"/>
            <a:ext cx="3673475" cy="1006475"/>
            <a:chOff x="1519" y="1298"/>
            <a:chExt cx="2314" cy="634"/>
          </a:xfrm>
        </p:grpSpPr>
        <p:sp>
          <p:nvSpPr>
            <p:cNvPr id="30744" name="Rectangle 69"/>
            <p:cNvSpPr>
              <a:spLocks noChangeArrowheads="1"/>
            </p:cNvSpPr>
            <p:nvPr/>
          </p:nvSpPr>
          <p:spPr bwMode="auto">
            <a:xfrm>
              <a:off x="1519" y="1298"/>
              <a:ext cx="272" cy="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prstTxWarp prst="textNoShape">
                <a:avLst/>
              </a:prstTxWarp>
              <a:spAutoFit/>
            </a:bodyPr>
            <a:lstStyle/>
            <a:p>
              <a:pPr defTabSz="762000" rtl="0">
                <a:spcBef>
                  <a:spcPct val="50000"/>
                </a:spcBef>
              </a:pPr>
              <a:r>
                <a:rPr lang="en-US" sz="3200" b="1">
                  <a:solidFill>
                    <a:srgbClr val="800080"/>
                  </a:solidFill>
                  <a:latin typeface="Lucida Sans Unicode" charset="-52"/>
                  <a:ea typeface="굴림" charset="-127"/>
                  <a:cs typeface="굴림" charset="-127"/>
                </a:rPr>
                <a:t>R</a:t>
              </a:r>
              <a:r>
                <a:rPr lang="en-US" sz="2800">
                  <a:solidFill>
                    <a:srgbClr val="800080"/>
                  </a:solidFill>
                  <a:latin typeface="Lucida Sans Unicode" charset="-52"/>
                  <a:ea typeface="굴림" charset="-127"/>
                  <a:cs typeface="굴림" charset="-127"/>
                </a:rPr>
                <a:t> </a:t>
              </a:r>
            </a:p>
          </p:txBody>
        </p:sp>
        <p:sp>
          <p:nvSpPr>
            <p:cNvPr id="30745" name="Rectangle 70"/>
            <p:cNvSpPr>
              <a:spLocks noChangeArrowheads="1"/>
            </p:cNvSpPr>
            <p:nvPr/>
          </p:nvSpPr>
          <p:spPr bwMode="auto">
            <a:xfrm>
              <a:off x="2983" y="1366"/>
              <a:ext cx="85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prstTxWarp prst="textNoShape">
                <a:avLst/>
              </a:prstTxWarp>
              <a:spAutoFit/>
            </a:bodyPr>
            <a:lstStyle/>
            <a:p>
              <a:pPr defTabSz="762000" rtl="0">
                <a:spcBef>
                  <a:spcPct val="50000"/>
                </a:spcBef>
              </a:pPr>
              <a:r>
                <a:rPr lang="en-US" sz="2000">
                  <a:solidFill>
                    <a:srgbClr val="800080"/>
                  </a:solidFill>
                  <a:latin typeface="Lucida Sans Unicode" charset="-52"/>
                  <a:ea typeface="굴림" charset="-127"/>
                  <a:cs typeface="굴림" charset="-127"/>
                </a:rPr>
                <a:t>Light</a:t>
              </a:r>
              <a:r>
                <a:rPr lang="en-US" altLang="ko-KR" sz="2000">
                  <a:solidFill>
                    <a:srgbClr val="800080"/>
                  </a:solidFill>
                  <a:latin typeface="Lucida Sans Unicode" charset="-52"/>
                  <a:ea typeface="굴림" charset="-127"/>
                  <a:cs typeface="굴림" charset="-127"/>
                </a:rPr>
                <a:t> </a:t>
              </a:r>
              <a:r>
                <a:rPr lang="en-US" sz="2000">
                  <a:solidFill>
                    <a:srgbClr val="800080"/>
                  </a:solidFill>
                  <a:latin typeface="Lucida Sans Unicode" charset="-52"/>
                  <a:ea typeface="굴림" charset="-127"/>
                  <a:cs typeface="굴림" charset="-127"/>
                </a:rPr>
                <a:t>Vel.</a:t>
              </a:r>
            </a:p>
          </p:txBody>
        </p:sp>
        <p:sp>
          <p:nvSpPr>
            <p:cNvPr id="30746" name="Rectangle 71"/>
            <p:cNvSpPr>
              <a:spLocks noChangeArrowheads="1"/>
            </p:cNvSpPr>
            <p:nvPr/>
          </p:nvSpPr>
          <p:spPr bwMode="auto">
            <a:xfrm>
              <a:off x="1927" y="1344"/>
              <a:ext cx="106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prstTxWarp prst="textNoShape">
                <a:avLst/>
              </a:prstTxWarp>
              <a:spAutoFit/>
            </a:bodyPr>
            <a:lstStyle/>
            <a:p>
              <a:pPr defTabSz="762000" rtl="0">
                <a:spcBef>
                  <a:spcPct val="50000"/>
                </a:spcBef>
              </a:pPr>
              <a:r>
                <a:rPr lang="en-US" sz="2000">
                  <a:solidFill>
                    <a:srgbClr val="800080"/>
                  </a:solidFill>
                  <a:latin typeface="Lucida Sans Unicode" charset="-52"/>
                  <a:ea typeface="굴림" charset="-127"/>
                  <a:cs typeface="굴림" charset="-127"/>
                </a:rPr>
                <a:t>Time</a:t>
              </a:r>
              <a:r>
                <a:rPr lang="en-US" altLang="ko-KR" sz="2000">
                  <a:solidFill>
                    <a:srgbClr val="800080"/>
                  </a:solidFill>
                  <a:latin typeface="Lucida Sans Unicode" charset="-52"/>
                  <a:ea typeface="굴림" charset="-127"/>
                  <a:cs typeface="굴림" charset="-127"/>
                </a:rPr>
                <a:t> delay </a:t>
              </a:r>
              <a:endParaRPr lang="en-US" sz="2000">
                <a:solidFill>
                  <a:srgbClr val="800080"/>
                </a:solidFill>
                <a:latin typeface="Lucida Sans Unicode" charset="-52"/>
                <a:ea typeface="굴림" charset="-127"/>
                <a:cs typeface="굴림" charset="-127"/>
              </a:endParaRPr>
            </a:p>
          </p:txBody>
        </p:sp>
        <p:sp>
          <p:nvSpPr>
            <p:cNvPr id="30747" name="Rectangle 72"/>
            <p:cNvSpPr>
              <a:spLocks noChangeArrowheads="1"/>
            </p:cNvSpPr>
            <p:nvPr/>
          </p:nvSpPr>
          <p:spPr bwMode="auto">
            <a:xfrm>
              <a:off x="2797" y="1322"/>
              <a:ext cx="21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prstTxWarp prst="textNoShape">
                <a:avLst/>
              </a:prstTxWarp>
              <a:spAutoFit/>
            </a:bodyPr>
            <a:lstStyle/>
            <a:p>
              <a:pPr defTabSz="762000" rtl="0">
                <a:spcBef>
                  <a:spcPct val="50000"/>
                </a:spcBef>
              </a:pPr>
              <a:r>
                <a:rPr lang="en-US">
                  <a:solidFill>
                    <a:srgbClr val="800080"/>
                  </a:solidFill>
                  <a:latin typeface="Lucida Sans Unicode" charset="-52"/>
                  <a:ea typeface="굴림" charset="-127"/>
                  <a:cs typeface="굴림" charset="-127"/>
                </a:rPr>
                <a:t>x</a:t>
              </a:r>
            </a:p>
          </p:txBody>
        </p:sp>
        <p:sp>
          <p:nvSpPr>
            <p:cNvPr id="30748" name="Rectangle 73"/>
            <p:cNvSpPr>
              <a:spLocks noChangeArrowheads="1"/>
            </p:cNvSpPr>
            <p:nvPr/>
          </p:nvSpPr>
          <p:spPr bwMode="auto">
            <a:xfrm>
              <a:off x="1732" y="1322"/>
              <a:ext cx="272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prstTxWarp prst="textNoShape">
                <a:avLst/>
              </a:prstTxWarp>
              <a:spAutoFit/>
            </a:bodyPr>
            <a:lstStyle/>
            <a:p>
              <a:pPr defTabSz="762000" rtl="0">
                <a:spcBef>
                  <a:spcPct val="50000"/>
                </a:spcBef>
              </a:pPr>
              <a:r>
                <a:rPr lang="en-US" sz="2800">
                  <a:solidFill>
                    <a:srgbClr val="800080"/>
                  </a:solidFill>
                  <a:latin typeface="Lucida Sans Unicode" charset="-52"/>
                  <a:ea typeface="굴림" charset="-127"/>
                  <a:cs typeface="굴림" charset="-127"/>
                </a:rPr>
                <a:t>=</a:t>
              </a:r>
            </a:p>
          </p:txBody>
        </p:sp>
      </p:grpSp>
      <p:sp>
        <p:nvSpPr>
          <p:cNvPr id="30741" name="Text Box 74"/>
          <p:cNvSpPr txBox="1">
            <a:spLocks noChangeArrowheads="1"/>
          </p:cNvSpPr>
          <p:nvPr/>
        </p:nvSpPr>
        <p:spPr bwMode="auto">
          <a:xfrm>
            <a:off x="1614488" y="1474788"/>
            <a:ext cx="198913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rtl="0" eaLnBrk="1" hangingPunct="1"/>
            <a:r>
              <a:rPr lang="it-IT" altLang="ko-KR" sz="1600" b="1">
                <a:solidFill>
                  <a:srgbClr val="800080"/>
                </a:solidFill>
                <a:latin typeface="Lucida Sans Unicode" charset="-52"/>
                <a:ea typeface="굴림" charset="-127"/>
                <a:cs typeface="굴림" charset="-127"/>
              </a:rPr>
              <a:t>transmited/</a:t>
            </a:r>
          </a:p>
          <a:p>
            <a:pPr algn="ctr" rtl="0" eaLnBrk="1" hangingPunct="1"/>
            <a:r>
              <a:rPr lang="it-IT" altLang="ko-KR" sz="1600" b="1">
                <a:solidFill>
                  <a:srgbClr val="800080"/>
                </a:solidFill>
                <a:latin typeface="Lucida Sans Unicode" charset="-52"/>
                <a:ea typeface="굴림" charset="-127"/>
                <a:cs typeface="굴림" charset="-127"/>
              </a:rPr>
              <a:t>Received signal</a:t>
            </a:r>
          </a:p>
        </p:txBody>
      </p:sp>
      <p:sp>
        <p:nvSpPr>
          <p:cNvPr id="456779" name="Text Box 75"/>
          <p:cNvSpPr txBox="1">
            <a:spLocks noChangeArrowheads="1"/>
          </p:cNvSpPr>
          <p:nvPr/>
        </p:nvSpPr>
        <p:spPr bwMode="auto">
          <a:xfrm>
            <a:off x="3489325" y="2708275"/>
            <a:ext cx="51212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>
                <a:latin typeface="Lucida Sans Unicode" charset="-52"/>
                <a:ea typeface="Lucida Sans Unicode" charset="-52"/>
                <a:cs typeface="Lucida Sans Unicode" charset="-52"/>
              </a:rPr>
              <a:t>= Wavelength x (Wave number + phase)</a:t>
            </a:r>
          </a:p>
        </p:txBody>
      </p:sp>
      <p:sp>
        <p:nvSpPr>
          <p:cNvPr id="456780" name="Text Box 76"/>
          <p:cNvSpPr txBox="1">
            <a:spLocks noChangeArrowheads="1"/>
          </p:cNvSpPr>
          <p:nvPr/>
        </p:nvSpPr>
        <p:spPr bwMode="auto">
          <a:xfrm>
            <a:off x="5562600" y="3581400"/>
            <a:ext cx="3429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rtl="0"/>
            <a:r>
              <a:rPr lang="en-US" b="1">
                <a:solidFill>
                  <a:srgbClr val="000000"/>
                </a:solidFill>
              </a:rPr>
              <a:t>SAR is most sensitive to phase measurements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E-6 2.59259E-6 L 0.27796 0.3881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567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" y="1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7796 0.38819 L 5.E-6 2.59259E-6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4567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" y="-1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500"/>
                            </p:stCondLst>
                            <p:childTnLst>
                              <p:par>
                                <p:cTn id="1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567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567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567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567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6765" grpId="0" animBg="1"/>
      <p:bldP spid="456765" grpId="1" animBg="1"/>
      <p:bldP spid="456779" grpId="0"/>
      <p:bldP spid="45678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838200"/>
          </a:xfrm>
        </p:spPr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SAR - Phase information </a:t>
            </a:r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447800"/>
            <a:ext cx="8266113" cy="439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1905000" y="5943600"/>
            <a:ext cx="52641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rtl="0"/>
            <a:r>
              <a:rPr lang="en-US" sz="2800" b="1"/>
              <a:t>Amplitude 			      Phase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2805105" y="152400"/>
            <a:ext cx="3489347" cy="923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5" tIns="45718" rIns="91435" bIns="45718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dirty="0" err="1"/>
              <a:t>InSAR</a:t>
            </a:r>
            <a:r>
              <a:rPr lang="en-US" sz="3600" dirty="0"/>
              <a:t> processing:</a:t>
            </a:r>
          </a:p>
          <a:p>
            <a:pPr algn="ctr"/>
            <a:r>
              <a:rPr lang="en-US" dirty="0"/>
              <a:t>phase </a:t>
            </a:r>
            <a:r>
              <a:rPr lang="en-US" dirty="0" err="1"/>
              <a:t>interferogram</a:t>
            </a:r>
            <a:endParaRPr lang="en-US" dirty="0"/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76200" y="1190626"/>
            <a:ext cx="8915400" cy="707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5" tIns="45718" rIns="91435" bIns="45718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rgbClr val="0000FF"/>
                </a:solidFill>
              </a:rPr>
              <a:t>Calculate phase </a:t>
            </a:r>
            <a:r>
              <a:rPr lang="en-US" sz="2000" dirty="0" err="1">
                <a:solidFill>
                  <a:srgbClr val="0000FF"/>
                </a:solidFill>
              </a:rPr>
              <a:t>interferogram</a:t>
            </a:r>
            <a:r>
              <a:rPr lang="en-US" sz="2000" dirty="0">
                <a:solidFill>
                  <a:srgbClr val="0000FF"/>
                </a:solidFill>
              </a:rPr>
              <a:t>, i.e. subtract the phase of of the “slave” from that of the “master”.</a:t>
            </a:r>
          </a:p>
        </p:txBody>
      </p:sp>
      <p:pic>
        <p:nvPicPr>
          <p:cNvPr id="38916" name="Picture 4" descr="mast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1" y="2514600"/>
            <a:ext cx="2362200" cy="223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7" name="Picture 5" descr="slav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9000" y="2514600"/>
            <a:ext cx="2362200" cy="2217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8" name="Picture 6" descr="phase_interferogram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24600" y="2514600"/>
            <a:ext cx="2362200" cy="219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9" name="Text Box 7"/>
          <p:cNvSpPr txBox="1">
            <a:spLocks noChangeArrowheads="1"/>
          </p:cNvSpPr>
          <p:nvPr/>
        </p:nvSpPr>
        <p:spPr bwMode="auto">
          <a:xfrm>
            <a:off x="2991026" y="3305175"/>
            <a:ext cx="318736" cy="590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5" tIns="45718" rIns="91435" bIns="45718">
            <a:prstTxWarp prst="textNoShape">
              <a:avLst/>
            </a:prstTxWarp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-</a:t>
            </a:r>
          </a:p>
        </p:txBody>
      </p:sp>
      <p:sp>
        <p:nvSpPr>
          <p:cNvPr id="38920" name="Text Box 8"/>
          <p:cNvSpPr txBox="1">
            <a:spLocks noChangeArrowheads="1"/>
          </p:cNvSpPr>
          <p:nvPr/>
        </p:nvSpPr>
        <p:spPr bwMode="auto">
          <a:xfrm>
            <a:off x="5865095" y="3305175"/>
            <a:ext cx="389039" cy="584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5" tIns="45718" rIns="91435" bIns="45718">
            <a:prstTxWarp prst="textNoShape">
              <a:avLst/>
            </a:prstTxWarp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=</a:t>
            </a:r>
          </a:p>
        </p:txBody>
      </p:sp>
      <p:sp>
        <p:nvSpPr>
          <p:cNvPr id="38921" name="Text Box 9"/>
          <p:cNvSpPr txBox="1">
            <a:spLocks noChangeArrowheads="1"/>
          </p:cNvSpPr>
          <p:nvPr/>
        </p:nvSpPr>
        <p:spPr bwMode="auto">
          <a:xfrm>
            <a:off x="921562" y="2209801"/>
            <a:ext cx="1651366" cy="36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5" tIns="45718" rIns="91435" bIns="45718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phase “master”</a:t>
            </a:r>
          </a:p>
        </p:txBody>
      </p:sp>
      <p:sp>
        <p:nvSpPr>
          <p:cNvPr id="38922" name="Text Box 10"/>
          <p:cNvSpPr txBox="1">
            <a:spLocks noChangeArrowheads="1"/>
          </p:cNvSpPr>
          <p:nvPr/>
        </p:nvSpPr>
        <p:spPr bwMode="auto">
          <a:xfrm>
            <a:off x="3852569" y="2224088"/>
            <a:ext cx="1449838" cy="36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5" tIns="45718" rIns="91435" bIns="45718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phase “slave”</a:t>
            </a:r>
          </a:p>
        </p:txBody>
      </p:sp>
      <p:sp>
        <p:nvSpPr>
          <p:cNvPr id="38923" name="Text Box 11"/>
          <p:cNvSpPr txBox="1">
            <a:spLocks noChangeArrowheads="1"/>
          </p:cNvSpPr>
          <p:nvPr/>
        </p:nvSpPr>
        <p:spPr bwMode="auto">
          <a:xfrm>
            <a:off x="6446748" y="2209801"/>
            <a:ext cx="2094772" cy="36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5" tIns="45718" rIns="91435" bIns="45718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phase </a:t>
            </a:r>
            <a:r>
              <a:rPr lang="en-US" dirty="0" err="1">
                <a:solidFill>
                  <a:srgbClr val="0000FF"/>
                </a:solidFill>
              </a:rPr>
              <a:t>interferogram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8924" name="Text Box 12"/>
          <p:cNvSpPr txBox="1">
            <a:spLocks noChangeArrowheads="1"/>
          </p:cNvSpPr>
          <p:nvPr/>
        </p:nvSpPr>
        <p:spPr bwMode="auto">
          <a:xfrm>
            <a:off x="76201" y="5181600"/>
            <a:ext cx="8093075" cy="707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5" tIns="45718" rIns="91435" bIns="45718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rgbClr val="0000FF"/>
                </a:solidFill>
              </a:rPr>
              <a:t>Note that while both the master and slave appear random, the </a:t>
            </a:r>
            <a:r>
              <a:rPr lang="en-US" sz="2000" dirty="0" err="1">
                <a:solidFill>
                  <a:srgbClr val="0000FF"/>
                </a:solidFill>
              </a:rPr>
              <a:t>interferogram</a:t>
            </a:r>
            <a:r>
              <a:rPr lang="en-US" sz="2000" dirty="0">
                <a:solidFill>
                  <a:srgbClr val="0000FF"/>
                </a:solidFill>
              </a:rPr>
              <a:t> does not.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599</Words>
  <Application>Microsoft Macintosh PowerPoint</Application>
  <PresentationFormat>On-screen Show (4:3)</PresentationFormat>
  <Paragraphs>105</Paragraphs>
  <Slides>17</Slides>
  <Notes>12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Class tutorial Measuring Earthquake and volcano activity from space  Shimon Wdowinski University of Miami </vt:lpstr>
      <vt:lpstr>Interferogram of the Central Andes</vt:lpstr>
      <vt:lpstr>Synthetic Aperture Radar (SAR)</vt:lpstr>
      <vt:lpstr>Synthetic Aperture Radar (SAR)</vt:lpstr>
      <vt:lpstr>SAR amplitude data vs optical images</vt:lpstr>
      <vt:lpstr>Slide 6</vt:lpstr>
      <vt:lpstr>SAR – phase observable</vt:lpstr>
      <vt:lpstr>SAR - Phase information </vt:lpstr>
      <vt:lpstr>Slide 9</vt:lpstr>
      <vt:lpstr>Interferometric SAR - InSAR</vt:lpstr>
      <vt:lpstr>InSAR Applications</vt:lpstr>
      <vt:lpstr>L-band</vt:lpstr>
      <vt:lpstr>L-band interferogram</vt:lpstr>
      <vt:lpstr>Surface change</vt:lpstr>
      <vt:lpstr>Displacement</vt:lpstr>
      <vt:lpstr>Interferogram of the Central Andes</vt:lpstr>
      <vt:lpstr>The tutorial</vt:lpstr>
    </vt:vector>
  </TitlesOfParts>
  <Company>University of Miami/RSMAS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Shimon Wdowinski</dc:creator>
  <cp:lastModifiedBy>Shimon Wdowinski</cp:lastModifiedBy>
  <cp:revision>8</cp:revision>
  <dcterms:created xsi:type="dcterms:W3CDTF">2010-03-07T23:35:46Z</dcterms:created>
  <dcterms:modified xsi:type="dcterms:W3CDTF">2010-03-07T23:36:03Z</dcterms:modified>
</cp:coreProperties>
</file>