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8" r:id="rId2"/>
    <p:sldId id="270" r:id="rId3"/>
    <p:sldId id="266" r:id="rId4"/>
    <p:sldId id="264" r:id="rId5"/>
    <p:sldId id="265" r:id="rId6"/>
    <p:sldId id="256" r:id="rId7"/>
    <p:sldId id="269" r:id="rId8"/>
    <p:sldId id="271" r:id="rId9"/>
    <p:sldId id="273" r:id="rId10"/>
    <p:sldId id="272" r:id="rId11"/>
    <p:sldId id="259" r:id="rId12"/>
    <p:sldId id="278" r:id="rId13"/>
    <p:sldId id="277" r:id="rId14"/>
    <p:sldId id="258" r:id="rId15"/>
    <p:sldId id="279" r:id="rId16"/>
    <p:sldId id="281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9" autoAdjust="0"/>
    <p:restoredTop sz="94660"/>
  </p:normalViewPr>
  <p:slideViewPr>
    <p:cSldViewPr>
      <p:cViewPr varScale="1">
        <p:scale>
          <a:sx n="74" d="100"/>
          <a:sy n="74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CBC78-0F57-4349-88F5-5E8729B8B172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A2DD1-338E-4075-BB34-116E80948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4479-974F-4906-91DF-37DB284B7EA4}" type="datetimeFigureOut">
              <a:rPr lang="en-US" smtClean="0"/>
              <a:pPr/>
              <a:t>3/6/2010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E84DC-E176-462E-B20C-2DC729975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lide15"/>
          <p:cNvPicPr>
            <a:picLocks noChangeAspect="1" noChangeArrowheads="1"/>
          </p:cNvPicPr>
          <p:nvPr/>
        </p:nvPicPr>
        <p:blipFill>
          <a:blip r:embed="rId2"/>
          <a:srcRect l="3444" t="15459" r="10428" b="24022"/>
          <a:stretch>
            <a:fillRect/>
          </a:stretch>
        </p:blipFill>
        <p:spPr bwMode="auto">
          <a:xfrm>
            <a:off x="0" y="1076459"/>
            <a:ext cx="9144000" cy="524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-304800" y="116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1: Plate motion/boundaries along the eastern margin of the Pacific Plate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1600200"/>
            <a:ext cx="3886200" cy="228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6324600"/>
            <a:ext cx="914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(</a:t>
            </a:r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NOAA).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lide15"/>
          <p:cNvPicPr>
            <a:picLocks noChangeAspect="1" noChangeArrowheads="1"/>
          </p:cNvPicPr>
          <p:nvPr/>
        </p:nvPicPr>
        <p:blipFill>
          <a:blip r:embed="rId2"/>
          <a:srcRect l="56455" t="31857" r="18000" b="34579"/>
          <a:stretch>
            <a:fillRect/>
          </a:stretch>
        </p:blipFill>
        <p:spPr bwMode="auto">
          <a:xfrm>
            <a:off x="1828800" y="609600"/>
            <a:ext cx="5604456" cy="6014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843826" y="605307"/>
            <a:ext cx="5574405" cy="60214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2: Topographic/Bathymetric trends (African-Arabian plate boundary)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6474768"/>
            <a:ext cx="213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(modified from NOAA).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425566"/>
            <a:ext cx="7772400" cy="14700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28600" y="1285741"/>
            <a:ext cx="4114800" cy="4271854"/>
            <a:chOff x="4114800" y="1687132"/>
            <a:chExt cx="2530699" cy="2627291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/>
            <a:srcRect l="-60" t="18944" r="86550" b="34866"/>
            <a:stretch>
              <a:fillRect/>
            </a:stretch>
          </p:blipFill>
          <p:spPr bwMode="auto">
            <a:xfrm>
              <a:off x="5410200" y="1687132"/>
              <a:ext cx="1235299" cy="2627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/>
            <a:srcRect l="85000" t="19824" r="423" b="35242"/>
            <a:stretch>
              <a:fillRect/>
            </a:stretch>
          </p:blipFill>
          <p:spPr bwMode="auto">
            <a:xfrm>
              <a:off x="4114800" y="1687132"/>
              <a:ext cx="1332963" cy="2627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0" y="878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2: Trends in earthquake and volcano distribution; hot spot  trends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8200" y="980941"/>
            <a:ext cx="48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Palatino Linotype" pitchFamily="18" charset="0"/>
              </a:rPr>
              <a:t>1B: Volcanoes along the eastern Pacific plate boundary</a:t>
            </a:r>
            <a:endParaRPr lang="en-US" sz="1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1008742"/>
            <a:ext cx="48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Palatino Linotype" pitchFamily="18" charset="0"/>
              </a:rPr>
              <a:t>1B: Earthquakes along the eastern Pacific plate boundary</a:t>
            </a:r>
            <a:endParaRPr lang="en-US" sz="1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 l="69754" t="19333" b="33380"/>
          <a:stretch>
            <a:fillRect/>
          </a:stretch>
        </p:blipFill>
        <p:spPr bwMode="auto">
          <a:xfrm>
            <a:off x="4724399" y="1285741"/>
            <a:ext cx="4090987" cy="426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228601" y="1285741"/>
            <a:ext cx="4123386" cy="42768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724400" y="1285741"/>
            <a:ext cx="4123386" cy="42768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648200" y="5638800"/>
            <a:ext cx="1905000" cy="21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Palatino Linotype" pitchFamily="18" charset="0"/>
              </a:rPr>
              <a:t>(modified from USGS)</a:t>
            </a:r>
            <a:endParaRPr lang="en-US" sz="8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56388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Palatino Linotype" pitchFamily="18" charset="0"/>
              </a:rPr>
              <a:t>(modified from Monroe and </a:t>
            </a:r>
            <a:r>
              <a:rPr lang="en-US" sz="800" b="1" dirty="0" err="1" smtClean="0">
                <a:solidFill>
                  <a:schemeClr val="bg1"/>
                </a:solidFill>
                <a:latin typeface="Palatino Linotype" pitchFamily="18" charset="0"/>
              </a:rPr>
              <a:t>Wicander</a:t>
            </a:r>
            <a:r>
              <a:rPr lang="en-US" sz="800" b="1" dirty="0" smtClean="0">
                <a:solidFill>
                  <a:schemeClr val="bg1"/>
                </a:solidFill>
                <a:latin typeface="Palatino Linotype" pitchFamily="18" charset="0"/>
              </a:rPr>
              <a:t>)</a:t>
            </a:r>
            <a:endParaRPr lang="en-US" sz="8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 descr="F02-07"/>
          <p:cNvSpPr>
            <a:spLocks noGrp="1" noChangeAspect="1" noChangeArrowheads="1"/>
          </p:cNvSpPr>
          <p:nvPr isPhoto="1"/>
        </p:nvSpPr>
        <p:spPr bwMode="auto">
          <a:xfrm>
            <a:off x="233363" y="685800"/>
            <a:ext cx="7234237" cy="57245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495800" y="1828800"/>
            <a:ext cx="2971800" cy="3200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76200" y="6172200"/>
            <a:ext cx="7543800" cy="2746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 dirty="0">
                <a:solidFill>
                  <a:srgbClr val="FFDA04"/>
                </a:solidFill>
                <a:latin typeface="Arial" charset="0"/>
              </a:rPr>
              <a:t>less than 1 my         </a:t>
            </a:r>
            <a:r>
              <a:rPr lang="en-US" sz="1200" b="1" dirty="0" smtClean="0">
                <a:solidFill>
                  <a:srgbClr val="FFDA04"/>
                </a:solidFill>
                <a:latin typeface="Arial" charset="0"/>
              </a:rPr>
              <a:t>48 </a:t>
            </a:r>
            <a:r>
              <a:rPr lang="en-US" sz="1200" b="1" dirty="0" err="1">
                <a:solidFill>
                  <a:srgbClr val="FFDA04"/>
                </a:solidFill>
                <a:latin typeface="Arial" charset="0"/>
              </a:rPr>
              <a:t>m.y</a:t>
            </a:r>
            <a:r>
              <a:rPr lang="en-US" sz="1200" b="1" dirty="0">
                <a:solidFill>
                  <a:srgbClr val="FFDA04"/>
                </a:solidFill>
                <a:latin typeface="Arial" charset="0"/>
              </a:rPr>
              <a:t>.           </a:t>
            </a:r>
            <a:r>
              <a:rPr lang="en-US" sz="1200" b="1" dirty="0" smtClean="0">
                <a:solidFill>
                  <a:srgbClr val="FFDA04"/>
                </a:solidFill>
                <a:latin typeface="Arial" charset="0"/>
              </a:rPr>
              <a:t> 68 </a:t>
            </a:r>
            <a:r>
              <a:rPr lang="en-US" sz="1200" b="1" dirty="0" err="1">
                <a:solidFill>
                  <a:srgbClr val="FFDA04"/>
                </a:solidFill>
                <a:latin typeface="Arial" charset="0"/>
              </a:rPr>
              <a:t>m.y</a:t>
            </a:r>
            <a:r>
              <a:rPr lang="en-US" sz="1200" b="1" dirty="0">
                <a:solidFill>
                  <a:srgbClr val="FFDA04"/>
                </a:solidFill>
                <a:latin typeface="Arial" charset="0"/>
              </a:rPr>
              <a:t>               </a:t>
            </a:r>
            <a:r>
              <a:rPr lang="en-US" sz="1200" b="1" dirty="0" smtClean="0">
                <a:solidFill>
                  <a:srgbClr val="FFDA04"/>
                </a:solidFill>
                <a:latin typeface="Arial" charset="0"/>
              </a:rPr>
              <a:t>155 </a:t>
            </a:r>
            <a:r>
              <a:rPr lang="en-US" sz="1200" b="1" dirty="0" err="1">
                <a:solidFill>
                  <a:srgbClr val="FFDA04"/>
                </a:solidFill>
                <a:latin typeface="Arial" charset="0"/>
              </a:rPr>
              <a:t>m.y</a:t>
            </a:r>
            <a:r>
              <a:rPr lang="en-US" sz="1200" b="1" dirty="0">
                <a:solidFill>
                  <a:srgbClr val="FFDA04"/>
                </a:solidFill>
                <a:latin typeface="Arial" charset="0"/>
              </a:rPr>
              <a:t>.</a:t>
            </a:r>
          </a:p>
        </p:txBody>
      </p:sp>
      <p:grpSp>
        <p:nvGrpSpPr>
          <p:cNvPr id="2" name="Group 39"/>
          <p:cNvGrpSpPr/>
          <p:nvPr/>
        </p:nvGrpSpPr>
        <p:grpSpPr>
          <a:xfrm>
            <a:off x="381000" y="6415461"/>
            <a:ext cx="3900866" cy="306013"/>
            <a:chOff x="1143000" y="3321424"/>
            <a:chExt cx="3900866" cy="306013"/>
          </a:xfrm>
        </p:grpSpPr>
        <p:sp>
          <p:nvSpPr>
            <p:cNvPr id="41" name="Rectangle 4"/>
            <p:cNvSpPr>
              <a:spLocks noChangeArrowheads="1"/>
            </p:cNvSpPr>
            <p:nvPr/>
          </p:nvSpPr>
          <p:spPr bwMode="auto">
            <a:xfrm>
              <a:off x="1143000" y="3352801"/>
              <a:ext cx="533400" cy="228600"/>
            </a:xfrm>
            <a:prstGeom prst="rec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Rectangle 5"/>
            <p:cNvSpPr>
              <a:spLocks noChangeArrowheads="1"/>
            </p:cNvSpPr>
            <p:nvPr/>
          </p:nvSpPr>
          <p:spPr bwMode="auto">
            <a:xfrm>
              <a:off x="3352800" y="3321424"/>
              <a:ext cx="542883" cy="259975"/>
            </a:xfrm>
            <a:prstGeom prst="rect">
              <a:avLst/>
            </a:prstGeom>
            <a:solidFill>
              <a:srgbClr val="76A03E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Rectangle 6"/>
            <p:cNvSpPr>
              <a:spLocks noChangeArrowheads="1"/>
            </p:cNvSpPr>
            <p:nvPr/>
          </p:nvSpPr>
          <p:spPr bwMode="auto">
            <a:xfrm>
              <a:off x="2351588" y="3352800"/>
              <a:ext cx="544012" cy="2286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4572000" y="3352800"/>
              <a:ext cx="471866" cy="274637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200">
                <a:solidFill>
                  <a:srgbClr val="FFDA04"/>
                </a:solidFill>
                <a:latin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1: Trends age of oceanic crust (Pacific and Atlantic ocean floors)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28600" y="685800"/>
            <a:ext cx="7239000" cy="5486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638800" y="6248400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(</a:t>
            </a:r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NOAA-NGDC).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nuvel1a_nn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97975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2: GPS vectors/velocities for 12 major plates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" y="116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3: Identification of ancient plate boundaries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1600200"/>
            <a:ext cx="3886200" cy="228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0" y="1066800"/>
            <a:ext cx="9144000" cy="5296746"/>
            <a:chOff x="-228600" y="1066800"/>
            <a:chExt cx="9076765" cy="5257800"/>
          </a:xfrm>
        </p:grpSpPr>
        <p:pic>
          <p:nvPicPr>
            <p:cNvPr id="5" name="Picture 4" descr="Slide15"/>
            <p:cNvPicPr>
              <a:picLocks noChangeAspect="1" noChangeArrowheads="1"/>
            </p:cNvPicPr>
            <p:nvPr/>
          </p:nvPicPr>
          <p:blipFill>
            <a:blip r:embed="rId2"/>
            <a:srcRect l="7248" t="15459" r="39556" b="24022"/>
            <a:stretch>
              <a:fillRect/>
            </a:stretch>
          </p:blipFill>
          <p:spPr bwMode="auto">
            <a:xfrm>
              <a:off x="3200400" y="1076459"/>
              <a:ext cx="5647765" cy="5248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Slide15"/>
            <p:cNvPicPr>
              <a:picLocks noChangeAspect="1" noChangeArrowheads="1"/>
            </p:cNvPicPr>
            <p:nvPr/>
          </p:nvPicPr>
          <p:blipFill>
            <a:blip r:embed="rId2"/>
            <a:srcRect l="60990" t="15459" r="3673" b="24022"/>
            <a:stretch>
              <a:fillRect/>
            </a:stretch>
          </p:blipFill>
          <p:spPr bwMode="auto">
            <a:xfrm>
              <a:off x="-228600" y="1066800"/>
              <a:ext cx="3751729" cy="5248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Rectangle 9"/>
          <p:cNvSpPr/>
          <p:nvPr/>
        </p:nvSpPr>
        <p:spPr>
          <a:xfrm>
            <a:off x="12879" y="1066799"/>
            <a:ext cx="9131121" cy="5295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69701" y="1066800"/>
            <a:ext cx="4958367" cy="27195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6324600"/>
            <a:ext cx="914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(</a:t>
            </a:r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NOAA).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FF00"/>
                </a:solidFill>
                <a:latin typeface="Palatino Linotype" pitchFamily="18" charset="0"/>
              </a:rPr>
              <a:t>PART </a:t>
            </a:r>
            <a:r>
              <a:rPr lang="en-US" b="1" smtClean="0">
                <a:solidFill>
                  <a:srgbClr val="FFFF00"/>
                </a:solidFill>
                <a:latin typeface="Palatino Linotype" pitchFamily="18" charset="0"/>
              </a:rPr>
              <a:t>3: </a:t>
            </a:r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Plate boundaries of 12 major plates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pic>
        <p:nvPicPr>
          <p:cNvPr id="9" name="Picture 3" descr="platemap"/>
          <p:cNvPicPr>
            <a:picLocks noChangeAspect="1" noChangeArrowheads="1"/>
          </p:cNvPicPr>
          <p:nvPr/>
        </p:nvPicPr>
        <p:blipFill>
          <a:blip r:embed="rId2"/>
          <a:srcRect l="4654" t="15094" r="14162" b="14886"/>
          <a:stretch>
            <a:fillRect/>
          </a:stretch>
        </p:blipFill>
        <p:spPr bwMode="auto">
          <a:xfrm>
            <a:off x="376518" y="1295400"/>
            <a:ext cx="8157882" cy="478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80999" y="1295400"/>
            <a:ext cx="8144435" cy="47908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1000" y="6172200"/>
            <a:ext cx="228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err="1" smtClean="0">
                <a:solidFill>
                  <a:schemeClr val="bg1"/>
                </a:solidFill>
                <a:latin typeface="Palatino Linotype" pitchFamily="18" charset="0"/>
              </a:rPr>
              <a:t>Kious</a:t>
            </a:r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 and Tilling, USGS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" y="116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3: Identification of ancient plate boundaries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8600" y="1371600"/>
            <a:ext cx="8686800" cy="4800600"/>
            <a:chOff x="669701" y="1066800"/>
            <a:chExt cx="4958367" cy="2719589"/>
          </a:xfrm>
        </p:grpSpPr>
        <p:pic>
          <p:nvPicPr>
            <p:cNvPr id="5" name="Picture 4" descr="Slide15"/>
            <p:cNvPicPr>
              <a:picLocks noChangeAspect="1" noChangeArrowheads="1"/>
            </p:cNvPicPr>
            <p:nvPr/>
          </p:nvPicPr>
          <p:blipFill>
            <a:blip r:embed="rId2"/>
            <a:srcRect l="7248" t="15459" r="72549" b="53522"/>
            <a:stretch>
              <a:fillRect/>
            </a:stretch>
          </p:blipFill>
          <p:spPr bwMode="auto">
            <a:xfrm>
              <a:off x="3454400" y="1076531"/>
              <a:ext cx="2160789" cy="2709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Slide15"/>
            <p:cNvPicPr>
              <a:picLocks noChangeAspect="1" noChangeArrowheads="1"/>
            </p:cNvPicPr>
            <p:nvPr/>
          </p:nvPicPr>
          <p:blipFill>
            <a:blip r:embed="rId2"/>
            <a:srcRect l="67251" t="15459" r="3673" b="53411"/>
            <a:stretch>
              <a:fillRect/>
            </a:stretch>
          </p:blipFill>
          <p:spPr bwMode="auto">
            <a:xfrm>
              <a:off x="669701" y="1066800"/>
              <a:ext cx="3109818" cy="2719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669701" y="1066800"/>
              <a:ext cx="4958367" cy="271958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6200" y="6474768"/>
            <a:ext cx="213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(modified from NOAA).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1: Plate boundaries of 12 major plates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pic>
        <p:nvPicPr>
          <p:cNvPr id="9" name="Picture 3" descr="platemap"/>
          <p:cNvPicPr>
            <a:picLocks noChangeAspect="1" noChangeArrowheads="1"/>
          </p:cNvPicPr>
          <p:nvPr/>
        </p:nvPicPr>
        <p:blipFill>
          <a:blip r:embed="rId2"/>
          <a:srcRect l="4654" t="15094" r="14162" b="14886"/>
          <a:stretch>
            <a:fillRect/>
          </a:stretch>
        </p:blipFill>
        <p:spPr bwMode="auto">
          <a:xfrm>
            <a:off x="376518" y="1295400"/>
            <a:ext cx="8157882" cy="478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447800" y="1600200"/>
            <a:ext cx="4038600" cy="228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999" y="1295400"/>
            <a:ext cx="8144435" cy="47908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1000" y="6172200"/>
            <a:ext cx="228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err="1" smtClean="0">
                <a:solidFill>
                  <a:schemeClr val="bg1"/>
                </a:solidFill>
                <a:latin typeface="Palatino Linotype" pitchFamily="18" charset="0"/>
              </a:rPr>
              <a:t>Kious</a:t>
            </a:r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 and Tilling, USGS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200400" y="1828800"/>
            <a:ext cx="457200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657600" y="2743200"/>
            <a:ext cx="457200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lide15"/>
          <p:cNvPicPr>
            <a:picLocks noChangeAspect="1" noChangeArrowheads="1"/>
          </p:cNvPicPr>
          <p:nvPr/>
        </p:nvPicPr>
        <p:blipFill>
          <a:blip r:embed="rId2"/>
          <a:srcRect l="17799" t="21499" r="45597" b="52140"/>
          <a:stretch>
            <a:fillRect/>
          </a:stretch>
        </p:blipFill>
        <p:spPr bwMode="auto">
          <a:xfrm>
            <a:off x="0" y="1066800"/>
            <a:ext cx="9144000" cy="537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1: Topographic/Bathymetric trends (eastern margin of the Pacific plate)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66800"/>
            <a:ext cx="9144000" cy="53855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200" y="6474768"/>
            <a:ext cx="213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(modified from NOAA).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23979" t="4979" r="33486" b="57234"/>
          <a:stretch>
            <a:fillRect/>
          </a:stretch>
        </p:blipFill>
        <p:spPr bwMode="auto">
          <a:xfrm>
            <a:off x="228600" y="3990050"/>
            <a:ext cx="4710104" cy="2791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1" y="3991349"/>
            <a:ext cx="4729766" cy="28086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/>
          <a:srcRect l="39167" t="2816" r="18169" b="57334"/>
          <a:stretch>
            <a:fillRect/>
          </a:stretch>
        </p:blipFill>
        <p:spPr bwMode="auto">
          <a:xfrm>
            <a:off x="228601" y="877547"/>
            <a:ext cx="4724400" cy="2744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228601" y="889244"/>
            <a:ext cx="4729765" cy="27297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878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1: Trends in earthquake and volcano distribution; hot spot  trends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pic>
        <p:nvPicPr>
          <p:cNvPr id="26" name="Picture 4"/>
          <p:cNvPicPr>
            <a:picLocks noChangeArrowheads="1"/>
          </p:cNvPicPr>
          <p:nvPr/>
        </p:nvPicPr>
        <p:blipFill>
          <a:blip r:embed="rId4"/>
          <a:srcRect l="4688"/>
          <a:stretch>
            <a:fillRect/>
          </a:stretch>
        </p:blipFill>
        <p:spPr bwMode="auto">
          <a:xfrm>
            <a:off x="5237964" y="1344612"/>
            <a:ext cx="3601236" cy="4979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152400" y="3733801"/>
            <a:ext cx="5867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Palatino Linotype" pitchFamily="18" charset="0"/>
              </a:rPr>
              <a:t>1B: Volcanoes along the eastern Pacific plate </a:t>
            </a:r>
            <a:r>
              <a:rPr lang="en-US" sz="1200" b="1" dirty="0" smtClean="0">
                <a:solidFill>
                  <a:schemeClr val="bg1"/>
                </a:solidFill>
                <a:latin typeface="Palatino Linotype" pitchFamily="18" charset="0"/>
              </a:rPr>
              <a:t>boundary </a:t>
            </a:r>
            <a:r>
              <a:rPr lang="en-US" sz="800" b="1" dirty="0" smtClean="0">
                <a:solidFill>
                  <a:schemeClr val="bg1"/>
                </a:solidFill>
                <a:latin typeface="Palatino Linotype" pitchFamily="18" charset="0"/>
              </a:rPr>
              <a:t>(modified from USGS)</a:t>
            </a:r>
            <a:endParaRPr lang="en-US" sz="8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200" y="609600"/>
            <a:ext cx="830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Palatino Linotype" pitchFamily="18" charset="0"/>
              </a:rPr>
              <a:t>1B: Earthquakes along the eastern Pacific plate </a:t>
            </a:r>
            <a:r>
              <a:rPr lang="en-US" sz="1200" b="1" dirty="0" smtClean="0">
                <a:solidFill>
                  <a:schemeClr val="bg1"/>
                </a:solidFill>
                <a:latin typeface="Palatino Linotype" pitchFamily="18" charset="0"/>
              </a:rPr>
              <a:t>boundary </a:t>
            </a:r>
            <a:r>
              <a:rPr lang="en-US" sz="800" b="1" dirty="0" smtClean="0">
                <a:solidFill>
                  <a:schemeClr val="bg1"/>
                </a:solidFill>
                <a:latin typeface="Palatino Linotype" pitchFamily="18" charset="0"/>
              </a:rPr>
              <a:t>(modified from Monroe and </a:t>
            </a:r>
            <a:r>
              <a:rPr lang="en-US" sz="800" b="1" dirty="0" err="1" smtClean="0">
                <a:solidFill>
                  <a:schemeClr val="bg1"/>
                </a:solidFill>
                <a:latin typeface="Palatino Linotype" pitchFamily="18" charset="0"/>
              </a:rPr>
              <a:t>Wicander</a:t>
            </a:r>
            <a:r>
              <a:rPr lang="en-US" sz="800" b="1" dirty="0" smtClean="0">
                <a:solidFill>
                  <a:schemeClr val="bg1"/>
                </a:solidFill>
                <a:latin typeface="Palatino Linotype" pitchFamily="18" charset="0"/>
              </a:rPr>
              <a:t>)</a:t>
            </a:r>
            <a:endParaRPr lang="en-US" sz="8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81600" y="1066800"/>
            <a:ext cx="381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Palatino Linotype" pitchFamily="18" charset="0"/>
              </a:rPr>
              <a:t>1C: Bathymetry and age of Hawaiian hot spot</a:t>
            </a:r>
            <a:endParaRPr lang="en-US" sz="1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57800" y="1352281"/>
            <a:ext cx="3586766" cy="49712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7924800" y="5657850"/>
            <a:ext cx="10414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en-US" sz="2000">
                <a:solidFill>
                  <a:srgbClr val="FAFD00"/>
                </a:solidFill>
                <a:latin typeface="Arial" charset="0"/>
              </a:rPr>
              <a:t>Hawaii</a:t>
            </a:r>
          </a:p>
          <a:p>
            <a:r>
              <a:rPr lang="en-US" sz="2000">
                <a:solidFill>
                  <a:srgbClr val="FAFD00"/>
                </a:solidFill>
                <a:latin typeface="Arial" charset="0"/>
              </a:rPr>
              <a:t>(Active)</a:t>
            </a:r>
          </a:p>
        </p:txBody>
      </p:sp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7923213" y="3810000"/>
            <a:ext cx="1208087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en-US" sz="2000">
                <a:solidFill>
                  <a:srgbClr val="FAFD00"/>
                </a:solidFill>
                <a:latin typeface="Arial" charset="0"/>
              </a:rPr>
              <a:t>Oahu</a:t>
            </a:r>
          </a:p>
          <a:p>
            <a:r>
              <a:rPr lang="en-US" sz="2000">
                <a:solidFill>
                  <a:srgbClr val="FAFD00"/>
                </a:solidFill>
                <a:latin typeface="Arial" charset="0"/>
              </a:rPr>
              <a:t>(2-3 Myr)</a:t>
            </a:r>
          </a:p>
        </p:txBody>
      </p:sp>
      <p:sp>
        <p:nvSpPr>
          <p:cNvPr id="33" name="Line 7"/>
          <p:cNvSpPr>
            <a:spLocks noChangeShapeType="1"/>
          </p:cNvSpPr>
          <p:nvPr/>
        </p:nvSpPr>
        <p:spPr bwMode="auto">
          <a:xfrm flipH="1">
            <a:off x="7848600" y="4476750"/>
            <a:ext cx="254000" cy="508000"/>
          </a:xfrm>
          <a:prstGeom prst="line">
            <a:avLst/>
          </a:prstGeom>
          <a:noFill/>
          <a:ln w="25400">
            <a:solidFill>
              <a:srgbClr val="FAFD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Line 8"/>
          <p:cNvSpPr>
            <a:spLocks noChangeShapeType="1"/>
          </p:cNvSpPr>
          <p:nvPr/>
        </p:nvSpPr>
        <p:spPr bwMode="auto">
          <a:xfrm flipH="1" flipV="1">
            <a:off x="8154987" y="5308600"/>
            <a:ext cx="177800" cy="330200"/>
          </a:xfrm>
          <a:prstGeom prst="line">
            <a:avLst/>
          </a:prstGeom>
          <a:noFill/>
          <a:ln w="25400">
            <a:solidFill>
              <a:srgbClr val="FAFD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6811963" y="2787650"/>
            <a:ext cx="112395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en-US" sz="2000">
                <a:solidFill>
                  <a:srgbClr val="FAFD00"/>
                </a:solidFill>
                <a:latin typeface="Arial" charset="0"/>
              </a:rPr>
              <a:t>Midway</a:t>
            </a:r>
          </a:p>
          <a:p>
            <a:r>
              <a:rPr lang="en-US" sz="2000">
                <a:solidFill>
                  <a:srgbClr val="FAFD00"/>
                </a:solidFill>
                <a:latin typeface="Arial" charset="0"/>
              </a:rPr>
              <a:t>(25 Myr)</a:t>
            </a:r>
          </a:p>
        </p:txBody>
      </p:sp>
      <p:sp>
        <p:nvSpPr>
          <p:cNvPr id="36" name="Line 10"/>
          <p:cNvSpPr>
            <a:spLocks noChangeShapeType="1"/>
          </p:cNvSpPr>
          <p:nvPr/>
        </p:nvSpPr>
        <p:spPr bwMode="auto">
          <a:xfrm flipH="1">
            <a:off x="6356350" y="3454400"/>
            <a:ext cx="635000" cy="812800"/>
          </a:xfrm>
          <a:prstGeom prst="line">
            <a:avLst/>
          </a:prstGeom>
          <a:noFill/>
          <a:ln w="25400">
            <a:solidFill>
              <a:srgbClr val="FAFD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Rectangle 13"/>
          <p:cNvSpPr>
            <a:spLocks noChangeArrowheads="1"/>
          </p:cNvSpPr>
          <p:nvPr/>
        </p:nvSpPr>
        <p:spPr bwMode="auto">
          <a:xfrm>
            <a:off x="5897562" y="2514600"/>
            <a:ext cx="9604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AFD00"/>
                </a:solidFill>
                <a:latin typeface="Arial" charset="0"/>
              </a:rPr>
              <a:t>43 Myr</a:t>
            </a:r>
          </a:p>
        </p:txBody>
      </p:sp>
      <p:sp>
        <p:nvSpPr>
          <p:cNvPr id="38" name="Line 14"/>
          <p:cNvSpPr>
            <a:spLocks noChangeShapeType="1"/>
          </p:cNvSpPr>
          <p:nvPr/>
        </p:nvSpPr>
        <p:spPr bwMode="auto">
          <a:xfrm flipH="1">
            <a:off x="5745162" y="2895600"/>
            <a:ext cx="609600" cy="1066800"/>
          </a:xfrm>
          <a:prstGeom prst="line">
            <a:avLst/>
          </a:prstGeom>
          <a:noFill/>
          <a:ln w="19050">
            <a:solidFill>
              <a:srgbClr val="FAFD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5821362" y="1371600"/>
            <a:ext cx="9604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AFD00"/>
                </a:solidFill>
                <a:latin typeface="Arial" charset="0"/>
              </a:rPr>
              <a:t>60 </a:t>
            </a:r>
            <a:r>
              <a:rPr lang="en-US" sz="2000" dirty="0" err="1">
                <a:solidFill>
                  <a:srgbClr val="FAFD00"/>
                </a:solidFill>
                <a:latin typeface="Arial" charset="0"/>
              </a:rPr>
              <a:t>Myr</a:t>
            </a:r>
            <a:endParaRPr lang="en-US" sz="2000" dirty="0">
              <a:solidFill>
                <a:srgbClr val="FAFD00"/>
              </a:solidFill>
              <a:latin typeface="Arial" charset="0"/>
            </a:endParaRPr>
          </a:p>
        </p:txBody>
      </p:sp>
      <p:sp>
        <p:nvSpPr>
          <p:cNvPr id="40" name="Line 16"/>
          <p:cNvSpPr>
            <a:spLocks noChangeShapeType="1"/>
          </p:cNvSpPr>
          <p:nvPr/>
        </p:nvSpPr>
        <p:spPr bwMode="auto">
          <a:xfrm flipH="1">
            <a:off x="5440362" y="1752600"/>
            <a:ext cx="838200" cy="457200"/>
          </a:xfrm>
          <a:prstGeom prst="line">
            <a:avLst/>
          </a:prstGeom>
          <a:noFill/>
          <a:ln w="19050">
            <a:solidFill>
              <a:srgbClr val="FAFD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362200" y="4267200"/>
            <a:ext cx="457200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819400" y="5410200"/>
            <a:ext cx="457200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 descr="F02-07"/>
          <p:cNvSpPr>
            <a:spLocks noGrp="1" noChangeAspect="1" noChangeArrowheads="1"/>
          </p:cNvSpPr>
          <p:nvPr isPhoto="1"/>
        </p:nvSpPr>
        <p:spPr bwMode="auto">
          <a:xfrm>
            <a:off x="233363" y="685800"/>
            <a:ext cx="7234237" cy="57245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81000" y="914400"/>
            <a:ext cx="3886200" cy="228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76200" y="6172200"/>
            <a:ext cx="7543800" cy="2746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 dirty="0">
                <a:solidFill>
                  <a:srgbClr val="FFDA04"/>
                </a:solidFill>
                <a:latin typeface="Arial" charset="0"/>
              </a:rPr>
              <a:t>less than 1 my         </a:t>
            </a:r>
            <a:r>
              <a:rPr lang="en-US" sz="1200" b="1" dirty="0" smtClean="0">
                <a:solidFill>
                  <a:srgbClr val="FFDA04"/>
                </a:solidFill>
                <a:latin typeface="Arial" charset="0"/>
              </a:rPr>
              <a:t>48 </a:t>
            </a:r>
            <a:r>
              <a:rPr lang="en-US" sz="1200" b="1" dirty="0" err="1">
                <a:solidFill>
                  <a:srgbClr val="FFDA04"/>
                </a:solidFill>
                <a:latin typeface="Arial" charset="0"/>
              </a:rPr>
              <a:t>m.y</a:t>
            </a:r>
            <a:r>
              <a:rPr lang="en-US" sz="1200" b="1" dirty="0">
                <a:solidFill>
                  <a:srgbClr val="FFDA04"/>
                </a:solidFill>
                <a:latin typeface="Arial" charset="0"/>
              </a:rPr>
              <a:t>.           </a:t>
            </a:r>
            <a:r>
              <a:rPr lang="en-US" sz="1200" b="1" dirty="0" smtClean="0">
                <a:solidFill>
                  <a:srgbClr val="FFDA04"/>
                </a:solidFill>
                <a:latin typeface="Arial" charset="0"/>
              </a:rPr>
              <a:t> 68 </a:t>
            </a:r>
            <a:r>
              <a:rPr lang="en-US" sz="1200" b="1" dirty="0" err="1">
                <a:solidFill>
                  <a:srgbClr val="FFDA04"/>
                </a:solidFill>
                <a:latin typeface="Arial" charset="0"/>
              </a:rPr>
              <a:t>m.y</a:t>
            </a:r>
            <a:r>
              <a:rPr lang="en-US" sz="1200" b="1" dirty="0">
                <a:solidFill>
                  <a:srgbClr val="FFDA04"/>
                </a:solidFill>
                <a:latin typeface="Arial" charset="0"/>
              </a:rPr>
              <a:t>               </a:t>
            </a:r>
            <a:r>
              <a:rPr lang="en-US" sz="1200" b="1" dirty="0" smtClean="0">
                <a:solidFill>
                  <a:srgbClr val="FFDA04"/>
                </a:solidFill>
                <a:latin typeface="Arial" charset="0"/>
              </a:rPr>
              <a:t>155 </a:t>
            </a:r>
            <a:r>
              <a:rPr lang="en-US" sz="1200" b="1" dirty="0" err="1">
                <a:solidFill>
                  <a:srgbClr val="FFDA04"/>
                </a:solidFill>
                <a:latin typeface="Arial" charset="0"/>
              </a:rPr>
              <a:t>m.y</a:t>
            </a:r>
            <a:r>
              <a:rPr lang="en-US" sz="1200" b="1" dirty="0">
                <a:solidFill>
                  <a:srgbClr val="FFDA04"/>
                </a:solidFill>
                <a:latin typeface="Arial" charset="0"/>
              </a:rPr>
              <a:t>.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81000" y="6415461"/>
            <a:ext cx="3900866" cy="306013"/>
            <a:chOff x="1143000" y="3321424"/>
            <a:chExt cx="3900866" cy="306013"/>
          </a:xfrm>
        </p:grpSpPr>
        <p:sp>
          <p:nvSpPr>
            <p:cNvPr id="41" name="Rectangle 4"/>
            <p:cNvSpPr>
              <a:spLocks noChangeArrowheads="1"/>
            </p:cNvSpPr>
            <p:nvPr/>
          </p:nvSpPr>
          <p:spPr bwMode="auto">
            <a:xfrm>
              <a:off x="1143000" y="3352801"/>
              <a:ext cx="533400" cy="228600"/>
            </a:xfrm>
            <a:prstGeom prst="rec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Rectangle 5"/>
            <p:cNvSpPr>
              <a:spLocks noChangeArrowheads="1"/>
            </p:cNvSpPr>
            <p:nvPr/>
          </p:nvSpPr>
          <p:spPr bwMode="auto">
            <a:xfrm>
              <a:off x="3352800" y="3321424"/>
              <a:ext cx="542883" cy="259975"/>
            </a:xfrm>
            <a:prstGeom prst="rect">
              <a:avLst/>
            </a:prstGeom>
            <a:solidFill>
              <a:srgbClr val="76A03E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Rectangle 6"/>
            <p:cNvSpPr>
              <a:spLocks noChangeArrowheads="1"/>
            </p:cNvSpPr>
            <p:nvPr/>
          </p:nvSpPr>
          <p:spPr bwMode="auto">
            <a:xfrm>
              <a:off x="2351588" y="3352800"/>
              <a:ext cx="544012" cy="2286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4572000" y="3352800"/>
              <a:ext cx="471866" cy="274637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200">
                <a:solidFill>
                  <a:srgbClr val="FFDA04"/>
                </a:solidFill>
                <a:latin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1: Trends age of oceanic crust (Pacific and Atlantic ocean floors)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28600" y="685800"/>
            <a:ext cx="7239000" cy="5486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638800" y="6248400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(</a:t>
            </a:r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NOAA-NGDC).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nuvel1a_nn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97975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1: GPS vectors/velocities for 12 major plates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lide15"/>
          <p:cNvPicPr>
            <a:picLocks noChangeAspect="1" noChangeArrowheads="1"/>
          </p:cNvPicPr>
          <p:nvPr/>
        </p:nvPicPr>
        <p:blipFill>
          <a:blip r:embed="rId2"/>
          <a:srcRect l="3444" t="15459" r="10428" b="24022"/>
          <a:stretch>
            <a:fillRect/>
          </a:stretch>
        </p:blipFill>
        <p:spPr bwMode="auto">
          <a:xfrm>
            <a:off x="0" y="1076459"/>
            <a:ext cx="9144000" cy="524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-76200" y="116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2: Future plate configuration at the African-Arabian plate boundary system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38800" y="2514600"/>
            <a:ext cx="2667000" cy="2895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6324600"/>
            <a:ext cx="914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(</a:t>
            </a:r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NOAA).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Palatino Linotype" pitchFamily="18" charset="0"/>
              </a:rPr>
              <a:t>PART 2: Plate boundaries of 12 major plates</a:t>
            </a:r>
            <a:endParaRPr lang="en-US" b="1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pic>
        <p:nvPicPr>
          <p:cNvPr id="9" name="Picture 3" descr="platemap"/>
          <p:cNvPicPr>
            <a:picLocks noChangeAspect="1" noChangeArrowheads="1"/>
          </p:cNvPicPr>
          <p:nvPr/>
        </p:nvPicPr>
        <p:blipFill>
          <a:blip r:embed="rId2"/>
          <a:srcRect l="4654" t="15094" r="14162" b="14886"/>
          <a:stretch>
            <a:fillRect/>
          </a:stretch>
        </p:blipFill>
        <p:spPr bwMode="auto">
          <a:xfrm>
            <a:off x="376518" y="1295400"/>
            <a:ext cx="8157882" cy="478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80999" y="1295400"/>
            <a:ext cx="8144435" cy="47908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43600" y="2514600"/>
            <a:ext cx="2595093" cy="2895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81000" y="6172200"/>
            <a:ext cx="228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err="1" smtClean="0">
                <a:solidFill>
                  <a:schemeClr val="bg1"/>
                </a:solidFill>
                <a:latin typeface="Palatino Linotype" pitchFamily="18" charset="0"/>
              </a:rPr>
              <a:t>Kious</a:t>
            </a:r>
            <a:r>
              <a:rPr lang="en-US" sz="900" b="1" dirty="0" smtClean="0">
                <a:solidFill>
                  <a:schemeClr val="bg1"/>
                </a:solidFill>
                <a:latin typeface="Palatino Linotype" pitchFamily="18" charset="0"/>
              </a:rPr>
              <a:t> and Tilling, USGS</a:t>
            </a:r>
            <a:endParaRPr lang="en-US" sz="9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321</Words>
  <Application>Microsoft Office PowerPoint</Application>
  <PresentationFormat>On-screen Show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</dc:creator>
  <cp:lastModifiedBy>Brian</cp:lastModifiedBy>
  <cp:revision>15</cp:revision>
  <dcterms:created xsi:type="dcterms:W3CDTF">2010-03-06T17:55:54Z</dcterms:created>
  <dcterms:modified xsi:type="dcterms:W3CDTF">2010-03-07T00:45:07Z</dcterms:modified>
</cp:coreProperties>
</file>