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8" r:id="rId1"/>
  </p:sldMasterIdLst>
  <p:notesMasterIdLst>
    <p:notesMasterId r:id="rId32"/>
  </p:notesMasterIdLst>
  <p:sldIdLst>
    <p:sldId id="256" r:id="rId2"/>
    <p:sldId id="257" r:id="rId3"/>
    <p:sldId id="262" r:id="rId4"/>
    <p:sldId id="263" r:id="rId5"/>
    <p:sldId id="266" r:id="rId6"/>
    <p:sldId id="258" r:id="rId7"/>
    <p:sldId id="288" r:id="rId8"/>
    <p:sldId id="284" r:id="rId9"/>
    <p:sldId id="285" r:id="rId10"/>
    <p:sldId id="286" r:id="rId11"/>
    <p:sldId id="269" r:id="rId12"/>
    <p:sldId id="267" r:id="rId13"/>
    <p:sldId id="264" r:id="rId14"/>
    <p:sldId id="278" r:id="rId15"/>
    <p:sldId id="270" r:id="rId16"/>
    <p:sldId id="271" r:id="rId17"/>
    <p:sldId id="272" r:id="rId18"/>
    <p:sldId id="273" r:id="rId19"/>
    <p:sldId id="274" r:id="rId20"/>
    <p:sldId id="260" r:id="rId21"/>
    <p:sldId id="259" r:id="rId22"/>
    <p:sldId id="276" r:id="rId23"/>
    <p:sldId id="275" r:id="rId24"/>
    <p:sldId id="277" r:id="rId25"/>
    <p:sldId id="279" r:id="rId26"/>
    <p:sldId id="280" r:id="rId27"/>
    <p:sldId id="281" r:id="rId28"/>
    <p:sldId id="282" r:id="rId29"/>
    <p:sldId id="283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24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38B9F-F90E-B246-B6EE-0966CC05BD91}" type="datetimeFigureOut">
              <a:rPr lang="en-US" smtClean="0"/>
              <a:t>4/2/13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CB1EF-C39C-204E-A14D-B99CE633C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6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CB1EF-C39C-204E-A14D-B99CE633CB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54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7EDB9-FC69-EB4D-94AD-26B340F231C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62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5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F31427DA-0264-2646-B0D0-A95F398B61A3}" type="datetimeFigureOut">
              <a:rPr lang="en-US" smtClean="0"/>
              <a:t>4/2/13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E7B1BDD-E1A7-A247-B470-D95E8E13BF4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pod.usra.edu/" TargetMode="External"/><Relationship Id="rId4" Type="http://schemas.openxmlformats.org/officeDocument/2006/relationships/hyperlink" Target="http://www.geodil.com" TargetMode="External"/><Relationship Id="rId5" Type="http://schemas.openxmlformats.org/officeDocument/2006/relationships/hyperlink" Target="http://serc.carleton.edu/NAGTWorkshops/visualization/collections.html" TargetMode="External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arthscienceworld.org/images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hyperlink" Target="http://serc.carleton.edu/37967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serc.carleton.edu/NAGTWorkshops/geophoto/workshop2013/workspace_2013/lindgren.html" TargetMode="External"/><Relationship Id="rId4" Type="http://schemas.openxmlformats.org/officeDocument/2006/relationships/hyperlink" Target="http://serc.carleton.edu/dev/NAGTWorkshops/geophoto/activities/71114.html" TargetMode="External"/><Relationship Id="rId5" Type="http://schemas.openxmlformats.org/officeDocument/2006/relationships/hyperlink" Target="http://serc.carleton.edu/NAGTWorkshops/geophoto/workshop2013/workspace_2013/rygel.html" TargetMode="External"/><Relationship Id="rId6" Type="http://schemas.openxmlformats.org/officeDocument/2006/relationships/hyperlink" Target="http://serc.carleton.edu/NAGTWorkshops/geophoto/workshop2013/workspace_2013/schmidt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cienceofsand.info/sand/geophoto.ht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erc.carleton.edu/NAGTWorkshops/visualization/index.html" TargetMode="External"/><Relationship Id="rId3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173922"/>
            <a:ext cx="7772400" cy="978408"/>
          </a:xfrm>
        </p:spPr>
        <p:txBody>
          <a:bodyPr/>
          <a:lstStyle/>
          <a:p>
            <a:r>
              <a:rPr lang="en-US" b="1" dirty="0" err="1"/>
              <a:t>Geophotography</a:t>
            </a:r>
            <a:r>
              <a:rPr lang="en-US" b="1" dirty="0"/>
              <a:t> as Pedagogy: Students Creating and Using Geologic Images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191276"/>
            <a:ext cx="7772400" cy="877824"/>
          </a:xfrm>
        </p:spPr>
        <p:txBody>
          <a:bodyPr/>
          <a:lstStyle/>
          <a:p>
            <a:r>
              <a:rPr lang="en-US" b="1" i="1" dirty="0"/>
              <a:t>David Mogk, Montana State University</a:t>
            </a:r>
            <a:endParaRPr lang="en-US" b="1" dirty="0"/>
          </a:p>
          <a:p>
            <a:r>
              <a:rPr lang="en-US" sz="2400" dirty="0" smtClean="0"/>
              <a:t>On the Cutting Edge </a:t>
            </a:r>
            <a:r>
              <a:rPr lang="en-US" sz="2400" dirty="0" err="1" smtClean="0"/>
              <a:t>Geophotography</a:t>
            </a:r>
            <a:r>
              <a:rPr lang="en-US" sz="2400" dirty="0" smtClean="0"/>
              <a:t> Webinar</a:t>
            </a:r>
          </a:p>
          <a:p>
            <a:r>
              <a:rPr lang="en-US" sz="2400" dirty="0" smtClean="0"/>
              <a:t>April 2, 2013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278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730" y="-182159"/>
            <a:ext cx="8229600" cy="1143000"/>
          </a:xfrm>
        </p:spPr>
        <p:txBody>
          <a:bodyPr/>
          <a:lstStyle/>
          <a:p>
            <a:r>
              <a:rPr lang="en-US" dirty="0" smtClean="0"/>
              <a:t>Annotations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95" y="690022"/>
            <a:ext cx="8229600" cy="4525963"/>
          </a:xfrm>
        </p:spPr>
        <p:txBody>
          <a:bodyPr/>
          <a:lstStyle/>
          <a:p>
            <a:r>
              <a:rPr lang="en-US" sz="2800" dirty="0" smtClean="0"/>
              <a:t>Textual, provide context</a:t>
            </a:r>
          </a:p>
          <a:p>
            <a:pPr lvl="1"/>
            <a:r>
              <a:rPr lang="en-US" sz="2400" dirty="0" smtClean="0"/>
              <a:t>Stratigraphic units, ….</a:t>
            </a:r>
          </a:p>
          <a:p>
            <a:r>
              <a:rPr lang="en-US" sz="2800" dirty="0" smtClean="0"/>
              <a:t>Lines</a:t>
            </a:r>
          </a:p>
          <a:p>
            <a:pPr lvl="1"/>
            <a:r>
              <a:rPr lang="en-US" sz="2400" dirty="0" smtClean="0"/>
              <a:t>Discriminate A from B</a:t>
            </a:r>
          </a:p>
          <a:p>
            <a:pPr lvl="1"/>
            <a:r>
              <a:rPr lang="en-US" sz="2400" dirty="0" smtClean="0"/>
              <a:t>Connecting A and B</a:t>
            </a:r>
          </a:p>
          <a:p>
            <a:pPr lvl="1"/>
            <a:r>
              <a:rPr lang="en-US" sz="2400" dirty="0" smtClean="0"/>
              <a:t>Pathways from A to B</a:t>
            </a:r>
          </a:p>
          <a:p>
            <a:r>
              <a:rPr lang="en-US" sz="2800" dirty="0" smtClean="0"/>
              <a:t>Arrows</a:t>
            </a:r>
          </a:p>
          <a:p>
            <a:pPr lvl="1"/>
            <a:r>
              <a:rPr lang="en-US" sz="2400" dirty="0" smtClean="0"/>
              <a:t>Directionality</a:t>
            </a:r>
          </a:p>
          <a:p>
            <a:pPr lvl="1"/>
            <a:r>
              <a:rPr lang="en-US" sz="2400" dirty="0" smtClean="0"/>
              <a:t>Pointing, labeling</a:t>
            </a:r>
          </a:p>
          <a:p>
            <a:pPr lvl="1"/>
            <a:r>
              <a:rPr lang="en-US" sz="2400" dirty="0" smtClean="0"/>
              <a:t>Temporal sequence</a:t>
            </a:r>
          </a:p>
          <a:p>
            <a:r>
              <a:rPr lang="en-US" sz="2800" dirty="0" smtClean="0"/>
              <a:t>Outlines</a:t>
            </a:r>
          </a:p>
          <a:p>
            <a:pPr lvl="1"/>
            <a:r>
              <a:rPr lang="en-US" sz="2400" dirty="0" smtClean="0"/>
              <a:t>Enclosure, area of interest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 descr="annotated_photo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5852" y="2128762"/>
            <a:ext cx="5041864" cy="3522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1141" y="181431"/>
            <a:ext cx="297543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Distilled from Barbara </a:t>
            </a:r>
            <a:r>
              <a:rPr lang="en-US" dirty="0" err="1" smtClean="0"/>
              <a:t>Tversky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355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Reynolds et al.:   Tell the story in pictures and graphics  </a:t>
            </a:r>
            <a:endParaRPr lang="en-US" dirty="0"/>
          </a:p>
        </p:txBody>
      </p:sp>
      <p:pic>
        <p:nvPicPr>
          <p:cNvPr id="4" name="Content Placeholder 3" descr="Mogkscans5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" y="1748191"/>
            <a:ext cx="7770813" cy="4257022"/>
          </a:xfrm>
        </p:spPr>
      </p:pic>
    </p:spTree>
    <p:extLst>
      <p:ext uri="{BB962C8B-B14F-4D97-AF65-F5344CB8AC3E}">
        <p14:creationId xmlns:p14="http://schemas.microsoft.com/office/powerpoint/2010/main" val="68423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Reynolds et al. II</a:t>
            </a:r>
            <a:endParaRPr lang="en-US" dirty="0"/>
          </a:p>
        </p:txBody>
      </p:sp>
      <p:pic>
        <p:nvPicPr>
          <p:cNvPr id="4" name="Content Placeholder 3" descr="Mogkscans3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97587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Marshak</a:t>
            </a:r>
            <a:r>
              <a:rPr lang="en-US" dirty="0" smtClean="0"/>
              <a:t>:  Through the Eyes of a Geologist</a:t>
            </a:r>
            <a:endParaRPr lang="en-US" dirty="0"/>
          </a:p>
        </p:txBody>
      </p:sp>
      <p:pic>
        <p:nvPicPr>
          <p:cNvPr id="4" name="Content Placeholder 3" descr="Mogkscans1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7714" y="1717524"/>
            <a:ext cx="8500325" cy="4656665"/>
          </a:xfrm>
        </p:spPr>
      </p:pic>
    </p:spTree>
    <p:extLst>
      <p:ext uri="{BB962C8B-B14F-4D97-AF65-F5344CB8AC3E}">
        <p14:creationId xmlns:p14="http://schemas.microsoft.com/office/powerpoint/2010/main" val="1344049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Perry Samson:  What’s Wrong With This Picture?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38" y="1609582"/>
            <a:ext cx="7204554" cy="44640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88635" y="6174242"/>
            <a:ext cx="689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serc.carleton.edu</a:t>
            </a:r>
            <a:r>
              <a:rPr lang="en-US" dirty="0"/>
              <a:t>/</a:t>
            </a:r>
            <a:r>
              <a:rPr lang="en-US" dirty="0" err="1"/>
              <a:t>NAGTWorkshops</a:t>
            </a:r>
            <a:r>
              <a:rPr lang="en-US" dirty="0"/>
              <a:t>/online/activities/46664.html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5728" y="1974248"/>
            <a:ext cx="1408220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Teaching Strategies:</a:t>
            </a:r>
          </a:p>
          <a:p>
            <a:endParaRPr lang="en-US" dirty="0"/>
          </a:p>
          <a:p>
            <a:r>
              <a:rPr lang="en-US" dirty="0" smtClean="0"/>
              <a:t>Interactive Lectures</a:t>
            </a:r>
          </a:p>
          <a:p>
            <a:endParaRPr lang="en-US" dirty="0"/>
          </a:p>
          <a:p>
            <a:r>
              <a:rPr lang="en-US" dirty="0" smtClean="0"/>
              <a:t>Peer Instruction</a:t>
            </a:r>
          </a:p>
          <a:p>
            <a:endParaRPr lang="en-US" dirty="0"/>
          </a:p>
          <a:p>
            <a:r>
              <a:rPr lang="en-US" dirty="0" smtClean="0"/>
              <a:t>Guided Discovery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984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762"/>
            <a:ext cx="8229600" cy="1143000"/>
          </a:xfrm>
        </p:spPr>
        <p:txBody>
          <a:bodyPr/>
          <a:lstStyle/>
          <a:p>
            <a:r>
              <a:rPr lang="en-US" dirty="0" smtClean="0"/>
              <a:t>Teaching With </a:t>
            </a:r>
            <a:r>
              <a:rPr lang="en-US" dirty="0" err="1" smtClean="0"/>
              <a:t>Geopads</a:t>
            </a:r>
            <a:endParaRPr lang="en-US" dirty="0"/>
          </a:p>
        </p:txBody>
      </p:sp>
      <p:pic>
        <p:nvPicPr>
          <p:cNvPr id="9" name="Content Placeholder 6" descr="picture_of_overturn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2"/>
          <a:stretch/>
        </p:blipFill>
        <p:spPr>
          <a:xfrm>
            <a:off x="152400" y="1206844"/>
            <a:ext cx="4449054" cy="3370262"/>
          </a:xfrm>
        </p:spPr>
      </p:pic>
      <p:pic>
        <p:nvPicPr>
          <p:cNvPr id="5" name="Picture 4" descr="3-d_geology_map_3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354" y="1117600"/>
            <a:ext cx="4470652" cy="34722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6100" y="6159500"/>
            <a:ext cx="7464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serc.carleton.edu</a:t>
            </a:r>
            <a:r>
              <a:rPr lang="en-US" dirty="0" smtClean="0"/>
              <a:t>/</a:t>
            </a:r>
            <a:r>
              <a:rPr lang="en-US" dirty="0" err="1"/>
              <a:t>research_education</a:t>
            </a:r>
            <a:r>
              <a:rPr lang="en-US" dirty="0"/>
              <a:t>/</a:t>
            </a:r>
            <a:r>
              <a:rPr lang="en-US" dirty="0" err="1"/>
              <a:t>geopad</a:t>
            </a:r>
            <a:r>
              <a:rPr lang="en-US" dirty="0"/>
              <a:t>/</a:t>
            </a:r>
            <a:r>
              <a:rPr lang="en-US" dirty="0" err="1"/>
              <a:t>mapping_projects.html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7335" y="4886480"/>
            <a:ext cx="7852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Field photos downloaded into field-based computers  in real time. Ability to superpose layers (maps, etc.)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9854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Mark-Ups</a:t>
            </a:r>
            <a:endParaRPr lang="en-US" dirty="0"/>
          </a:p>
        </p:txBody>
      </p:sp>
      <p:pic>
        <p:nvPicPr>
          <p:cNvPr id="4" name="Picture 3" descr="annotated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1900" y="1378624"/>
            <a:ext cx="6292100" cy="45392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701" y="1393515"/>
            <a:ext cx="275590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Using One-Note Software:</a:t>
            </a:r>
          </a:p>
          <a:p>
            <a:r>
              <a:rPr lang="en-US" dirty="0"/>
              <a:t>annotated field photographs and other imported </a:t>
            </a:r>
            <a:r>
              <a:rPr lang="en-US" dirty="0" smtClean="0"/>
              <a:t>images;</a:t>
            </a:r>
          </a:p>
          <a:p>
            <a:endParaRPr lang="en-US" dirty="0"/>
          </a:p>
          <a:p>
            <a:r>
              <a:rPr lang="en-US" dirty="0" smtClean="0"/>
              <a:t>Looking at the landscape may be confusing to students.</a:t>
            </a:r>
          </a:p>
          <a:p>
            <a:endParaRPr lang="en-US" dirty="0"/>
          </a:p>
          <a:p>
            <a:r>
              <a:rPr lang="en-US" dirty="0" smtClean="0"/>
              <a:t>Use “White board” sketches directly on photo.</a:t>
            </a:r>
          </a:p>
          <a:p>
            <a:endParaRPr lang="en-US" dirty="0" smtClean="0"/>
          </a:p>
          <a:p>
            <a:r>
              <a:rPr lang="en-US" dirty="0" smtClean="0"/>
              <a:t>Or, have students take photo, annotate, to demonstrate understanding.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29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8262"/>
            <a:ext cx="8229600" cy="1143000"/>
          </a:xfrm>
        </p:spPr>
        <p:txBody>
          <a:bodyPr/>
          <a:lstStyle/>
          <a:p>
            <a:r>
              <a:rPr lang="en-US" dirty="0" smtClean="0"/>
              <a:t>Image Mark-Up II</a:t>
            </a:r>
            <a:endParaRPr lang="en-US" dirty="0"/>
          </a:p>
        </p:txBody>
      </p:sp>
      <p:pic>
        <p:nvPicPr>
          <p:cNvPr id="6" name="Content Placeholder 3" descr="_1171749716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019625"/>
            <a:ext cx="7988300" cy="4216400"/>
          </a:xfrm>
        </p:spPr>
      </p:pic>
      <p:sp>
        <p:nvSpPr>
          <p:cNvPr id="7" name="TextBox 6"/>
          <p:cNvSpPr txBox="1"/>
          <p:nvPr/>
        </p:nvSpPr>
        <p:spPr>
          <a:xfrm>
            <a:off x="304800" y="5346700"/>
            <a:ext cx="8216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Students </a:t>
            </a:r>
            <a:r>
              <a:rPr lang="en-US" dirty="0"/>
              <a:t>can mark-up other image </a:t>
            </a:r>
            <a:r>
              <a:rPr lang="en-US" dirty="0" smtClean="0"/>
              <a:t>materials such as maps</a:t>
            </a:r>
            <a:r>
              <a:rPr lang="en-US" dirty="0"/>
              <a:t>, overview sketches, or competing interpretations. They can further examine their annotated images by using on-off toggle functionality that will separates their interpretative notes from the image.</a:t>
            </a:r>
          </a:p>
        </p:txBody>
      </p:sp>
    </p:spTree>
    <p:extLst>
      <p:ext uri="{BB962C8B-B14F-4D97-AF65-F5344CB8AC3E}">
        <p14:creationId xmlns:p14="http://schemas.microsoft.com/office/powerpoint/2010/main" val="2683239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Audrey Rule: Photographs of Snow Bank Structures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57863"/>
            <a:ext cx="9144000" cy="43227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41400" y="6349125"/>
            <a:ext cx="7170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serc.carleton.edu</a:t>
            </a:r>
            <a:r>
              <a:rPr lang="en-US" dirty="0"/>
              <a:t>/</a:t>
            </a:r>
            <a:r>
              <a:rPr lang="en-US" dirty="0" err="1"/>
              <a:t>NAGTWorkshops</a:t>
            </a:r>
            <a:r>
              <a:rPr lang="en-US" dirty="0"/>
              <a:t>/structure/activities/10594.html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468" y="5859869"/>
            <a:ext cx="890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Students can review stratigraphic concepts such as original horizontality and superposition. </a:t>
            </a:r>
          </a:p>
        </p:txBody>
      </p:sp>
    </p:spTree>
    <p:extLst>
      <p:ext uri="{BB962C8B-B14F-4D97-AF65-F5344CB8AC3E}">
        <p14:creationId xmlns:p14="http://schemas.microsoft.com/office/powerpoint/2010/main" val="963877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Picture16"/>
          <p:cNvPicPr>
            <a:picLocks noChangeAspect="1" noChangeArrowheads="1"/>
          </p:cNvPicPr>
          <p:nvPr/>
        </p:nvPicPr>
        <p:blipFill>
          <a:blip r:embed="rId2">
            <a:lum bright="24000" contras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304" y="152488"/>
            <a:ext cx="4254500" cy="31901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Picture13"/>
          <p:cNvPicPr>
            <a:picLocks noChangeAspect="1" noChangeArrowheads="1"/>
          </p:cNvPicPr>
          <p:nvPr/>
        </p:nvPicPr>
        <p:blipFill>
          <a:blip r:embed="rId3">
            <a:lum bright="18000" contras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0046" y="152489"/>
            <a:ext cx="4254500" cy="31901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Picture4"/>
          <p:cNvPicPr>
            <a:picLocks noChangeAspect="1" noChangeArrowheads="1"/>
          </p:cNvPicPr>
          <p:nvPr/>
        </p:nvPicPr>
        <p:blipFill>
          <a:blip r:embed="rId4" cstate="screen">
            <a:lum bright="12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0046" y="3506098"/>
            <a:ext cx="4254500" cy="31908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Picture7"/>
          <p:cNvPicPr>
            <a:picLocks noChangeAspect="1" noChangeArrowheads="1"/>
          </p:cNvPicPr>
          <p:nvPr/>
        </p:nvPicPr>
        <p:blipFill>
          <a:blip r:embed="rId5" cstate="screen">
            <a:lum bright="30000" contras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304" y="3468373"/>
            <a:ext cx="4254500" cy="3190875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10067" y="6350290"/>
            <a:ext cx="2767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 Credits:  Audrey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49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1714"/>
            <a:ext cx="3751943" cy="532062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Part I:  </a:t>
            </a:r>
          </a:p>
          <a:p>
            <a:pPr marL="0" indent="0">
              <a:buNone/>
            </a:pPr>
            <a:r>
              <a:rPr lang="en-US" dirty="0" smtClean="0"/>
              <a:t>Using Photos in Your Classroom Instruction</a:t>
            </a:r>
          </a:p>
          <a:p>
            <a:pPr lvl="1"/>
            <a:r>
              <a:rPr lang="en-US" dirty="0" smtClean="0"/>
              <a:t>What we’ve learned from the cognitive sciences</a:t>
            </a:r>
          </a:p>
          <a:p>
            <a:pPr lvl="1"/>
            <a:endParaRPr lang="en-US" dirty="0"/>
          </a:p>
          <a:p>
            <a:pPr marL="57150" indent="0">
              <a:buNone/>
            </a:pPr>
            <a:r>
              <a:rPr lang="en-US" dirty="0" smtClean="0"/>
              <a:t>Part II: </a:t>
            </a:r>
          </a:p>
          <a:p>
            <a:pPr marL="57150" indent="0">
              <a:buNone/>
            </a:pPr>
            <a:r>
              <a:rPr lang="en-US" dirty="0" smtClean="0"/>
              <a:t>Class Activities Where Students are the Photographers</a:t>
            </a:r>
          </a:p>
        </p:txBody>
      </p:sp>
      <p:pic>
        <p:nvPicPr>
          <p:cNvPr id="4" name="Picture 3" descr="archy2_125783984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4794" y="678544"/>
            <a:ext cx="4253593" cy="56714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16362" y="6518263"/>
            <a:ext cx="50577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Photo Credit: Travis </a:t>
            </a:r>
            <a:r>
              <a:rPr lang="en-US" sz="1200" dirty="0" err="1"/>
              <a:t>Corthouts</a:t>
            </a:r>
            <a:r>
              <a:rPr lang="en-US" sz="1200" dirty="0"/>
              <a:t>, Dept. Earth Sciences, Montana State </a:t>
            </a:r>
            <a:r>
              <a:rPr lang="en-US" sz="1200" dirty="0" smtClean="0"/>
              <a:t>Univ.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131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118603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Paul </a:t>
            </a:r>
            <a:r>
              <a:rPr lang="en-US" sz="3600" dirty="0" err="1" smtClean="0"/>
              <a:t>Bierman</a:t>
            </a:r>
            <a:r>
              <a:rPr lang="en-US" sz="3600" dirty="0" smtClean="0"/>
              <a:t>:  Landscape Change Program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870" y="1351087"/>
            <a:ext cx="5733747" cy="50116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27300" y="6362700"/>
            <a:ext cx="4275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www.uvm.edu</a:t>
            </a:r>
            <a:r>
              <a:rPr lang="en-US" dirty="0"/>
              <a:t>/landscape/</a:t>
            </a:r>
            <a:r>
              <a:rPr lang="en-US" dirty="0" err="1"/>
              <a:t>menu.php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58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0"/>
            <a:ext cx="7256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0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Photo Atlases in Class Activities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39188"/>
            <a:ext cx="9144000" cy="424103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58765" y="6241435"/>
            <a:ext cx="8140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serc.carleton.edu</a:t>
            </a:r>
            <a:r>
              <a:rPr lang="en-US" dirty="0"/>
              <a:t>/</a:t>
            </a:r>
            <a:r>
              <a:rPr lang="en-US" dirty="0" err="1"/>
              <a:t>NAGTWorkshops</a:t>
            </a:r>
            <a:r>
              <a:rPr lang="en-US" dirty="0"/>
              <a:t>/sedimentary/visualizations/</a:t>
            </a:r>
            <a:r>
              <a:rPr lang="en-US" dirty="0" err="1"/>
              <a:t>rocktype.html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662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762" y="540718"/>
            <a:ext cx="6514190" cy="56083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45334" y="6329098"/>
            <a:ext cx="4337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www.marlimillerphoto.com</a:t>
            </a:r>
            <a:r>
              <a:rPr lang="en-US" dirty="0"/>
              <a:t>/</a:t>
            </a:r>
            <a:r>
              <a:rPr lang="en-US" dirty="0" err="1"/>
              <a:t>Sed.html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78234" y="1059360"/>
            <a:ext cx="18734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Given access to these comprehensive image archives, how would you effectively use these in class or in an assignment?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45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0037"/>
            <a:ext cx="8229600" cy="1143000"/>
          </a:xfrm>
        </p:spPr>
        <p:txBody>
          <a:bodyPr/>
          <a:lstStyle/>
          <a:p>
            <a:r>
              <a:rPr lang="en-US" dirty="0" smtClean="0"/>
              <a:t>Photo Image Archives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490" y="875170"/>
            <a:ext cx="8686800" cy="4525963"/>
          </a:xfrm>
        </p:spPr>
        <p:txBody>
          <a:bodyPr/>
          <a:lstStyle/>
          <a:p>
            <a:r>
              <a:rPr lang="en-US" dirty="0" smtClean="0"/>
              <a:t>AGI’s </a:t>
            </a:r>
            <a:r>
              <a:rPr lang="en-US" dirty="0"/>
              <a:t>Earth Science World Image Bank </a:t>
            </a:r>
            <a:r>
              <a:rPr lang="en-US" dirty="0" smtClean="0"/>
              <a:t>    </a:t>
            </a: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://www.earthscienceworld.org/images</a:t>
            </a:r>
            <a:r>
              <a:rPr lang="en-US" sz="2800" dirty="0" smtClean="0">
                <a:hlinkClick r:id="rId2"/>
              </a:rPr>
              <a:t>/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dirty="0" smtClean="0"/>
              <a:t>NASA/USRA’s Earth Science Picture of </a:t>
            </a:r>
            <a:r>
              <a:rPr lang="en-US" dirty="0"/>
              <a:t>the Day </a:t>
            </a:r>
            <a:r>
              <a:rPr lang="en-US" dirty="0" smtClean="0"/>
              <a:t>  </a:t>
            </a:r>
            <a:r>
              <a:rPr lang="en-US" sz="2800" dirty="0" smtClean="0">
                <a:hlinkClick r:id="rId3"/>
              </a:rPr>
              <a:t>http</a:t>
            </a:r>
            <a:r>
              <a:rPr lang="en-US" sz="2800" dirty="0">
                <a:hlinkClick r:id="rId3"/>
              </a:rPr>
              <a:t>://epod.usra.edu</a:t>
            </a:r>
            <a:r>
              <a:rPr lang="en-US" sz="2800" dirty="0" smtClean="0">
                <a:hlinkClick r:id="rId3"/>
              </a:rPr>
              <a:t>/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dirty="0"/>
              <a:t>GEODIL </a:t>
            </a:r>
            <a:r>
              <a:rPr lang="en-US" dirty="0" smtClean="0"/>
              <a:t>                                                                </a:t>
            </a: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sz="2800" dirty="0" smtClean="0">
                <a:hlinkClick r:id="rId4"/>
              </a:rPr>
              <a:t>www.geodil.com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dirty="0" smtClean="0"/>
              <a:t>On the </a:t>
            </a:r>
            <a:r>
              <a:rPr lang="en-US" dirty="0"/>
              <a:t>Cutting </a:t>
            </a:r>
            <a:r>
              <a:rPr lang="en-US" dirty="0" smtClean="0"/>
              <a:t>Edge                                                                         </a:t>
            </a:r>
            <a:r>
              <a:rPr lang="en-US" sz="2000" dirty="0" smtClean="0">
                <a:hlinkClick r:id="rId5"/>
              </a:rPr>
              <a:t>http</a:t>
            </a:r>
            <a:r>
              <a:rPr lang="en-US" sz="2000" dirty="0">
                <a:hlinkClick r:id="rId5"/>
              </a:rPr>
              <a:t>://serc.carleton.edu/NAGTWorkshops/visualization/</a:t>
            </a:r>
            <a:r>
              <a:rPr lang="en-US" sz="2000" dirty="0" smtClean="0">
                <a:hlinkClick r:id="rId5"/>
              </a:rPr>
              <a:t>collections.html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321" y="3204078"/>
            <a:ext cx="4567227" cy="30249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6171" y="5789324"/>
            <a:ext cx="2602633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rgbClr val="F8F8F8"/>
                </a:solidFill>
              </a:rPr>
              <a:t>February 19, 2013 Eruption of Mount Etna </a:t>
            </a:r>
          </a:p>
          <a:p>
            <a:r>
              <a:rPr lang="en-US" sz="1000" dirty="0" smtClean="0">
                <a:solidFill>
                  <a:srgbClr val="F8F8F8"/>
                </a:solidFill>
              </a:rPr>
              <a:t>Photo Credit: Marco </a:t>
            </a:r>
            <a:r>
              <a:rPr lang="en-US" sz="1000" dirty="0" err="1" smtClean="0">
                <a:solidFill>
                  <a:srgbClr val="F8F8F8"/>
                </a:solidFill>
              </a:rPr>
              <a:t>Restivo</a:t>
            </a:r>
            <a:r>
              <a:rPr lang="en-US" sz="1000" dirty="0" smtClean="0">
                <a:solidFill>
                  <a:srgbClr val="F8F8F8"/>
                </a:solidFill>
              </a:rPr>
              <a:t>; EPOD</a:t>
            </a:r>
            <a:endParaRPr lang="en-US" sz="1000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35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2488"/>
            <a:ext cx="9144000" cy="1143000"/>
          </a:xfrm>
        </p:spPr>
        <p:txBody>
          <a:bodyPr/>
          <a:lstStyle/>
          <a:p>
            <a:r>
              <a:rPr lang="en-US" sz="3600" dirty="0" smtClean="0"/>
              <a:t>Steve Harper: </a:t>
            </a:r>
            <a:r>
              <a:rPr lang="en-US" sz="3600" dirty="0"/>
              <a:t>Geologic Photo Field Trips to View Rocks, Geologic Structures, and Landforms in Introductory Physical Geology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3508" y="6413171"/>
            <a:ext cx="7827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serc.carleton.edu</a:t>
            </a:r>
            <a:r>
              <a:rPr lang="en-US" dirty="0"/>
              <a:t>/</a:t>
            </a:r>
            <a:r>
              <a:rPr lang="en-US" dirty="0" err="1"/>
              <a:t>NAGTWorkshops</a:t>
            </a:r>
            <a:r>
              <a:rPr lang="en-US" dirty="0"/>
              <a:t>/</a:t>
            </a:r>
            <a:r>
              <a:rPr lang="en-US" dirty="0" err="1"/>
              <a:t>field_experiences</a:t>
            </a:r>
            <a:r>
              <a:rPr lang="en-US" dirty="0"/>
              <a:t>/posters/37444.html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11382"/>
            <a:ext cx="9144000" cy="441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65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69" y="142932"/>
            <a:ext cx="6278833" cy="1143000"/>
          </a:xfrm>
        </p:spPr>
        <p:txBody>
          <a:bodyPr/>
          <a:lstStyle/>
          <a:p>
            <a:pPr algn="l"/>
            <a:r>
              <a:rPr lang="en-US" dirty="0" smtClean="0"/>
              <a:t> Trail Guide Project</a:t>
            </a:r>
            <a:br>
              <a:rPr lang="en-US" dirty="0" smtClean="0"/>
            </a:br>
            <a:r>
              <a:rPr lang="en-US" sz="2800" dirty="0" smtClean="0"/>
              <a:t>David Mogk, Montana State University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7382" y="123137"/>
            <a:ext cx="3106617" cy="5587972"/>
          </a:xfrm>
        </p:spPr>
        <p:txBody>
          <a:bodyPr>
            <a:noAutofit/>
          </a:bodyPr>
          <a:lstStyle/>
          <a:p>
            <a:r>
              <a:rPr lang="en-US" sz="2400" dirty="0" smtClean="0"/>
              <a:t>Encourage citizens to get out into the field</a:t>
            </a:r>
          </a:p>
          <a:p>
            <a:pPr lvl="1"/>
            <a:r>
              <a:rPr lang="en-US" sz="2000" dirty="0" smtClean="0"/>
              <a:t>Capture the aesthetics</a:t>
            </a:r>
          </a:p>
          <a:p>
            <a:r>
              <a:rPr lang="en-US" sz="2400" dirty="0" smtClean="0"/>
              <a:t>Details of access,  trail conditions</a:t>
            </a:r>
          </a:p>
          <a:p>
            <a:r>
              <a:rPr lang="en-US" sz="2400" dirty="0" smtClean="0"/>
              <a:t>Step by step guide to key features</a:t>
            </a:r>
          </a:p>
          <a:p>
            <a:pPr lvl="1"/>
            <a:r>
              <a:rPr lang="en-US" sz="2000" dirty="0" smtClean="0"/>
              <a:t>Hikes will be more enjoyable if you know what to look for</a:t>
            </a:r>
          </a:p>
          <a:p>
            <a:r>
              <a:rPr lang="en-US" sz="2400" dirty="0" smtClean="0"/>
              <a:t>Interpretations based on geoscience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480" y="1743054"/>
            <a:ext cx="5873199" cy="3555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36766" y="5645104"/>
            <a:ext cx="58224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service-learning project by </a:t>
            </a:r>
            <a:r>
              <a:rPr lang="en-US" sz="2800" dirty="0" smtClean="0"/>
              <a:t>students</a:t>
            </a:r>
          </a:p>
          <a:p>
            <a:r>
              <a:rPr lang="en-US" sz="2800" dirty="0">
                <a:hlinkClick r:id="rId3"/>
              </a:rPr>
              <a:t>http://serc.carleton.edu/37967</a:t>
            </a:r>
            <a:r>
              <a:rPr lang="en-US" sz="2800" dirty="0" smtClean="0"/>
              <a:t> 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385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9002"/>
            <a:ext cx="4620577" cy="19159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607538" cy="30208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9169" y="4540468"/>
            <a:ext cx="3326422" cy="22520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1213" y="4542380"/>
            <a:ext cx="3146639" cy="22501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5738" y="1021565"/>
            <a:ext cx="6029093" cy="32095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86532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 </a:t>
            </a:r>
            <a:r>
              <a:rPr lang="en-US" sz="3600" dirty="0" err="1" smtClean="0"/>
              <a:t>Geophotography</a:t>
            </a:r>
            <a:r>
              <a:rPr lang="en-US" sz="3600" dirty="0" smtClean="0"/>
              <a:t> Class:  A View on Earth </a:t>
            </a:r>
            <a:r>
              <a:rPr lang="en-US" sz="2800" dirty="0" smtClean="0"/>
              <a:t>David Mogk, Dept. Earth Sciences, Montana State Univ.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12" y="1600200"/>
            <a:ext cx="8834531" cy="4525963"/>
          </a:xfrm>
        </p:spPr>
        <p:txBody>
          <a:bodyPr/>
          <a:lstStyle/>
          <a:p>
            <a:r>
              <a:rPr lang="en-US" sz="2800" dirty="0" smtClean="0"/>
              <a:t>Multi-disciplinary course co-taught with photography professor (co-listed Science and Art)</a:t>
            </a:r>
          </a:p>
          <a:p>
            <a:r>
              <a:rPr lang="en-US" sz="2800" dirty="0" smtClean="0"/>
              <a:t>Introduction</a:t>
            </a:r>
          </a:p>
          <a:p>
            <a:pPr lvl="1"/>
            <a:r>
              <a:rPr lang="en-US" sz="2000" dirty="0" smtClean="0"/>
              <a:t>Earth Science processes for Art students</a:t>
            </a:r>
          </a:p>
          <a:p>
            <a:pPr lvl="1"/>
            <a:r>
              <a:rPr lang="en-US" sz="2000" dirty="0" smtClean="0"/>
              <a:t>Technical photography skills, composition for E. Sci. students </a:t>
            </a:r>
          </a:p>
          <a:p>
            <a:r>
              <a:rPr lang="en-US" sz="2800" dirty="0" smtClean="0"/>
              <a:t>Two weeks of field trips to explore landscapes</a:t>
            </a:r>
          </a:p>
          <a:p>
            <a:pPr lvl="1"/>
            <a:r>
              <a:rPr lang="en-US" sz="2000" dirty="0" smtClean="0"/>
              <a:t>Agriculture, mining, forestry, recreation…</a:t>
            </a:r>
          </a:p>
          <a:p>
            <a:r>
              <a:rPr lang="en-US" sz="2800" dirty="0" smtClean="0"/>
              <a:t>Students developed an art portfolio to represent dynamic processes or human impacts;</a:t>
            </a:r>
          </a:p>
          <a:p>
            <a:pPr lvl="1"/>
            <a:r>
              <a:rPr lang="en-US" sz="2000" dirty="0" smtClean="0"/>
              <a:t>Art show in Student Union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20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8062"/>
            <a:ext cx="8229600" cy="1143000"/>
          </a:xfrm>
        </p:spPr>
        <p:txBody>
          <a:bodyPr/>
          <a:lstStyle/>
          <a:p>
            <a:r>
              <a:rPr lang="en-US" dirty="0" smtClean="0"/>
              <a:t>New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820" y="712175"/>
            <a:ext cx="8229600" cy="4525963"/>
          </a:xfrm>
        </p:spPr>
        <p:txBody>
          <a:bodyPr/>
          <a:lstStyle/>
          <a:p>
            <a:r>
              <a:rPr lang="en-US" dirty="0"/>
              <a:t>Charlie Lindgren  </a:t>
            </a:r>
            <a:r>
              <a:rPr lang="en-US" dirty="0" smtClean="0"/>
              <a:t>                                              		 </a:t>
            </a:r>
            <a:r>
              <a:rPr lang="en-US" sz="2400" dirty="0" smtClean="0"/>
              <a:t>Science </a:t>
            </a:r>
            <a:r>
              <a:rPr lang="en-US" sz="2400" dirty="0"/>
              <a:t>of Sand</a:t>
            </a:r>
            <a:r>
              <a:rPr lang="en-US" sz="2400" dirty="0" smtClean="0"/>
              <a:t>:						 </a:t>
            </a:r>
            <a:r>
              <a:rPr lang="en-US" sz="1800" dirty="0">
                <a:hlinkClick r:id="rId2"/>
              </a:rPr>
              <a:t>http://www.scienceofsand.info/sand/</a:t>
            </a:r>
            <a:r>
              <a:rPr lang="en-US" sz="1800" dirty="0" smtClean="0">
                <a:hlinkClick r:id="rId2"/>
              </a:rPr>
              <a:t>geophoto.htm</a:t>
            </a:r>
            <a:endParaRPr lang="en-US" sz="1800" u="sng" dirty="0">
              <a:hlinkClick r:id="rId3"/>
            </a:endParaRPr>
          </a:p>
          <a:p>
            <a:pPr marL="400050" lvl="1" indent="0">
              <a:buNone/>
            </a:pPr>
            <a:r>
              <a:rPr lang="en-US" sz="1600" u="sng" dirty="0" smtClean="0">
                <a:hlinkClick r:id="rId3"/>
              </a:rPr>
              <a:t>http</a:t>
            </a:r>
            <a:r>
              <a:rPr lang="en-US" sz="1600" u="sng" dirty="0">
                <a:hlinkClick r:id="rId3"/>
              </a:rPr>
              <a:t>://serc.carleton.edu/NAGTWorkshops/geophoto/workshop2013/workspace_2013/</a:t>
            </a:r>
            <a:r>
              <a:rPr lang="en-US" sz="1600" u="sng" dirty="0" smtClean="0">
                <a:hlinkClick r:id="rId3"/>
              </a:rPr>
              <a:t>lindgren.html</a:t>
            </a:r>
            <a:endParaRPr lang="en-US" sz="2000" dirty="0" smtClean="0"/>
          </a:p>
          <a:p>
            <a:r>
              <a:rPr lang="en-US" dirty="0" smtClean="0"/>
              <a:t>Bob </a:t>
            </a:r>
            <a:r>
              <a:rPr lang="en-US" dirty="0" err="1" smtClean="0"/>
              <a:t>Filson</a:t>
            </a:r>
            <a:r>
              <a:rPr lang="en-US" dirty="0" smtClean="0"/>
              <a:t>                                                            </a:t>
            </a:r>
            <a:r>
              <a:rPr lang="en-US" sz="2000" u="sng" dirty="0" smtClean="0">
                <a:hlinkClick r:id="rId4"/>
              </a:rPr>
              <a:t>http</a:t>
            </a:r>
            <a:r>
              <a:rPr lang="en-US" sz="2000" u="sng" dirty="0">
                <a:hlinkClick r:id="rId4"/>
              </a:rPr>
              <a:t>://serc.carleton.edu/dev/NAGTWorkshops/geophoto/activities/71114.</a:t>
            </a:r>
            <a:r>
              <a:rPr lang="en-US" sz="2000" u="sng" dirty="0" smtClean="0">
                <a:hlinkClick r:id="rId4"/>
              </a:rPr>
              <a:t>html</a:t>
            </a:r>
            <a:endParaRPr lang="en-US" sz="2000" dirty="0"/>
          </a:p>
          <a:p>
            <a:r>
              <a:rPr lang="en-US" dirty="0"/>
              <a:t>Mike </a:t>
            </a:r>
            <a:r>
              <a:rPr lang="en-US" dirty="0" err="1"/>
              <a:t>Rygel</a:t>
            </a: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</a:t>
            </a:r>
            <a:r>
              <a:rPr lang="en-US" sz="2400" dirty="0" smtClean="0"/>
              <a:t>Atlas of Sedimentary Structures</a:t>
            </a:r>
            <a:endParaRPr lang="en-US" sz="2400" dirty="0"/>
          </a:p>
          <a:p>
            <a:pPr marL="400050" lvl="1" indent="0">
              <a:buNone/>
            </a:pPr>
            <a:r>
              <a:rPr lang="en-US" sz="2000" u="sng" dirty="0" smtClean="0">
                <a:hlinkClick r:id="rId5"/>
              </a:rPr>
              <a:t>http</a:t>
            </a:r>
            <a:r>
              <a:rPr lang="en-US" sz="2000" u="sng" dirty="0">
                <a:hlinkClick r:id="rId5"/>
              </a:rPr>
              <a:t>://serc.carleton.edu/NAGTWorkshops/geophoto/workshop2013/workspace_2013/</a:t>
            </a:r>
            <a:r>
              <a:rPr lang="en-US" sz="2000" u="sng" dirty="0" smtClean="0">
                <a:hlinkClick r:id="rId5"/>
              </a:rPr>
              <a:t>rygel.html</a:t>
            </a:r>
            <a:endParaRPr lang="en-US" sz="2000" u="sng" dirty="0" smtClean="0"/>
          </a:p>
          <a:p>
            <a:pPr marL="400050" lvl="1" indent="0">
              <a:buNone/>
            </a:pPr>
            <a:endParaRPr lang="en-US" dirty="0"/>
          </a:p>
          <a:p>
            <a:r>
              <a:rPr lang="en-US" dirty="0"/>
              <a:t>Martin Schmidt </a:t>
            </a:r>
            <a:r>
              <a:rPr lang="en-US" sz="2000" u="sng" dirty="0" smtClean="0">
                <a:hlinkClick r:id="rId6"/>
              </a:rPr>
              <a:t>http</a:t>
            </a:r>
            <a:r>
              <a:rPr lang="en-US" sz="2000" u="sng" dirty="0">
                <a:hlinkClick r:id="rId6"/>
              </a:rPr>
              <a:t>://serc.carleton.edu/NAGTWorkshops/geophoto/workshop2013/workspace_2013/schmidt.html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88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"/>
            <a:ext cx="8229600" cy="1143000"/>
          </a:xfrm>
        </p:spPr>
        <p:txBody>
          <a:bodyPr/>
          <a:lstStyle/>
          <a:p>
            <a:r>
              <a:rPr lang="en-US" dirty="0" smtClean="0"/>
              <a:t>Photography is Transformative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82" y="996365"/>
            <a:ext cx="8882219" cy="366122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I.  Nature into Culture—Inscriptions (</a:t>
            </a:r>
            <a:r>
              <a:rPr lang="en-US" dirty="0" err="1" smtClean="0"/>
              <a:t>Latour</a:t>
            </a:r>
            <a:r>
              <a:rPr lang="en-US" dirty="0" smtClean="0"/>
              <a:t>, 1987)</a:t>
            </a:r>
          </a:p>
          <a:p>
            <a:pPr lvl="1"/>
            <a:r>
              <a:rPr lang="en-US" dirty="0" smtClean="0"/>
              <a:t>Permanent, portable, and public records</a:t>
            </a:r>
          </a:p>
          <a:p>
            <a:pPr lvl="1"/>
            <a:r>
              <a:rPr lang="en-US" dirty="0" smtClean="0"/>
              <a:t>Landscapes, outcrops, close-ups</a:t>
            </a:r>
          </a:p>
          <a:p>
            <a:pPr lvl="1"/>
            <a:r>
              <a:rPr lang="en-US" dirty="0" smtClean="0"/>
              <a:t>Aesthetic intent</a:t>
            </a:r>
          </a:p>
          <a:p>
            <a:pPr lvl="1"/>
            <a:r>
              <a:rPr lang="en-US" dirty="0" smtClean="0"/>
              <a:t>Awe and Wonder</a:t>
            </a:r>
          </a:p>
          <a:p>
            <a:pPr lvl="1"/>
            <a:r>
              <a:rPr lang="en-US" dirty="0" smtClean="0"/>
              <a:t>Documentary</a:t>
            </a:r>
          </a:p>
          <a:p>
            <a:pPr lvl="2"/>
            <a:r>
              <a:rPr lang="en-US" dirty="0" smtClean="0"/>
              <a:t>categorizing </a:t>
            </a:r>
          </a:p>
          <a:p>
            <a:pPr lvl="2"/>
            <a:r>
              <a:rPr lang="en-US" dirty="0" smtClean="0"/>
              <a:t>explaining</a:t>
            </a:r>
          </a:p>
          <a:p>
            <a:pPr lvl="1"/>
            <a:r>
              <a:rPr lang="en-US" dirty="0" smtClean="0"/>
              <a:t>Capture Earth’s 						</a:t>
            </a:r>
            <a:r>
              <a:rPr lang="en-US" dirty="0"/>
              <a:t>	</a:t>
            </a:r>
            <a:r>
              <a:rPr lang="en-US" dirty="0" smtClean="0"/>
              <a:t>dynamics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" y="616308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http://</a:t>
            </a:r>
            <a:r>
              <a:rPr lang="en-US" sz="2400" dirty="0" err="1"/>
              <a:t>serc.carleton.edu</a:t>
            </a:r>
            <a:r>
              <a:rPr lang="en-US" sz="2400" dirty="0"/>
              <a:t>/</a:t>
            </a:r>
            <a:r>
              <a:rPr lang="en-US" sz="2400" dirty="0" err="1"/>
              <a:t>earthandmind</a:t>
            </a:r>
            <a:r>
              <a:rPr lang="en-US" sz="2400" dirty="0"/>
              <a:t>/posts/</a:t>
            </a:r>
            <a:r>
              <a:rPr lang="en-US" sz="2400" dirty="0" err="1"/>
              <a:t>Through_a_lens</a:t>
            </a:r>
            <a:endParaRPr lang="en-US" sz="2400" dirty="0"/>
          </a:p>
        </p:txBody>
      </p:sp>
      <p:pic>
        <p:nvPicPr>
          <p:cNvPr id="5" name="Picture 4" descr="waterfall_rainbow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3470" y="2272062"/>
            <a:ext cx="5190134" cy="32914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67756" y="5730374"/>
            <a:ext cx="51090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Photo Credit: Travis </a:t>
            </a:r>
            <a:r>
              <a:rPr lang="en-US" sz="1200" dirty="0" err="1"/>
              <a:t>Corthouts</a:t>
            </a:r>
            <a:r>
              <a:rPr lang="en-US" sz="1200" dirty="0"/>
              <a:t>, Dept. Earth Sciences, Montana State University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658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New ideas about how to use photos in class activities?</a:t>
            </a:r>
          </a:p>
          <a:p>
            <a:r>
              <a:rPr lang="en-US" sz="2800" dirty="0" smtClean="0"/>
              <a:t>New ideas about how to engage students in photography as a class activity?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54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718"/>
            <a:ext cx="8229600" cy="1143000"/>
          </a:xfrm>
        </p:spPr>
        <p:txBody>
          <a:bodyPr/>
          <a:lstStyle/>
          <a:p>
            <a:r>
              <a:rPr lang="en-US" dirty="0"/>
              <a:t>Photography is Transformative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640" y="1209480"/>
            <a:ext cx="8881000" cy="523744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II. Students Into Scientists</a:t>
            </a:r>
          </a:p>
          <a:p>
            <a:r>
              <a:rPr lang="en-US" dirty="0" smtClean="0"/>
              <a:t>Students had to make 						fundamental decisions</a:t>
            </a:r>
          </a:p>
          <a:p>
            <a:pPr lvl="1"/>
            <a:r>
              <a:rPr lang="en-US" dirty="0" smtClean="0"/>
              <a:t>Scale, proportion</a:t>
            </a:r>
          </a:p>
          <a:p>
            <a:pPr lvl="1"/>
            <a:r>
              <a:rPr lang="en-US" dirty="0" smtClean="0"/>
              <a:t>Knowing what to include or exclude</a:t>
            </a:r>
          </a:p>
          <a:p>
            <a:pPr lvl="1"/>
            <a:r>
              <a:rPr lang="en-US" dirty="0" smtClean="0"/>
              <a:t>Knowing what to emphasize 						(with lighting, post-production…)</a:t>
            </a:r>
          </a:p>
          <a:p>
            <a:pPr lvl="1"/>
            <a:r>
              <a:rPr lang="en-US" dirty="0" smtClean="0"/>
              <a:t>Externalizing stored knowledge</a:t>
            </a:r>
          </a:p>
          <a:p>
            <a:pPr lvl="1"/>
            <a:r>
              <a:rPr lang="en-US" dirty="0" smtClean="0"/>
              <a:t>Conveying meaning  purposefully</a:t>
            </a:r>
          </a:p>
          <a:p>
            <a:pPr lvl="1"/>
            <a:r>
              <a:rPr lang="en-US" dirty="0" smtClean="0"/>
              <a:t>Gaining technical expertise (geologic, photographic)</a:t>
            </a:r>
          </a:p>
          <a:p>
            <a:pPr lvl="1"/>
            <a:r>
              <a:rPr lang="en-US" dirty="0" smtClean="0"/>
              <a:t>Joy </a:t>
            </a:r>
            <a:r>
              <a:rPr lang="en-US" dirty="0"/>
              <a:t>of discovery, self-directed inquiry, decision-making</a:t>
            </a:r>
          </a:p>
        </p:txBody>
      </p:sp>
      <p:pic>
        <p:nvPicPr>
          <p:cNvPr id="4" name="Content Placeholder 3" descr="madison_limestone_dipping_stee_30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4916" y="1209480"/>
            <a:ext cx="4034710" cy="22189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82641" y="3583797"/>
            <a:ext cx="3594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Photo Credit: Travis </a:t>
            </a:r>
            <a:r>
              <a:rPr lang="en-US" sz="1200" dirty="0" err="1"/>
              <a:t>Corthouts</a:t>
            </a:r>
            <a:r>
              <a:rPr lang="en-US" sz="1200" dirty="0"/>
              <a:t>, </a:t>
            </a:r>
            <a:r>
              <a:rPr lang="en-US" sz="1200" dirty="0" smtClean="0"/>
              <a:t> Dept</a:t>
            </a:r>
            <a:r>
              <a:rPr lang="en-US" sz="1200" dirty="0"/>
              <a:t>. Earth Sciences, Montana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535253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6082"/>
            <a:ext cx="8229600" cy="1143000"/>
          </a:xfrm>
        </p:spPr>
        <p:txBody>
          <a:bodyPr/>
          <a:lstStyle/>
          <a:p>
            <a:r>
              <a:rPr lang="en-US" dirty="0"/>
              <a:t>Photography is Transformative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81560"/>
            <a:ext cx="4851694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III.  The Viewing Public, the “Spectator”—connecting to the place or event (Barthes, 1981)</a:t>
            </a:r>
          </a:p>
          <a:p>
            <a:r>
              <a:rPr lang="en-US" sz="2800" dirty="0" smtClean="0"/>
              <a:t>Changing the viewer through the relationship with the photograph</a:t>
            </a:r>
          </a:p>
          <a:p>
            <a:r>
              <a:rPr lang="en-US" sz="2800" dirty="0" smtClean="0"/>
              <a:t>The “</a:t>
            </a:r>
            <a:r>
              <a:rPr lang="en-US" sz="2800" dirty="0" err="1" smtClean="0"/>
              <a:t>Studium</a:t>
            </a:r>
            <a:r>
              <a:rPr lang="en-US" sz="2800" dirty="0" smtClean="0"/>
              <a:t>”—the general interest of the photo</a:t>
            </a:r>
          </a:p>
          <a:p>
            <a:r>
              <a:rPr lang="en-US" sz="2800" dirty="0" smtClean="0"/>
              <a:t>The “</a:t>
            </a:r>
            <a:r>
              <a:rPr lang="en-US" sz="2800" dirty="0" err="1" smtClean="0"/>
              <a:t>Punctum</a:t>
            </a:r>
            <a:r>
              <a:rPr lang="en-US" sz="2800" dirty="0" smtClean="0"/>
              <a:t>”—the piercing point; revealed through memory, reflection, deeper thought</a:t>
            </a:r>
            <a:endParaRPr lang="en-US" sz="2800" dirty="0"/>
          </a:p>
        </p:txBody>
      </p:sp>
      <p:pic>
        <p:nvPicPr>
          <p:cNvPr id="6" name="Picture 5" descr="silken_skein_falls_hyalite_25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74616" y="1216437"/>
            <a:ext cx="3212432" cy="50944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74616" y="6361146"/>
            <a:ext cx="3212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Credit</a:t>
            </a:r>
            <a:r>
              <a:rPr lang="en-US" sz="1200" dirty="0"/>
              <a:t>: Travis </a:t>
            </a:r>
            <a:r>
              <a:rPr lang="en-US" sz="1200" dirty="0" err="1" smtClean="0"/>
              <a:t>Corthouts</a:t>
            </a:r>
            <a:r>
              <a:rPr lang="en-US" sz="1200" dirty="0" smtClean="0"/>
              <a:t>, Dept. Earth Sciences, Montana State University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46109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know from cognitive psychology?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686" y="1502938"/>
            <a:ext cx="8081661" cy="4257022"/>
          </a:xfrm>
        </p:spPr>
        <p:txBody>
          <a:bodyPr/>
          <a:lstStyle/>
          <a:p>
            <a:r>
              <a:rPr lang="en-US" dirty="0" smtClean="0"/>
              <a:t>Teaching Geoscience With Visualizations     </a:t>
            </a:r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://serc.carleton.edu/NAGTWorkshops/visualization/</a:t>
            </a:r>
            <a:r>
              <a:rPr lang="en-US" sz="2000" dirty="0" smtClean="0">
                <a:hlinkClick r:id="rId2"/>
              </a:rPr>
              <a:t>index.html</a:t>
            </a:r>
            <a:endParaRPr lang="en-US" sz="2000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</a:t>
            </a:r>
            <a:r>
              <a:rPr lang="en-US" dirty="0" smtClean="0"/>
              <a:t>very </a:t>
            </a:r>
            <a:r>
              <a:rPr lang="en-US" dirty="0" smtClean="0"/>
              <a:t>picture tells a </a:t>
            </a:r>
            <a:r>
              <a:rPr lang="en-US" dirty="0" smtClean="0"/>
              <a:t>story (</a:t>
            </a:r>
            <a:r>
              <a:rPr lang="en-US" i="1" dirty="0" smtClean="0"/>
              <a:t>Rod </a:t>
            </a:r>
            <a:r>
              <a:rPr lang="en-US" i="1" dirty="0" smtClean="0"/>
              <a:t>Stewart, 1971</a:t>
            </a:r>
            <a:r>
              <a:rPr lang="en-US" dirty="0" smtClean="0"/>
              <a:t>)…                                but how can we be sure the right message is being received?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Content Placeholder 3" descr="sunday_hiking_club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6496" y="2329113"/>
            <a:ext cx="5930209" cy="32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63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-201200"/>
            <a:ext cx="7637786" cy="679041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Cognitive Load Theory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Informs How we can Best use Photos in Education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194" y="925329"/>
            <a:ext cx="8367034" cy="4257022"/>
          </a:xfrm>
        </p:spPr>
        <p:txBody>
          <a:bodyPr/>
          <a:lstStyle/>
          <a:p>
            <a:r>
              <a:rPr lang="en-US" dirty="0" smtClean="0"/>
              <a:t>Long-term memory</a:t>
            </a:r>
          </a:p>
          <a:p>
            <a:pPr lvl="1"/>
            <a:r>
              <a:rPr lang="en-US" sz="1800" dirty="0" smtClean="0"/>
              <a:t>Sub-conscious and permanent  storage of information; essentially infinite capacity</a:t>
            </a:r>
          </a:p>
          <a:p>
            <a:r>
              <a:rPr lang="en-US" dirty="0" smtClean="0"/>
              <a:t>Working Memory</a:t>
            </a:r>
          </a:p>
          <a:p>
            <a:pPr lvl="1"/>
            <a:r>
              <a:rPr lang="en-US" sz="1800" dirty="0" smtClean="0"/>
              <a:t>Information from the environment, or long-term memory becomes focus of active attention and processing</a:t>
            </a:r>
          </a:p>
          <a:p>
            <a:pPr lvl="1"/>
            <a:r>
              <a:rPr lang="en-US" sz="1800" dirty="0" smtClean="0"/>
              <a:t>Can only hold a finite number of items for limited time; new information is integrated with existing knowledge; defines limits to learning</a:t>
            </a:r>
          </a:p>
          <a:p>
            <a:r>
              <a:rPr lang="en-US" dirty="0" smtClean="0"/>
              <a:t>Cognitive Load</a:t>
            </a:r>
          </a:p>
          <a:p>
            <a:pPr lvl="1"/>
            <a:r>
              <a:rPr lang="en-US" sz="1800" dirty="0" smtClean="0"/>
              <a:t>Intrinsic cognitive load—mental effort related to the difficulty of content to be learned; complexity increases C.L.</a:t>
            </a:r>
          </a:p>
          <a:p>
            <a:pPr lvl="1"/>
            <a:r>
              <a:rPr lang="en-US" sz="1800" dirty="0" smtClean="0"/>
              <a:t>Extraneous cognitive load: effort required to understand material not directly related to learning process; detracts from learning</a:t>
            </a:r>
          </a:p>
          <a:p>
            <a:pPr lvl="1"/>
            <a:r>
              <a:rPr lang="en-US" sz="1800" dirty="0" smtClean="0"/>
              <a:t>Germane Cognitive load:  effort devoted to construction of new knowledge, meaningful engagement, new understanding</a:t>
            </a:r>
          </a:p>
          <a:p>
            <a:pPr lvl="1"/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6927951" y="314369"/>
            <a:ext cx="2196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 Maxwell et al., 2013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81494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3"/>
            <a:ext cx="7770813" cy="1429871"/>
          </a:xfrm>
        </p:spPr>
        <p:txBody>
          <a:bodyPr>
            <a:noAutofit/>
          </a:bodyPr>
          <a:lstStyle/>
          <a:p>
            <a:r>
              <a:rPr lang="en-US" sz="3600" dirty="0" smtClean="0"/>
              <a:t>What Makes an Effective Photo for Instruction?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196" y="1273626"/>
            <a:ext cx="8229600" cy="4525963"/>
          </a:xfrm>
        </p:spPr>
        <p:txBody>
          <a:bodyPr/>
          <a:lstStyle/>
          <a:p>
            <a:r>
              <a:rPr lang="en-US" sz="2800" dirty="0" smtClean="0"/>
              <a:t>Selecting the right photo</a:t>
            </a:r>
          </a:p>
          <a:p>
            <a:pPr lvl="1"/>
            <a:r>
              <a:rPr lang="en-US" sz="2400" dirty="0" smtClean="0"/>
              <a:t>What are you trying to demonstrate?</a:t>
            </a:r>
          </a:p>
          <a:p>
            <a:pPr lvl="1"/>
            <a:r>
              <a:rPr lang="en-US" sz="2400" dirty="0" smtClean="0"/>
              <a:t>What do the students already know?</a:t>
            </a:r>
          </a:p>
          <a:p>
            <a:pPr lvl="1"/>
            <a:r>
              <a:rPr lang="en-US" sz="2400" dirty="0" smtClean="0"/>
              <a:t>Feedback: does the photo convey the intended information, enable the desired learning?</a:t>
            </a:r>
          </a:p>
          <a:p>
            <a:r>
              <a:rPr lang="en-US" sz="2800" dirty="0" smtClean="0"/>
              <a:t>Students don’t necessarily see what the instructor sees</a:t>
            </a:r>
          </a:p>
          <a:p>
            <a:pPr lvl="1"/>
            <a:r>
              <a:rPr lang="en-US" sz="2400" dirty="0" smtClean="0"/>
              <a:t>Students’ learning follows what they already know</a:t>
            </a:r>
          </a:p>
          <a:p>
            <a:pPr lvl="1"/>
            <a:r>
              <a:rPr lang="en-US" sz="2400" dirty="0" smtClean="0"/>
              <a:t>What do students focus on in the image?</a:t>
            </a:r>
          </a:p>
          <a:p>
            <a:pPr lvl="1"/>
            <a:r>
              <a:rPr lang="en-US" sz="2400" dirty="0" smtClean="0"/>
              <a:t>Does the photo generate new questions?</a:t>
            </a:r>
          </a:p>
          <a:p>
            <a:pPr lvl="1"/>
            <a:r>
              <a:rPr lang="en-US" sz="2400" dirty="0" smtClean="0"/>
              <a:t>Can the students understand and interpret processes represented? (What assessment will you use?)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4400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What Makes an Effective Photo for Instruction?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196" y="1817901"/>
            <a:ext cx="8229600" cy="452596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Simple is usually better</a:t>
            </a:r>
          </a:p>
          <a:p>
            <a:pPr lvl="1"/>
            <a:r>
              <a:rPr lang="en-US" sz="2400" dirty="0" smtClean="0"/>
              <a:t>Focus on the essentials</a:t>
            </a:r>
          </a:p>
          <a:p>
            <a:r>
              <a:rPr lang="en-US" sz="2800" dirty="0" smtClean="0"/>
              <a:t>Context is important</a:t>
            </a:r>
          </a:p>
          <a:p>
            <a:pPr lvl="1"/>
            <a:r>
              <a:rPr lang="en-US" sz="2400" dirty="0" smtClean="0"/>
              <a:t>Allows students to draw from earlier learning experiences</a:t>
            </a:r>
          </a:p>
          <a:p>
            <a:r>
              <a:rPr lang="en-US" sz="2800" dirty="0" smtClean="0"/>
              <a:t>Guidance helps</a:t>
            </a:r>
          </a:p>
          <a:p>
            <a:pPr lvl="1"/>
            <a:r>
              <a:rPr lang="en-US" dirty="0" smtClean="0"/>
              <a:t>Visual or textual clues, focus on what is important, what can be ignored (“</a:t>
            </a:r>
            <a:r>
              <a:rPr lang="en-US" dirty="0" err="1" smtClean="0"/>
              <a:t>disembedding</a:t>
            </a:r>
            <a:r>
              <a:rPr lang="en-US" dirty="0" smtClean="0"/>
              <a:t>”)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818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Story.thmx</Template>
  <TotalTime>1106</TotalTime>
  <Words>1167</Words>
  <Application>Microsoft Macintosh PowerPoint</Application>
  <PresentationFormat>On-screen Show (4:3)</PresentationFormat>
  <Paragraphs>173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Story</vt:lpstr>
      <vt:lpstr>Geophotography as Pedagogy: Students Creating and Using Geologic Images </vt:lpstr>
      <vt:lpstr>PowerPoint Presentation</vt:lpstr>
      <vt:lpstr>Photography is Transformative</vt:lpstr>
      <vt:lpstr>Photography is Transformative</vt:lpstr>
      <vt:lpstr>Photography is Transformative</vt:lpstr>
      <vt:lpstr>What do we know from cognitive psychology?</vt:lpstr>
      <vt:lpstr> Cognitive Load Theory Informs How we can Best use Photos in Education</vt:lpstr>
      <vt:lpstr>What Makes an Effective Photo for Instruction?</vt:lpstr>
      <vt:lpstr>What Makes an Effective Photo for Instruction?</vt:lpstr>
      <vt:lpstr>Annotations </vt:lpstr>
      <vt:lpstr>Reynolds et al.:   Tell the story in pictures and graphics  </vt:lpstr>
      <vt:lpstr>Reynolds et al. II</vt:lpstr>
      <vt:lpstr>Marshak:  Through the Eyes of a Geologist</vt:lpstr>
      <vt:lpstr>Perry Samson:  What’s Wrong With This Picture?</vt:lpstr>
      <vt:lpstr>Teaching With Geopads</vt:lpstr>
      <vt:lpstr>Image Mark-Ups</vt:lpstr>
      <vt:lpstr>Image Mark-Up II</vt:lpstr>
      <vt:lpstr>Audrey Rule: Photographs of Snow Bank Structures</vt:lpstr>
      <vt:lpstr>PowerPoint Presentation</vt:lpstr>
      <vt:lpstr>Paul Bierman:  Landscape Change Program</vt:lpstr>
      <vt:lpstr>PowerPoint Presentation</vt:lpstr>
      <vt:lpstr>Use of Photo Atlases in Class Activities</vt:lpstr>
      <vt:lpstr>PowerPoint Presentation</vt:lpstr>
      <vt:lpstr>Photo Image Archives</vt:lpstr>
      <vt:lpstr>Steve Harper: Geologic Photo Field Trips to View Rocks, Geologic Structures, and Landforms in Introductory Physical Geology </vt:lpstr>
      <vt:lpstr> Trail Guide Project David Mogk, Montana State University</vt:lpstr>
      <vt:lpstr>PowerPoint Presentation</vt:lpstr>
      <vt:lpstr>A Geophotography Class:  A View on Earth David Mogk, Dept. Earth Sciences, Montana State Univ.</vt:lpstr>
      <vt:lpstr>New Activities</vt:lpstr>
      <vt:lpstr>Discussion?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Geophotography as Pedagogy: Students Creating and Using Geologic Images </dc:title>
  <dc:creator>mogk</dc:creator>
  <cp:lastModifiedBy>mogk</cp:lastModifiedBy>
  <cp:revision>31</cp:revision>
  <dcterms:created xsi:type="dcterms:W3CDTF">2013-04-01T19:37:25Z</dcterms:created>
  <dcterms:modified xsi:type="dcterms:W3CDTF">2013-04-02T15:35:55Z</dcterms:modified>
</cp:coreProperties>
</file>