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382" r:id="rId2"/>
    <p:sldId id="384" r:id="rId3"/>
    <p:sldId id="453" r:id="rId4"/>
    <p:sldId id="386" r:id="rId5"/>
    <p:sldId id="433" r:id="rId6"/>
    <p:sldId id="390" r:id="rId7"/>
    <p:sldId id="302" r:id="rId8"/>
    <p:sldId id="454" r:id="rId9"/>
    <p:sldId id="391" r:id="rId10"/>
    <p:sldId id="436" r:id="rId11"/>
    <p:sldId id="435" r:id="rId12"/>
    <p:sldId id="437" r:id="rId13"/>
    <p:sldId id="438" r:id="rId14"/>
    <p:sldId id="441" r:id="rId15"/>
    <p:sldId id="443" r:id="rId16"/>
    <p:sldId id="445" r:id="rId17"/>
    <p:sldId id="452" r:id="rId18"/>
    <p:sldId id="458" r:id="rId19"/>
    <p:sldId id="442" r:id="rId20"/>
    <p:sldId id="446" r:id="rId21"/>
    <p:sldId id="455" r:id="rId22"/>
    <p:sldId id="447" r:id="rId23"/>
    <p:sldId id="456" r:id="rId24"/>
    <p:sldId id="449" r:id="rId25"/>
    <p:sldId id="457" r:id="rId26"/>
    <p:sldId id="448" r:id="rId27"/>
    <p:sldId id="400" r:id="rId28"/>
    <p:sldId id="460" r:id="rId29"/>
    <p:sldId id="459" r:id="rId30"/>
    <p:sldId id="451" r:id="rId31"/>
    <p:sldId id="419" r:id="rId32"/>
    <p:sldId id="398" r:id="rId33"/>
    <p:sldId id="399" r:id="rId34"/>
    <p:sldId id="407" r:id="rId35"/>
    <p:sldId id="409" r:id="rId36"/>
    <p:sldId id="411" r:id="rId37"/>
    <p:sldId id="413" r:id="rId38"/>
    <p:sldId id="414" r:id="rId39"/>
    <p:sldId id="450" r:id="rId40"/>
    <p:sldId id="401" r:id="rId41"/>
    <p:sldId id="429" r:id="rId42"/>
    <p:sldId id="420" r:id="rId43"/>
    <p:sldId id="439" r:id="rId44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0230" autoAdjust="0"/>
    <p:restoredTop sz="86906" autoAdjust="0"/>
  </p:normalViewPr>
  <p:slideViewPr>
    <p:cSldViewPr>
      <p:cViewPr>
        <p:scale>
          <a:sx n="80" d="100"/>
          <a:sy n="80" d="100"/>
        </p:scale>
        <p:origin x="-1770" y="-5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43343" cy="465455"/>
          </a:xfrm>
          <a:prstGeom prst="rect">
            <a:avLst/>
          </a:prstGeom>
        </p:spPr>
        <p:txBody>
          <a:bodyPr vert="horz" lIns="93293" tIns="46646" rIns="93293" bIns="4664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4" y="1"/>
            <a:ext cx="3043343" cy="465455"/>
          </a:xfrm>
          <a:prstGeom prst="rect">
            <a:avLst/>
          </a:prstGeom>
        </p:spPr>
        <p:txBody>
          <a:bodyPr vert="horz" lIns="93293" tIns="46646" rIns="93293" bIns="46646" rtlCol="0"/>
          <a:lstStyle>
            <a:lvl1pPr algn="r">
              <a:defRPr sz="1300"/>
            </a:lvl1pPr>
          </a:lstStyle>
          <a:p>
            <a:fld id="{02A2508D-4425-4DCB-901F-0F37469D6FB8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42031"/>
            <a:ext cx="3043343" cy="465455"/>
          </a:xfrm>
          <a:prstGeom prst="rect">
            <a:avLst/>
          </a:prstGeom>
        </p:spPr>
        <p:txBody>
          <a:bodyPr vert="horz" lIns="93293" tIns="46646" rIns="93293" bIns="4664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4" y="8842031"/>
            <a:ext cx="3043343" cy="465455"/>
          </a:xfrm>
          <a:prstGeom prst="rect">
            <a:avLst/>
          </a:prstGeom>
        </p:spPr>
        <p:txBody>
          <a:bodyPr vert="horz" lIns="93293" tIns="46646" rIns="93293" bIns="46646" rtlCol="0" anchor="b"/>
          <a:lstStyle>
            <a:lvl1pPr algn="r">
              <a:defRPr sz="1300"/>
            </a:lvl1pPr>
          </a:lstStyle>
          <a:p>
            <a:fld id="{A20C6583-DF0B-41BD-9BA0-52FC83CB51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30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43343" cy="465455"/>
          </a:xfrm>
          <a:prstGeom prst="rect">
            <a:avLst/>
          </a:prstGeom>
        </p:spPr>
        <p:txBody>
          <a:bodyPr vert="horz" lIns="93293" tIns="46646" rIns="93293" bIns="4664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4" y="1"/>
            <a:ext cx="3043343" cy="465455"/>
          </a:xfrm>
          <a:prstGeom prst="rect">
            <a:avLst/>
          </a:prstGeom>
        </p:spPr>
        <p:txBody>
          <a:bodyPr vert="horz" lIns="93293" tIns="46646" rIns="93293" bIns="46646" rtlCol="0"/>
          <a:lstStyle>
            <a:lvl1pPr algn="r">
              <a:defRPr sz="1300"/>
            </a:lvl1pPr>
          </a:lstStyle>
          <a:p>
            <a:fld id="{6A010185-E039-4C6B-A735-69F1891F1205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5863" y="698500"/>
            <a:ext cx="4651375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93" tIns="46646" rIns="93293" bIns="466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1" y="4421823"/>
            <a:ext cx="5618480" cy="4189095"/>
          </a:xfrm>
          <a:prstGeom prst="rect">
            <a:avLst/>
          </a:prstGeom>
        </p:spPr>
        <p:txBody>
          <a:bodyPr vert="horz" lIns="93293" tIns="46646" rIns="93293" bIns="4664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42031"/>
            <a:ext cx="3043343" cy="465455"/>
          </a:xfrm>
          <a:prstGeom prst="rect">
            <a:avLst/>
          </a:prstGeom>
        </p:spPr>
        <p:txBody>
          <a:bodyPr vert="horz" lIns="93293" tIns="46646" rIns="93293" bIns="4664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4" y="8842031"/>
            <a:ext cx="3043343" cy="465455"/>
          </a:xfrm>
          <a:prstGeom prst="rect">
            <a:avLst/>
          </a:prstGeom>
        </p:spPr>
        <p:txBody>
          <a:bodyPr vert="horz" lIns="93293" tIns="46646" rIns="93293" bIns="46646" rtlCol="0" anchor="b"/>
          <a:lstStyle>
            <a:lvl1pPr algn="r">
              <a:defRPr sz="1300"/>
            </a:lvl1pPr>
          </a:lstStyle>
          <a:p>
            <a:fld id="{7516D593-2B69-43A7-AD61-064D15BDC0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084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Note: doesn’t exclude video</a:t>
            </a:r>
          </a:p>
          <a:p>
            <a:r>
              <a:rPr lang="en-US" dirty="0" smtClean="0"/>
              <a:t>Field, lab, microscope</a:t>
            </a:r>
          </a:p>
          <a:p>
            <a:r>
              <a:rPr lang="en-US" dirty="0" smtClean="0"/>
              <a:t>Scientific understanding separates what we’re doing from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6D593-2B69-43A7-AD61-064D15BDC0C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4497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F/2</a:t>
            </a:r>
            <a:r>
              <a:rPr lang="en-US" baseline="0" dirty="0" smtClean="0"/>
              <a:t> for 50 mm lens: 50 mm focal length/25 mm diameter = 2 = f/2</a:t>
            </a:r>
          </a:p>
          <a:p>
            <a:r>
              <a:rPr lang="en-US" baseline="0" dirty="0" smtClean="0"/>
              <a:t>F/2.8 is next, and allows half the light through—F/1.4 doubles the light (area) of f/2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6D593-2B69-43A7-AD61-064D15BDC0C2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6266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6D593-2B69-43A7-AD61-064D15BDC0C2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6270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6D593-2B69-43A7-AD61-064D15BDC0C2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6274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6D593-2B69-43A7-AD61-064D15BDC0C2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f/14, 18, 22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6D593-2B69-43A7-AD61-064D15BDC0C2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Illustrates cropping.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6D593-2B69-43A7-AD61-064D15BDC0C2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Fundamental point: steal from the artistic approach and</a:t>
            </a:r>
            <a:r>
              <a:rPr lang="en-US" baseline="0" dirty="0" smtClean="0"/>
              <a:t> incorporate as much of it as possible into your photograph, while giving up little or none of what’s necessary to accomplish the purpose. </a:t>
            </a:r>
          </a:p>
          <a:p>
            <a:r>
              <a:rPr lang="en-US" baseline="0" dirty="0" smtClean="0"/>
              <a:t>‘completeness’: example of a bird’s head or fossil [at green river fossils] (geophotography) versus its entire body (mug shot)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6D593-2B69-43A7-AD61-064D15BDC0C2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Fundamental point: steal from the artistic approach and</a:t>
            </a:r>
            <a:r>
              <a:rPr lang="en-US" baseline="0" dirty="0" smtClean="0"/>
              <a:t> incorporate as much of it as possible into your photograph, while giving up little or none of what’s necessary to accomplish the purpose. </a:t>
            </a:r>
          </a:p>
          <a:p>
            <a:r>
              <a:rPr lang="en-US" baseline="0" dirty="0" smtClean="0"/>
              <a:t>‘completeness’: example of a bird’s head or fossil [at green river fossils] (geophotography) versus its entire body (mug shot)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6D593-2B69-43A7-AD61-064D15BDC0C2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not generally different from good photography,</a:t>
            </a:r>
            <a:r>
              <a:rPr lang="en-US" baseline="0" dirty="0" smtClean="0"/>
              <a:t> only there may be additional variables.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6D593-2B69-43A7-AD61-064D15BDC0C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6233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6D593-2B69-43A7-AD61-064D15BDC0C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6942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always store in separate places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6D593-2B69-43A7-AD61-064D15BDC0C2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6773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http://www.kickstarter.com/projects/134466492/rotation180-photo-backpack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6D593-2B69-43A7-AD61-064D15BDC0C2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4837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Leki</a:t>
            </a:r>
            <a:r>
              <a:rPr lang="en-US" dirty="0" smtClean="0"/>
              <a:t>: $144 @ backcountry.com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6D593-2B69-43A7-AD61-064D15BDC0C2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9911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Leki</a:t>
            </a:r>
            <a:r>
              <a:rPr lang="en-US" dirty="0" smtClean="0"/>
              <a:t>: $144 @ backcountry.com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6D593-2B69-43A7-AD61-064D15BDC0C2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991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DB7FA-F1D0-4A7E-9399-7C491401D7F2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A5A72-BEA0-4846-878B-02CC8EAB7F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DB7FA-F1D0-4A7E-9399-7C491401D7F2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A5A72-BEA0-4846-878B-02CC8EAB7F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DB7FA-F1D0-4A7E-9399-7C491401D7F2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A5A72-BEA0-4846-878B-02CC8EAB7F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DB7FA-F1D0-4A7E-9399-7C491401D7F2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A5A72-BEA0-4846-878B-02CC8EAB7F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DB7FA-F1D0-4A7E-9399-7C491401D7F2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A5A72-BEA0-4846-878B-02CC8EAB7F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DB7FA-F1D0-4A7E-9399-7C491401D7F2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A5A72-BEA0-4846-878B-02CC8EAB7F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DB7FA-F1D0-4A7E-9399-7C491401D7F2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A5A72-BEA0-4846-878B-02CC8EAB7F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DB7FA-F1D0-4A7E-9399-7C491401D7F2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A5A72-BEA0-4846-878B-02CC8EAB7F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DB7FA-F1D0-4A7E-9399-7C491401D7F2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A5A72-BEA0-4846-878B-02CC8EAB7F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DB7FA-F1D0-4A7E-9399-7C491401D7F2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A5A72-BEA0-4846-878B-02CC8EAB7F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DB7FA-F1D0-4A7E-9399-7C491401D7F2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A5A72-BEA0-4846-878B-02CC8EAB7F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4DB7FA-F1D0-4A7E-9399-7C491401D7F2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A5A72-BEA0-4846-878B-02CC8EAB7F4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microsoft.com/office/2007/relationships/hdphoto" Target="../media/hdphoto5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photoephemeris.com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photoephemeris.com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0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hyperlink" Target="http://www.bhphotovideo.com/bnh/controller/home?O=ProductDetail&amp;A=showMultipleImages&amp;Q=&amp;sku=687330&amp;is=RE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hyperlink" Target="http://www.bhphotovideo.com/bnh/controller/home?O=ProductDetail&amp;A=showMultipleImages&amp;Q=&amp;sku=617872&amp;is=REG" TargetMode="External"/><Relationship Id="rId4" Type="http://schemas.openxmlformats.org/officeDocument/2006/relationships/image" Target="../media/image4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microsoft.com/office/2007/relationships/hdphoto" Target="../media/hdphoto7.wdp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hyperlink" Target="http://warnercnr.colostate.edu/~jerrym/zGeophotographyTalkMagloughlinGSAMnpls2011.pptx" TargetMode="External"/><Relationship Id="rId3" Type="http://schemas.openxmlformats.org/officeDocument/2006/relationships/hyperlink" Target="http://www.bhphotovideo.com/indepth/" TargetMode="External"/><Relationship Id="rId7" Type="http://schemas.openxmlformats.org/officeDocument/2006/relationships/hyperlink" Target="http://warnercnr.colostate.edu/~jerrym/zGSAGeophotographyPosterDenver2010Magloughlin.pptx" TargetMode="External"/><Relationship Id="rId2" Type="http://schemas.openxmlformats.org/officeDocument/2006/relationships/hyperlink" Target="http://www.adorama.com/alc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oneslidephotography.com/" TargetMode="External"/><Relationship Id="rId11" Type="http://schemas.openxmlformats.org/officeDocument/2006/relationships/image" Target="../media/image64.jpeg"/><Relationship Id="rId5" Type="http://schemas.openxmlformats.org/officeDocument/2006/relationships/hyperlink" Target="http://www.nikonusa.com/en/Learn-And-Explore/index.page" TargetMode="External"/><Relationship Id="rId10" Type="http://schemas.openxmlformats.org/officeDocument/2006/relationships/hyperlink" Target="http://warnercnr.colostate.edu/~jerrym/zGeophotographyJGEManuscript2012.pdf" TargetMode="External"/><Relationship Id="rId4" Type="http://schemas.openxmlformats.org/officeDocument/2006/relationships/hyperlink" Target="http://www.cambridgeincolour.com/" TargetMode="External"/><Relationship Id="rId9" Type="http://schemas.openxmlformats.org/officeDocument/2006/relationships/hyperlink" Target="http://warnercnr.colostate.edu/~jerrym/zGeophotographyTalkMagloughlinGSAMnpls2011.pdf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microsoft.com/office/2007/relationships/hdphoto" Target="../media/hdphoto2.wdp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microsoft.com/office/2007/relationships/hdphoto" Target="../media/hdphoto2.wdp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381000"/>
            <a:ext cx="8458200" cy="1143000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How to get the most out of your (geo)photography</a:t>
            </a:r>
            <a:br>
              <a:rPr lang="en-US" sz="2800" b="1" dirty="0" smtClean="0"/>
            </a:br>
            <a:r>
              <a:rPr lang="en-US" sz="2800" b="1" dirty="0" smtClean="0"/>
              <a:t>February 26, 2013 Webinar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1579728"/>
            <a:ext cx="4114800" cy="533400"/>
          </a:xfrm>
        </p:spPr>
        <p:txBody>
          <a:bodyPr>
            <a:normAutofit fontScale="55000" lnSpcReduction="20000"/>
          </a:bodyPr>
          <a:lstStyle/>
          <a:p>
            <a:r>
              <a:rPr lang="en-US" sz="3800" dirty="0" smtClean="0">
                <a:solidFill>
                  <a:schemeClr val="tx1"/>
                </a:solidFill>
              </a:rPr>
              <a:t>Jerry F. Magloughlin</a:t>
            </a:r>
          </a:p>
          <a:p>
            <a:r>
              <a:rPr lang="en-US" sz="2200" dirty="0" smtClean="0">
                <a:solidFill>
                  <a:schemeClr val="tx1"/>
                </a:solidFill>
              </a:rPr>
              <a:t>Colorado State University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2050396"/>
            <a:ext cx="5334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US" sz="2400" dirty="0" smtClean="0"/>
              <a:t>Rationale</a:t>
            </a:r>
          </a:p>
          <a:p>
            <a:pPr marL="457200" indent="-457200">
              <a:buAutoNum type="arabicPeriod"/>
            </a:pPr>
            <a:r>
              <a:rPr lang="en-US" sz="2400" dirty="0" smtClean="0"/>
              <a:t>My approach: pragmatism &amp; geoscientists; </a:t>
            </a:r>
            <a:r>
              <a:rPr lang="en-US" sz="2400" b="1" dirty="0" smtClean="0"/>
              <a:t>overview &amp; fundamentals</a:t>
            </a:r>
          </a:p>
          <a:p>
            <a:pPr marL="457200" indent="-457200">
              <a:buAutoNum type="arabicPeriod"/>
            </a:pPr>
            <a:r>
              <a:rPr lang="en-US" sz="2400" dirty="0" smtClean="0"/>
              <a:t>Geophotography in general</a:t>
            </a:r>
          </a:p>
          <a:p>
            <a:pPr marL="457200" indent="-457200">
              <a:buAutoNum type="arabicPeriod"/>
            </a:pPr>
            <a:r>
              <a:rPr lang="en-US" sz="2400" dirty="0" smtClean="0"/>
              <a:t>The four components (PEST)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Equipment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Planning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Shooting tips</a:t>
            </a:r>
          </a:p>
        </p:txBody>
      </p:sp>
      <p:pic>
        <p:nvPicPr>
          <p:cNvPr id="7" name="Picture 6" descr="K:\BU MASTER PICS\Me\Jerry and cat in NZ2.jpg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638800" y="2438400"/>
            <a:ext cx="2483304" cy="2286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3139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K:\BU MASTER PICS\a Nikon, 2005-\2011\016--D300--04-02-11--Badlands topography &amp; seds-nice colors-Hwy 135 btwn Riverton &amp; Sweetwater Jct, p41WYatlas, Oil Springs sign, desolate Shoshone, Katie, lights\DSC_10013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" y="0"/>
            <a:ext cx="9144001" cy="686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1676400" y="-14111"/>
            <a:ext cx="56388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5. Equipment:</a:t>
            </a:r>
            <a:br>
              <a:rPr lang="en-US" dirty="0" smtClean="0"/>
            </a:br>
            <a:r>
              <a:rPr lang="en-US" dirty="0" smtClean="0"/>
              <a:t>Cameras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237239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581400" cy="1143000"/>
          </a:xfrm>
        </p:spPr>
        <p:txBody>
          <a:bodyPr/>
          <a:lstStyle/>
          <a:p>
            <a:r>
              <a:rPr lang="en-US" dirty="0" smtClean="0"/>
              <a:t>Point &amp; shoot</a:t>
            </a:r>
            <a:endParaRPr lang="en-US" dirty="0"/>
          </a:p>
        </p:txBody>
      </p:sp>
      <p:pic>
        <p:nvPicPr>
          <p:cNvPr id="5122" name="Picture 2" descr="Cyber-shot Digital Camera WX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048072" y="-494872"/>
            <a:ext cx="1601056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1722437"/>
            <a:ext cx="4267200" cy="4525963"/>
          </a:xfrm>
          <a:ln>
            <a:solidFill>
              <a:schemeClr val="tx2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u="sng" dirty="0" smtClean="0"/>
              <a:t>Pros</a:t>
            </a:r>
            <a:r>
              <a:rPr lang="en-US" dirty="0" smtClean="0"/>
              <a:t>: </a:t>
            </a:r>
            <a:endParaRPr lang="en-US" sz="1600" dirty="0" smtClean="0"/>
          </a:p>
          <a:p>
            <a:r>
              <a:rPr lang="en-US" sz="2000" dirty="0" smtClean="0"/>
              <a:t>Small &amp; light (field consideration)</a:t>
            </a:r>
          </a:p>
          <a:p>
            <a:r>
              <a:rPr lang="en-US" sz="2000" dirty="0" smtClean="0"/>
              <a:t>Cheap</a:t>
            </a:r>
          </a:p>
          <a:p>
            <a:r>
              <a:rPr lang="en-US" sz="2000" dirty="0" smtClean="0"/>
              <a:t>Easy to use; not as much room to grow as a photographer</a:t>
            </a:r>
          </a:p>
          <a:p>
            <a:r>
              <a:rPr lang="en-US" sz="2000" dirty="0" smtClean="0"/>
              <a:t>Easy access/backup camera</a:t>
            </a:r>
          </a:p>
          <a:p>
            <a:r>
              <a:rPr lang="en-US" sz="2000" dirty="0" smtClean="0"/>
              <a:t>Some are “waterproof”</a:t>
            </a:r>
            <a:endParaRPr lang="en-US" sz="2000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800600" y="1722437"/>
            <a:ext cx="4038600" cy="4525963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u="sng" dirty="0" smtClean="0"/>
              <a:t>Cons</a:t>
            </a:r>
            <a:r>
              <a:rPr lang="en-US" dirty="0" smtClean="0"/>
              <a:t>:</a:t>
            </a:r>
          </a:p>
          <a:p>
            <a:r>
              <a:rPr lang="en-US" sz="2000" dirty="0" smtClean="0"/>
              <a:t>Not great in low light</a:t>
            </a:r>
          </a:p>
          <a:p>
            <a:r>
              <a:rPr lang="en-US" sz="2000" dirty="0" smtClean="0"/>
              <a:t>Not great sensors</a:t>
            </a:r>
          </a:p>
          <a:p>
            <a:r>
              <a:rPr lang="en-US" sz="2000" dirty="0" smtClean="0"/>
              <a:t>Minimal manual control</a:t>
            </a:r>
          </a:p>
          <a:p>
            <a:r>
              <a:rPr lang="en-US" sz="2000" dirty="0" smtClean="0"/>
              <a:t>Fixed lens</a:t>
            </a:r>
          </a:p>
          <a:p>
            <a:r>
              <a:rPr lang="en-US" sz="2000" dirty="0" smtClean="0"/>
              <a:t>View finders marginal or must use LCD (soft, bright sunshine)</a:t>
            </a:r>
          </a:p>
          <a:p>
            <a:r>
              <a:rPr lang="en-US" sz="2000" dirty="0" smtClean="0"/>
              <a:t>Difficult to shoot in sophisticated set-ups</a:t>
            </a:r>
          </a:p>
        </p:txBody>
      </p:sp>
    </p:spTree>
    <p:extLst>
      <p:ext uri="{BB962C8B-B14F-4D97-AF65-F5344CB8AC3E}">
        <p14:creationId xmlns:p14="http://schemas.microsoft.com/office/powerpoint/2010/main" val="57832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943600" cy="1143000"/>
          </a:xfrm>
        </p:spPr>
        <p:txBody>
          <a:bodyPr>
            <a:normAutofit/>
          </a:bodyPr>
          <a:lstStyle/>
          <a:p>
            <a:r>
              <a:rPr lang="en-US" sz="3100" dirty="0" smtClean="0"/>
              <a:t>Bridge/EVF (electronic viewfinder)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22437"/>
            <a:ext cx="4038600" cy="4525963"/>
          </a:xfrm>
          <a:ln>
            <a:solidFill>
              <a:schemeClr val="tx2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u="sng" dirty="0" smtClean="0"/>
              <a:t>Pros</a:t>
            </a:r>
            <a:r>
              <a:rPr lang="en-US" dirty="0" smtClean="0"/>
              <a:t>: </a:t>
            </a:r>
          </a:p>
          <a:p>
            <a:r>
              <a:rPr lang="en-US" sz="2000" dirty="0" smtClean="0"/>
              <a:t>Lightweight</a:t>
            </a:r>
          </a:p>
          <a:p>
            <a:r>
              <a:rPr lang="en-US" sz="2000" dirty="0" smtClean="0"/>
              <a:t>Reasonably small &amp; cheap</a:t>
            </a:r>
          </a:p>
          <a:p>
            <a:r>
              <a:rPr lang="en-US" sz="2000" dirty="0" smtClean="0"/>
              <a:t>May </a:t>
            </a:r>
            <a:r>
              <a:rPr lang="en-US" sz="2000" dirty="0"/>
              <a:t>take </a:t>
            </a:r>
            <a:r>
              <a:rPr lang="en-US" sz="2000" dirty="0" smtClean="0"/>
              <a:t>filters</a:t>
            </a:r>
          </a:p>
          <a:p>
            <a:r>
              <a:rPr lang="en-US" sz="2000" dirty="0" smtClean="0"/>
              <a:t>Good image quality</a:t>
            </a:r>
          </a:p>
          <a:p>
            <a:r>
              <a:rPr lang="en-US" sz="2000" dirty="0" smtClean="0"/>
              <a:t>Better </a:t>
            </a:r>
            <a:r>
              <a:rPr lang="en-US" sz="2000" dirty="0"/>
              <a:t>telephoto </a:t>
            </a:r>
            <a:r>
              <a:rPr lang="en-US" sz="2000" dirty="0" smtClean="0"/>
              <a:t>capability</a:t>
            </a:r>
          </a:p>
          <a:p>
            <a:r>
              <a:rPr lang="en-US" sz="2000" dirty="0" smtClean="0"/>
              <a:t>May </a:t>
            </a:r>
            <a:r>
              <a:rPr lang="en-US" sz="2000" dirty="0"/>
              <a:t>have much better lenses</a:t>
            </a:r>
          </a:p>
          <a:p>
            <a:r>
              <a:rPr lang="en-US" sz="2000" dirty="0"/>
              <a:t>More manual </a:t>
            </a:r>
            <a:r>
              <a:rPr lang="en-US" sz="2000" dirty="0" smtClean="0"/>
              <a:t>control</a:t>
            </a:r>
            <a:endParaRPr lang="en-US" sz="2000" dirty="0"/>
          </a:p>
          <a:p>
            <a:endParaRPr lang="en-US" sz="2000" dirty="0"/>
          </a:p>
          <a:p>
            <a:endParaRPr lang="en-US" sz="2000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800600" y="1722437"/>
            <a:ext cx="4038600" cy="4525963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u="sng" dirty="0" smtClean="0"/>
              <a:t>Cons</a:t>
            </a:r>
            <a:r>
              <a:rPr lang="en-US" dirty="0" smtClean="0"/>
              <a:t>:</a:t>
            </a:r>
          </a:p>
          <a:p>
            <a:r>
              <a:rPr lang="en-US" sz="2000" dirty="0" smtClean="0"/>
              <a:t>Sensors still small</a:t>
            </a:r>
          </a:p>
          <a:p>
            <a:r>
              <a:rPr lang="en-US" sz="2000" dirty="0" smtClean="0"/>
              <a:t>Viewfinder &amp; LCD issues</a:t>
            </a:r>
          </a:p>
          <a:p>
            <a:r>
              <a:rPr lang="en-US" sz="2000" dirty="0" smtClean="0"/>
              <a:t>Can’t change lenses</a:t>
            </a:r>
          </a:p>
          <a:p>
            <a:r>
              <a:rPr lang="en-US" sz="2000" dirty="0" smtClean="0"/>
              <a:t>Usually not great for macro</a:t>
            </a:r>
          </a:p>
          <a:p>
            <a:endParaRPr lang="en-US" sz="2000" dirty="0" smtClean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76200"/>
            <a:ext cx="2109787" cy="2109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8600" y="6498196"/>
            <a:ext cx="8610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http://www.adorama.com/alc/0012789/article/Buying-Guide-The-Best-EVF-Cameras-Right-Now</a:t>
            </a:r>
          </a:p>
        </p:txBody>
      </p:sp>
    </p:spTree>
    <p:extLst>
      <p:ext uri="{BB962C8B-B14F-4D97-AF65-F5344CB8AC3E}">
        <p14:creationId xmlns:p14="http://schemas.microsoft.com/office/powerpoint/2010/main" val="287476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581400" cy="1143000"/>
          </a:xfrm>
        </p:spPr>
        <p:txBody>
          <a:bodyPr/>
          <a:lstStyle/>
          <a:p>
            <a:r>
              <a:rPr lang="en-US" dirty="0" smtClean="0"/>
              <a:t>MILC/Hybrid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22437"/>
            <a:ext cx="4038600" cy="4525963"/>
          </a:xfrm>
          <a:ln>
            <a:solidFill>
              <a:schemeClr val="tx2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u="sng" dirty="0" smtClean="0"/>
              <a:t>Pros</a:t>
            </a:r>
            <a:r>
              <a:rPr lang="en-US" dirty="0" smtClean="0"/>
              <a:t>: </a:t>
            </a:r>
          </a:p>
          <a:p>
            <a:r>
              <a:rPr lang="en-US" sz="2000" dirty="0" smtClean="0"/>
              <a:t>Some have excellent sensors &amp; image quality</a:t>
            </a:r>
          </a:p>
          <a:p>
            <a:r>
              <a:rPr lang="en-US" sz="2000" dirty="0" smtClean="0"/>
              <a:t>Not fixed lens</a:t>
            </a:r>
          </a:p>
          <a:p>
            <a:r>
              <a:rPr lang="en-US" sz="2000" dirty="0" smtClean="0"/>
              <a:t>‘Pancake’ lenses and/or adapters for DSLR lenses</a:t>
            </a:r>
          </a:p>
          <a:p>
            <a:r>
              <a:rPr lang="en-US" sz="2000" dirty="0" smtClean="0"/>
              <a:t>Better in low light</a:t>
            </a:r>
          </a:p>
          <a:p>
            <a:r>
              <a:rPr lang="en-US" sz="2000" dirty="0" smtClean="0"/>
              <a:t>Panorama mode (Sony)</a:t>
            </a:r>
          </a:p>
          <a:p>
            <a:r>
              <a:rPr lang="en-US" sz="2000" dirty="0" smtClean="0"/>
              <a:t>More sophisticated</a:t>
            </a:r>
          </a:p>
          <a:p>
            <a:r>
              <a:rPr lang="en-US" sz="2000" dirty="0" smtClean="0"/>
              <a:t>Filters </a:t>
            </a:r>
          </a:p>
          <a:p>
            <a:r>
              <a:rPr lang="en-US" sz="2000" dirty="0" smtClean="0"/>
              <a:t>Range of accessories including GPS-tagging, flashes, and microphones</a:t>
            </a:r>
            <a:endParaRPr lang="en-US" sz="2000" dirty="0"/>
          </a:p>
          <a:p>
            <a:endParaRPr lang="en-US" sz="2000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800600" y="1722437"/>
            <a:ext cx="4038600" cy="4525963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u="sng" dirty="0" smtClean="0"/>
              <a:t>Cons</a:t>
            </a:r>
            <a:r>
              <a:rPr lang="en-US" dirty="0" smtClean="0"/>
              <a:t>:</a:t>
            </a:r>
          </a:p>
          <a:p>
            <a:r>
              <a:rPr lang="en-US" sz="2000" dirty="0" smtClean="0"/>
              <a:t>Moderately expensive</a:t>
            </a:r>
          </a:p>
          <a:p>
            <a:r>
              <a:rPr lang="en-US" sz="2000" dirty="0" smtClean="0"/>
              <a:t>Heavier</a:t>
            </a:r>
          </a:p>
          <a:p>
            <a:r>
              <a:rPr lang="en-US" sz="2000" dirty="0" smtClean="0"/>
              <a:t>May have/need an array of lenses</a:t>
            </a:r>
          </a:p>
          <a:p>
            <a:r>
              <a:rPr lang="en-US" sz="2000" dirty="0" smtClean="0"/>
              <a:t>No through-the-lens viewfinder</a:t>
            </a:r>
          </a:p>
          <a:p>
            <a:r>
              <a:rPr lang="en-US" sz="2000" dirty="0" smtClean="0"/>
              <a:t>Uses batteries faster</a:t>
            </a:r>
          </a:p>
          <a:p>
            <a:r>
              <a:rPr lang="en-US" sz="2000" dirty="0" smtClean="0"/>
              <a:t>Crop factors from 1.5x to 5.5x</a:t>
            </a:r>
          </a:p>
          <a:p>
            <a:endParaRPr lang="en-US" sz="2000" dirty="0" smtClean="0"/>
          </a:p>
        </p:txBody>
      </p:sp>
      <p:pic>
        <p:nvPicPr>
          <p:cNvPr id="8194" name="Picture 2" descr="http://www.adorama.com/images/large/isonex5nbk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22" b="19793"/>
          <a:stretch/>
        </p:blipFill>
        <p:spPr bwMode="auto">
          <a:xfrm>
            <a:off x="7000875" y="-1"/>
            <a:ext cx="2143125" cy="1414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33400" y="6488668"/>
            <a:ext cx="7848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http://www.adorama.com/alc/0013367/article/The-Best-MILCs-Right-Now</a:t>
            </a:r>
          </a:p>
        </p:txBody>
      </p:sp>
    </p:spTree>
    <p:extLst>
      <p:ext uri="{BB962C8B-B14F-4D97-AF65-F5344CB8AC3E}">
        <p14:creationId xmlns:p14="http://schemas.microsoft.com/office/powerpoint/2010/main" val="21356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581400" cy="1143000"/>
          </a:xfrm>
        </p:spPr>
        <p:txBody>
          <a:bodyPr/>
          <a:lstStyle/>
          <a:p>
            <a:r>
              <a:rPr lang="en-US" dirty="0" smtClean="0"/>
              <a:t>DSLR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22437"/>
            <a:ext cx="4038600" cy="4525963"/>
          </a:xfrm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u="sng" dirty="0" smtClean="0"/>
              <a:t>Pros</a:t>
            </a:r>
            <a:r>
              <a:rPr lang="en-US" dirty="0" smtClean="0"/>
              <a:t>: </a:t>
            </a:r>
          </a:p>
          <a:p>
            <a:r>
              <a:rPr lang="en-US" sz="2000" dirty="0" smtClean="0"/>
              <a:t>The best sensors</a:t>
            </a:r>
          </a:p>
          <a:p>
            <a:r>
              <a:rPr lang="en-US" sz="2000" dirty="0" smtClean="0"/>
              <a:t>The best low-light sensitivity</a:t>
            </a:r>
          </a:p>
          <a:p>
            <a:r>
              <a:rPr lang="en-US" sz="2000" dirty="0" smtClean="0"/>
              <a:t>Wide array of lenses</a:t>
            </a:r>
          </a:p>
          <a:p>
            <a:r>
              <a:rPr lang="en-US" sz="2000" dirty="0" smtClean="0"/>
              <a:t>Sophisticated in-camera software</a:t>
            </a:r>
          </a:p>
          <a:p>
            <a:r>
              <a:rPr lang="en-US" sz="2000" dirty="0" smtClean="0"/>
              <a:t>Filters</a:t>
            </a:r>
          </a:p>
          <a:p>
            <a:r>
              <a:rPr lang="en-US" sz="2000" dirty="0" smtClean="0"/>
              <a:t>All accessories</a:t>
            </a:r>
          </a:p>
          <a:p>
            <a:r>
              <a:rPr lang="en-US" sz="2000" dirty="0" smtClean="0"/>
              <a:t>Highest pixel counts</a:t>
            </a:r>
          </a:p>
          <a:p>
            <a:r>
              <a:rPr lang="en-US" sz="2000" dirty="0" smtClean="0"/>
              <a:t>Some have ‘full-frame’ sensors</a:t>
            </a:r>
          </a:p>
          <a:p>
            <a:r>
              <a:rPr lang="en-US" sz="2000" dirty="0" smtClean="0"/>
              <a:t>May have multiple memory cards</a:t>
            </a:r>
          </a:p>
          <a:p>
            <a:endParaRPr lang="en-US" sz="2000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800600" y="1722437"/>
            <a:ext cx="4038600" cy="4525963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u="sng" dirty="0" smtClean="0"/>
              <a:t>Cons</a:t>
            </a:r>
            <a:r>
              <a:rPr lang="en-US" dirty="0" smtClean="0"/>
              <a:t>:</a:t>
            </a:r>
          </a:p>
          <a:p>
            <a:r>
              <a:rPr lang="en-US" sz="2000" dirty="0" smtClean="0"/>
              <a:t>Most expensive</a:t>
            </a:r>
          </a:p>
          <a:p>
            <a:r>
              <a:rPr lang="en-US" sz="2000" dirty="0" smtClean="0"/>
              <a:t>All accessories</a:t>
            </a:r>
          </a:p>
          <a:p>
            <a:r>
              <a:rPr lang="en-US" sz="2000" dirty="0" smtClean="0"/>
              <a:t>Heaviest</a:t>
            </a:r>
          </a:p>
          <a:p>
            <a:r>
              <a:rPr lang="en-US" sz="2000" dirty="0" smtClean="0"/>
              <a:t>May have/need an array of lenses</a:t>
            </a:r>
          </a:p>
          <a:p>
            <a:r>
              <a:rPr lang="en-US" sz="2000" dirty="0" smtClean="0"/>
              <a:t>Some don’t have built-in flash</a:t>
            </a:r>
          </a:p>
          <a:p>
            <a:r>
              <a:rPr lang="en-US" sz="2000" dirty="0" smtClean="0"/>
              <a:t>Most difficult to learn to use</a:t>
            </a:r>
          </a:p>
          <a:p>
            <a:endParaRPr lang="en-US" sz="2000" dirty="0" smtClean="0"/>
          </a:p>
        </p:txBody>
      </p:sp>
      <p:pic>
        <p:nvPicPr>
          <p:cNvPr id="10242" name="Picture 2" descr="http://www.adorama.com/ALC/Files.ashx?link_id=7e945772-5b2f-8d39-7830-d06b62d856c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0"/>
            <a:ext cx="1828800" cy="16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504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1219200"/>
            <a:ext cx="6400800" cy="1752600"/>
          </a:xfrm>
        </p:spPr>
        <p:txBody>
          <a:bodyPr/>
          <a:lstStyle/>
          <a:p>
            <a:r>
              <a:rPr lang="en-US" dirty="0" smtClean="0"/>
              <a:t>UV &amp; polarizing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762000" y="76200"/>
            <a:ext cx="7772400" cy="1470025"/>
          </a:xfrm>
        </p:spPr>
        <p:txBody>
          <a:bodyPr/>
          <a:lstStyle/>
          <a:p>
            <a:r>
              <a:rPr lang="en-US" dirty="0" smtClean="0"/>
              <a:t>Equipment: filters</a:t>
            </a:r>
            <a:endParaRPr lang="en-US" i="1" dirty="0"/>
          </a:p>
        </p:txBody>
      </p:sp>
      <p:pic>
        <p:nvPicPr>
          <p:cNvPr id="12290" name="Picture 2" descr="Tiffen 77mm UV Filter: Picture 1 regula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219200"/>
            <a:ext cx="1104900" cy="110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Panasonic DMW-LPL46 46mm Digital Circular Polarizing Filter: Picture 1 regula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33" y="4490850"/>
            <a:ext cx="1190767" cy="1190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1" y="2374710"/>
            <a:ext cx="29718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Minimal effect with digital sensors (far less sensitive to UV) but protects lenses from accidents and cleaning. Get multi-coated filters (ghosting, cleaning). Keep clean!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-1" y="5681617"/>
            <a:ext cx="3304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Richer colors, darkens skies, reduces reflections.</a:t>
            </a:r>
            <a:endParaRPr lang="en-US" dirty="0"/>
          </a:p>
        </p:txBody>
      </p:sp>
      <p:pic>
        <p:nvPicPr>
          <p:cNvPr id="8" name="Picture 5" descr="K:\BU MASTER PICS\a Nikon, 2005-\2011\158--D300--10-23-11--Rocky Mountain National Park, mostly along Fall River, alluvial fan created by 15 July 1982 Lawn Lake Flood--BREAK UP\DSC_6847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2528677" y="2919674"/>
            <a:ext cx="4623155" cy="3070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K:\BU MASTER PICS\a Nikon, 2005-\2011\158--D300--10-23-11--Rocky Mountain National Park, mostly along Fall River, alluvial fan created by 15 July 1982 Lawn Lake Flood--BREAK UP\DSC_6848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5319168" y="2919672"/>
            <a:ext cx="4623156" cy="3070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2669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229600" cy="1143000"/>
          </a:xfrm>
        </p:spPr>
        <p:txBody>
          <a:bodyPr/>
          <a:lstStyle/>
          <a:p>
            <a:r>
              <a:rPr lang="en-US" dirty="0" smtClean="0"/>
              <a:t>Equipment: wide angle lenses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19200"/>
            <a:ext cx="8153400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We shoot many large things. </a:t>
            </a:r>
          </a:p>
          <a:p>
            <a:r>
              <a:rPr lang="en-US" sz="2800" dirty="0" smtClean="0"/>
              <a:t>WA lenses allow great depth of field—a good antidote to the geologic </a:t>
            </a:r>
            <a:r>
              <a:rPr lang="en-US" sz="2800" dirty="0" err="1" smtClean="0"/>
              <a:t>mugshot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If zoom, will handle a lot of your average uses.</a:t>
            </a:r>
            <a:endParaRPr lang="en-US" sz="2800" dirty="0"/>
          </a:p>
        </p:txBody>
      </p:sp>
      <p:pic>
        <p:nvPicPr>
          <p:cNvPr id="14338" name="Picture 2" descr="http://static.bhphoto.com/images/images500x500/520635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57970"/>
            <a:ext cx="2442830" cy="2442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" descr="K:\BU MASTER PICS\a Nikon, 2005-\2011\158--D300--10-23-11--Rocky Mountain National Park, mostly along Fall River, alluvial fan created by 15 July 1982 Lawn Lake Flood--BREAK UP\DSC_6864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84475" y="3742661"/>
            <a:ext cx="6677246" cy="3115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8069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 descr="K:\BU MASTER PICS\a Nikon, 2005-\2011\034--D300--05-16-11, Coquina, 2 hours S of Cape Canaveral, Blowing Rocks Preserve, Palm Beach County\DSC_0651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1000" contras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910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K:\BU MASTER PICS\a Nikon, 2005-\2007\022--Nikon D80--2007 Jun 08-08--Field camp group shot, gorge bridge, alluvial fans, Great Sand Dunes NP\DSC_0469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21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707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Equipment: Redundant storage!</a:t>
            </a:r>
            <a:endParaRPr lang="en-US" dirty="0"/>
          </a:p>
        </p:txBody>
      </p:sp>
      <p:pic>
        <p:nvPicPr>
          <p:cNvPr id="15362" name="Picture 2" descr="http://static.bhphoto.com/images/images500x500/903531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05000"/>
            <a:ext cx="358140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static.bhphoto.com/images/images500x500/88722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600200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607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28600" y="228600"/>
            <a:ext cx="6172200" cy="685800"/>
          </a:xfrm>
        </p:spPr>
        <p:txBody>
          <a:bodyPr>
            <a:normAutofit/>
          </a:bodyPr>
          <a:lstStyle/>
          <a:p>
            <a:pPr marL="457200" indent="-457200"/>
            <a:r>
              <a:rPr lang="en-US" sz="3600" dirty="0" smtClean="0"/>
              <a:t>1. Rationale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5879006" cy="5943600"/>
          </a:xfrm>
        </p:spPr>
        <p:txBody>
          <a:bodyPr>
            <a:noAutofit/>
          </a:bodyPr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Photography is pervasive in geology (teaching, research, outreach; indoor, outdoor, photomicroscopy, other imaging).</a:t>
            </a:r>
          </a:p>
          <a:p>
            <a:r>
              <a:rPr lang="en-US" sz="2000" i="1" dirty="0">
                <a:latin typeface="Arial" pitchFamily="34" charset="0"/>
                <a:cs typeface="Arial" pitchFamily="34" charset="0"/>
              </a:rPr>
              <a:t>“Photographs…show features exactly as they are, thus being the most convincing kind of graphic evidence.” –R.R. Compton</a:t>
            </a: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Geoscientists visit amazing places, but often return with mediocre photographs. </a:t>
            </a: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An explosion of equipment &amp; techniques… harder now? 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Rarely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is any training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afforded!</a:t>
            </a: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Issues unique to, or special considerations in,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GEOphotography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Photographic skills may be worsening!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Users\jerrym.CNRDOM\Documents\Scanned Documents\Image (3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86"/>
          <a:stretch/>
        </p:blipFill>
        <p:spPr bwMode="auto">
          <a:xfrm rot="5400000">
            <a:off x="6612761" y="4901047"/>
            <a:ext cx="2212744" cy="1407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60006" y="465716"/>
            <a:ext cx="2883994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18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dirty="0" smtClean="0"/>
              <a:t>Equipment: tripod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724400" cy="4525963"/>
          </a:xfrm>
        </p:spPr>
        <p:txBody>
          <a:bodyPr/>
          <a:lstStyle/>
          <a:p>
            <a:r>
              <a:rPr lang="en-US" dirty="0" smtClean="0"/>
              <a:t>Quality = weight</a:t>
            </a:r>
          </a:p>
          <a:p>
            <a:r>
              <a:rPr lang="en-US" dirty="0" smtClean="0"/>
              <a:t>Quality = $$$</a:t>
            </a:r>
            <a:endParaRPr lang="en-US" dirty="0"/>
          </a:p>
        </p:txBody>
      </p:sp>
      <p:pic>
        <p:nvPicPr>
          <p:cNvPr id="16386" name="Picture 2" descr="http://static.bhphoto.com/images/images500x500/7481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3270" y="1447800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thephoblographer.com/wp-content/uploads/2012/10/Screen-Shot-2012-10-25-at-11.49.40-AM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360324"/>
            <a:ext cx="4724400" cy="3495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Left Arrow 3"/>
          <p:cNvSpPr/>
          <p:nvPr/>
        </p:nvSpPr>
        <p:spPr>
          <a:xfrm>
            <a:off x="4876800" y="6210301"/>
            <a:ext cx="2895600" cy="64592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recent </a:t>
            </a:r>
            <a:r>
              <a:rPr lang="en-US" dirty="0" err="1" smtClean="0"/>
              <a:t>Kickstarter</a:t>
            </a:r>
            <a:r>
              <a:rPr lang="en-US" dirty="0" smtClean="0"/>
              <a:t> project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9057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GPS tagging</a:t>
            </a:r>
            <a:endParaRPr lang="en-US" dirty="0"/>
          </a:p>
        </p:txBody>
      </p:sp>
      <p:pic>
        <p:nvPicPr>
          <p:cNvPr id="4" name="Picture 2" descr="Nikon 25396 GP-1 GPS Unit Supplied with GP1-CA10 cable for ten-pin remote terminals; GP1-CA90 cable for accessory terminals; GP1- CL1 strap adapte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45752">
            <a:off x="3278213" y="2059011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7443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89906" y="102675"/>
            <a:ext cx="8229600" cy="1143000"/>
          </a:xfrm>
        </p:spPr>
        <p:txBody>
          <a:bodyPr/>
          <a:lstStyle/>
          <a:p>
            <a:r>
              <a:rPr lang="en-US" dirty="0" smtClean="0"/>
              <a:t>6. Planning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5626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Weather: </a:t>
            </a:r>
          </a:p>
          <a:p>
            <a:pPr lvl="1"/>
            <a:r>
              <a:rPr lang="en-US" sz="1600" dirty="0" smtClean="0"/>
              <a:t>cold (batteries)</a:t>
            </a:r>
          </a:p>
          <a:p>
            <a:pPr lvl="1"/>
            <a:r>
              <a:rPr lang="en-US" sz="1600" dirty="0" smtClean="0"/>
              <a:t>wet (protection)</a:t>
            </a:r>
          </a:p>
          <a:p>
            <a:pPr lvl="1"/>
            <a:r>
              <a:rPr lang="en-US" sz="1600" dirty="0" smtClean="0"/>
              <a:t>gray (flash)</a:t>
            </a:r>
          </a:p>
          <a:p>
            <a:r>
              <a:rPr lang="en-US" sz="2000" dirty="0" smtClean="0"/>
              <a:t>Physical conditions: </a:t>
            </a:r>
          </a:p>
          <a:p>
            <a:pPr lvl="1"/>
            <a:r>
              <a:rPr lang="en-US" sz="1600" dirty="0" smtClean="0"/>
              <a:t>dusty (less valuable equipment? avoid changing lenses?)</a:t>
            </a:r>
          </a:p>
          <a:p>
            <a:pPr lvl="1"/>
            <a:r>
              <a:rPr lang="en-US" sz="1600" dirty="0" smtClean="0"/>
              <a:t>precarious (less valuable equipment, and less of it?)</a:t>
            </a:r>
          </a:p>
          <a:p>
            <a:r>
              <a:rPr lang="en-US" sz="2000" dirty="0" smtClean="0"/>
              <a:t>Where: </a:t>
            </a:r>
          </a:p>
          <a:p>
            <a:pPr lvl="1"/>
            <a:r>
              <a:rPr lang="en-US" sz="1600" dirty="0" smtClean="0"/>
              <a:t>total weight, tripod, monopod (some double as hiking sticks; </a:t>
            </a:r>
            <a:r>
              <a:rPr lang="en-US" sz="1600" dirty="0" err="1" smtClean="0"/>
              <a:t>Gitzo</a:t>
            </a:r>
            <a:r>
              <a:rPr lang="en-US" sz="1600" dirty="0" smtClean="0"/>
              <a:t>, </a:t>
            </a:r>
            <a:r>
              <a:rPr lang="en-US" sz="1600" dirty="0" err="1" smtClean="0"/>
              <a:t>Novoflex</a:t>
            </a:r>
            <a:r>
              <a:rPr lang="en-US" sz="1600" dirty="0" smtClean="0"/>
              <a:t>)</a:t>
            </a:r>
          </a:p>
          <a:p>
            <a:pPr lvl="1"/>
            <a:r>
              <a:rPr lang="en-US" sz="1600" dirty="0" smtClean="0"/>
              <a:t>good quality pack is valuable!</a:t>
            </a:r>
          </a:p>
          <a:p>
            <a:r>
              <a:rPr lang="en-US" sz="2000" dirty="0" smtClean="0"/>
              <a:t>Light: </a:t>
            </a:r>
          </a:p>
          <a:p>
            <a:pPr lvl="1"/>
            <a:r>
              <a:rPr lang="en-US" sz="1600" dirty="0" smtClean="0"/>
              <a:t>reflector? </a:t>
            </a:r>
          </a:p>
          <a:p>
            <a:pPr lvl="1"/>
            <a:r>
              <a:rPr lang="en-US" sz="1600" dirty="0" smtClean="0"/>
              <a:t>flash? </a:t>
            </a:r>
          </a:p>
          <a:p>
            <a:r>
              <a:rPr lang="en-US" sz="2000" dirty="0" smtClean="0"/>
              <a:t>When (are you going to be there): </a:t>
            </a:r>
          </a:p>
          <a:p>
            <a:pPr lvl="1"/>
            <a:r>
              <a:rPr lang="en-US" sz="1600" dirty="0" smtClean="0"/>
              <a:t>topography (Google Earth)</a:t>
            </a:r>
          </a:p>
          <a:p>
            <a:pPr lvl="1"/>
            <a:r>
              <a:rPr lang="en-US" sz="1600" dirty="0" smtClean="0">
                <a:hlinkClick r:id="rId3"/>
              </a:rPr>
              <a:t>http</a:t>
            </a:r>
            <a:r>
              <a:rPr lang="en-US" sz="1600" dirty="0">
                <a:hlinkClick r:id="rId3"/>
              </a:rPr>
              <a:t>://photoephemeris.com</a:t>
            </a:r>
            <a:r>
              <a:rPr lang="en-US" sz="1600" dirty="0" smtClean="0">
                <a:hlinkClick r:id="rId3"/>
              </a:rPr>
              <a:t>/</a:t>
            </a:r>
            <a:r>
              <a:rPr lang="en-US" sz="1600" dirty="0" smtClean="0"/>
              <a:t> </a:t>
            </a:r>
          </a:p>
          <a:p>
            <a:r>
              <a:rPr lang="en-US" sz="2000" dirty="0" smtClean="0"/>
              <a:t>Bottom line: equipment, weight, batteries, lighting</a:t>
            </a:r>
            <a:endParaRPr lang="en-US" sz="2000" dirty="0"/>
          </a:p>
          <a:p>
            <a:endParaRPr lang="en-US" sz="2000" dirty="0"/>
          </a:p>
        </p:txBody>
      </p:sp>
      <p:pic>
        <p:nvPicPr>
          <p:cNvPr id="3074" name="Picture 2" descr="http://www.backcountry.com/images/items/large/LEK/LEK0141/ONECO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28600"/>
            <a:ext cx="22860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K:\BU MASTER PICS\a Nikon, 2005-\2010\047--D300--04-03-10--Southland--Curio Bay, petrified wood on wave-cut bench, spheroidal weathering\DSC_1930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2411044"/>
            <a:ext cx="6674556" cy="443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7315200" y="212510"/>
            <a:ext cx="1828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dirty="0"/>
              <a:t>LEKI Photosystem Carbon </a:t>
            </a:r>
            <a:r>
              <a:rPr lang="en-US" sz="1200" b="1" dirty="0" err="1"/>
              <a:t>Speedlock</a:t>
            </a:r>
            <a:r>
              <a:rPr lang="en-US" sz="1200" b="1" dirty="0"/>
              <a:t> Trekking Pole</a:t>
            </a:r>
          </a:p>
        </p:txBody>
      </p:sp>
    </p:spTree>
    <p:extLst>
      <p:ext uri="{BB962C8B-B14F-4D97-AF65-F5344CB8AC3E}">
        <p14:creationId xmlns:p14="http://schemas.microsoft.com/office/powerpoint/2010/main" val="407079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6. Planning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5626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Weather: </a:t>
            </a:r>
          </a:p>
          <a:p>
            <a:pPr lvl="1"/>
            <a:r>
              <a:rPr lang="en-US" sz="1600" dirty="0" smtClean="0"/>
              <a:t>cold (batteries)</a:t>
            </a:r>
          </a:p>
          <a:p>
            <a:pPr lvl="1"/>
            <a:r>
              <a:rPr lang="en-US" sz="1600" dirty="0" smtClean="0"/>
              <a:t>wet (protection)</a:t>
            </a:r>
          </a:p>
          <a:p>
            <a:pPr lvl="1"/>
            <a:r>
              <a:rPr lang="en-US" sz="1600" dirty="0" smtClean="0"/>
              <a:t>gray (flash)</a:t>
            </a:r>
          </a:p>
          <a:p>
            <a:r>
              <a:rPr lang="en-US" sz="2000" dirty="0" smtClean="0"/>
              <a:t>Physical conditions: </a:t>
            </a:r>
          </a:p>
          <a:p>
            <a:pPr lvl="1"/>
            <a:r>
              <a:rPr lang="en-US" sz="1600" dirty="0" smtClean="0"/>
              <a:t>dusty (less valuable equipment? avoid changing lenses?)</a:t>
            </a:r>
          </a:p>
          <a:p>
            <a:pPr lvl="1"/>
            <a:r>
              <a:rPr lang="en-US" sz="1600" dirty="0" smtClean="0"/>
              <a:t>precarious (less valuable equipment, and less of it?)</a:t>
            </a:r>
          </a:p>
          <a:p>
            <a:r>
              <a:rPr lang="en-US" sz="2000" dirty="0" smtClean="0"/>
              <a:t>Where: </a:t>
            </a:r>
          </a:p>
          <a:p>
            <a:pPr lvl="1"/>
            <a:r>
              <a:rPr lang="en-US" sz="1600" dirty="0" smtClean="0"/>
              <a:t>total weight, tripod, monopod (some double as hiking sticks; </a:t>
            </a:r>
            <a:r>
              <a:rPr lang="en-US" sz="1600" dirty="0" err="1" smtClean="0"/>
              <a:t>Gitzo</a:t>
            </a:r>
            <a:r>
              <a:rPr lang="en-US" sz="1600" dirty="0" smtClean="0"/>
              <a:t>, </a:t>
            </a:r>
            <a:r>
              <a:rPr lang="en-US" sz="1600" dirty="0" err="1" smtClean="0"/>
              <a:t>Novoflex</a:t>
            </a:r>
            <a:r>
              <a:rPr lang="en-US" sz="1600" dirty="0" smtClean="0"/>
              <a:t>)</a:t>
            </a:r>
          </a:p>
          <a:p>
            <a:pPr lvl="1"/>
            <a:r>
              <a:rPr lang="en-US" sz="1600" dirty="0" smtClean="0"/>
              <a:t>good quality pack is valuable!</a:t>
            </a:r>
          </a:p>
          <a:p>
            <a:r>
              <a:rPr lang="en-US" sz="2000" dirty="0" smtClean="0"/>
              <a:t>Light: </a:t>
            </a:r>
          </a:p>
          <a:p>
            <a:pPr lvl="1"/>
            <a:r>
              <a:rPr lang="en-US" sz="1600" dirty="0" smtClean="0"/>
              <a:t>reflector? </a:t>
            </a:r>
          </a:p>
          <a:p>
            <a:pPr lvl="1"/>
            <a:r>
              <a:rPr lang="en-US" sz="1600" dirty="0" smtClean="0"/>
              <a:t>flash? </a:t>
            </a:r>
          </a:p>
          <a:p>
            <a:r>
              <a:rPr lang="en-US" sz="2000" dirty="0" smtClean="0"/>
              <a:t>When (are you going to be there): </a:t>
            </a:r>
          </a:p>
          <a:p>
            <a:pPr lvl="1"/>
            <a:r>
              <a:rPr lang="en-US" sz="1600" dirty="0" smtClean="0"/>
              <a:t>topography (Google Earth)</a:t>
            </a:r>
          </a:p>
          <a:p>
            <a:pPr lvl="1"/>
            <a:r>
              <a:rPr lang="en-US" sz="1600" dirty="0" smtClean="0">
                <a:hlinkClick r:id="rId3"/>
              </a:rPr>
              <a:t>http</a:t>
            </a:r>
            <a:r>
              <a:rPr lang="en-US" sz="1600" dirty="0">
                <a:hlinkClick r:id="rId3"/>
              </a:rPr>
              <a:t>://photoephemeris.com</a:t>
            </a:r>
            <a:r>
              <a:rPr lang="en-US" sz="1600" dirty="0" smtClean="0">
                <a:hlinkClick r:id="rId3"/>
              </a:rPr>
              <a:t>/</a:t>
            </a:r>
            <a:r>
              <a:rPr lang="en-US" sz="1600" dirty="0" smtClean="0"/>
              <a:t> </a:t>
            </a:r>
          </a:p>
          <a:p>
            <a:r>
              <a:rPr lang="en-US" sz="2000" dirty="0" smtClean="0"/>
              <a:t>So: equipment</a:t>
            </a:r>
            <a:r>
              <a:rPr lang="en-US" sz="2000" dirty="0" smtClean="0"/>
              <a:t>, weight, batteries, lighting</a:t>
            </a:r>
            <a:endParaRPr lang="en-US" sz="2000" dirty="0"/>
          </a:p>
          <a:p>
            <a:endParaRPr lang="en-US" sz="2000" dirty="0"/>
          </a:p>
        </p:txBody>
      </p:sp>
      <p:pic>
        <p:nvPicPr>
          <p:cNvPr id="3074" name="Picture 2" descr="http://www.backcountry.com/images/items/large/LEK/LEK0141/ONECO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28600"/>
            <a:ext cx="22860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7315200" y="212510"/>
            <a:ext cx="1828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dirty="0"/>
              <a:t>LEKI Photosystem Carbon </a:t>
            </a:r>
            <a:r>
              <a:rPr lang="en-US" sz="1200" b="1" dirty="0" err="1"/>
              <a:t>Speedlock</a:t>
            </a:r>
            <a:r>
              <a:rPr lang="en-US" sz="1200" b="1" dirty="0"/>
              <a:t> Trekking Pole</a:t>
            </a:r>
          </a:p>
        </p:txBody>
      </p:sp>
      <p:pic>
        <p:nvPicPr>
          <p:cNvPr id="2050" name="Picture 2" descr="K:\BU MASTER PICS\a Nikon, 2005-\2007\068--Nikon D80--2007 Oct 11-11--Arches late afternoon &amp; sunset\DSC_2509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10200" y="4307504"/>
            <a:ext cx="3810000" cy="2550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234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0"/>
            <a:ext cx="92202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own Arrow 3"/>
          <p:cNvSpPr/>
          <p:nvPr/>
        </p:nvSpPr>
        <p:spPr>
          <a:xfrm>
            <a:off x="1143000" y="3009900"/>
            <a:ext cx="533400" cy="7239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1000" dirty="0" smtClean="0"/>
              <a:t>sunset</a:t>
            </a:r>
            <a:endParaRPr lang="en-US" sz="1000" dirty="0"/>
          </a:p>
        </p:txBody>
      </p:sp>
      <p:sp>
        <p:nvSpPr>
          <p:cNvPr id="8" name="Down Arrow 7"/>
          <p:cNvSpPr/>
          <p:nvPr/>
        </p:nvSpPr>
        <p:spPr>
          <a:xfrm>
            <a:off x="3276600" y="3067050"/>
            <a:ext cx="533400" cy="7239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1000" dirty="0" smtClean="0"/>
              <a:t>sunrise</a:t>
            </a:r>
            <a:endParaRPr lang="en-US" sz="1000" dirty="0"/>
          </a:p>
        </p:txBody>
      </p:sp>
      <p:sp>
        <p:nvSpPr>
          <p:cNvPr id="5" name="Left Arrow 4"/>
          <p:cNvSpPr/>
          <p:nvPr/>
        </p:nvSpPr>
        <p:spPr>
          <a:xfrm>
            <a:off x="2438400" y="4704907"/>
            <a:ext cx="1676400" cy="3810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current sun direction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30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0"/>
            <a:ext cx="92202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own Arrow 3"/>
          <p:cNvSpPr/>
          <p:nvPr/>
        </p:nvSpPr>
        <p:spPr>
          <a:xfrm>
            <a:off x="1143000" y="3009900"/>
            <a:ext cx="533400" cy="7239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1000" dirty="0" smtClean="0"/>
              <a:t>sunset</a:t>
            </a:r>
            <a:endParaRPr lang="en-US" sz="1000" dirty="0"/>
          </a:p>
        </p:txBody>
      </p:sp>
      <p:sp>
        <p:nvSpPr>
          <p:cNvPr id="8" name="Down Arrow 7"/>
          <p:cNvSpPr/>
          <p:nvPr/>
        </p:nvSpPr>
        <p:spPr>
          <a:xfrm>
            <a:off x="3276600" y="3067050"/>
            <a:ext cx="533400" cy="7239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1000" dirty="0" smtClean="0"/>
              <a:t>sunrise</a:t>
            </a:r>
            <a:endParaRPr lang="en-US" sz="1000" dirty="0"/>
          </a:p>
        </p:txBody>
      </p:sp>
      <p:sp>
        <p:nvSpPr>
          <p:cNvPr id="5" name="Left Arrow 4"/>
          <p:cNvSpPr/>
          <p:nvPr/>
        </p:nvSpPr>
        <p:spPr>
          <a:xfrm>
            <a:off x="2438400" y="4704907"/>
            <a:ext cx="1676400" cy="3810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current sun direction</a:t>
            </a:r>
            <a:endParaRPr lang="en-US" sz="1200" dirty="0"/>
          </a:p>
        </p:txBody>
      </p:sp>
      <p:pic>
        <p:nvPicPr>
          <p:cNvPr id="2053" name="Picture 5" descr="K:\BU MASTER PICS\a Nikon, 2005-\2012\008--D300--03-09-12--Devils Tower, views approaching from E, initial shots within the NM, Wyoming Hwy 24\_DSC7450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2612" y="1207116"/>
            <a:ext cx="6672423" cy="4431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456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828800" y="381000"/>
            <a:ext cx="8229600" cy="1143000"/>
          </a:xfrm>
        </p:spPr>
        <p:txBody>
          <a:bodyPr/>
          <a:lstStyle/>
          <a:p>
            <a:r>
              <a:rPr lang="en-US" dirty="0" smtClean="0"/>
              <a:t>7. Shooting tips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4107544" cy="4525963"/>
          </a:xfrm>
        </p:spPr>
        <p:txBody>
          <a:bodyPr/>
          <a:lstStyle/>
          <a:p>
            <a:r>
              <a:rPr lang="en-US" i="1" dirty="0" smtClean="0"/>
              <a:t>(biggest impact with least effort &amp; expense) </a:t>
            </a:r>
          </a:p>
          <a:p>
            <a:r>
              <a:rPr lang="en-US" dirty="0" smtClean="0"/>
              <a:t>Focus </a:t>
            </a:r>
            <a:r>
              <a:rPr lang="en-US" dirty="0" smtClean="0"/>
              <a:t>&amp; sharpness</a:t>
            </a:r>
          </a:p>
          <a:p>
            <a:r>
              <a:rPr lang="en-US" dirty="0" smtClean="0"/>
              <a:t>White balance</a:t>
            </a:r>
          </a:p>
          <a:p>
            <a:r>
              <a:rPr lang="en-US" dirty="0" smtClean="0"/>
              <a:t>Exposure</a:t>
            </a:r>
          </a:p>
          <a:p>
            <a:r>
              <a:rPr lang="en-US" dirty="0" smtClean="0"/>
              <a:t>Depth </a:t>
            </a:r>
            <a:r>
              <a:rPr lang="en-US" b="1" dirty="0" smtClean="0"/>
              <a:t>of field</a:t>
            </a:r>
          </a:p>
          <a:p>
            <a:r>
              <a:rPr lang="en-US" dirty="0" smtClean="0"/>
              <a:t>Life, action, </a:t>
            </a:r>
            <a:r>
              <a:rPr lang="en-US" dirty="0" smtClean="0"/>
              <a:t>humor</a:t>
            </a:r>
            <a:endParaRPr lang="en-US" dirty="0" smtClean="0"/>
          </a:p>
        </p:txBody>
      </p:sp>
      <p:pic>
        <p:nvPicPr>
          <p:cNvPr id="4" name="Picture 3" descr="K:\BU MASTER PICS\a Nikon, 2005-\2012\086--D300--06-25-12--Ruins of Sunnyside mill of the ghost town of Eureka, east of Silverton, Nathan Marolf for scale, Co Rd 2, Animus Forks Rd\DSC_9717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3402073" y="1162671"/>
            <a:ext cx="6924354" cy="4599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0272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6200" y="185184"/>
            <a:ext cx="7010400" cy="1143000"/>
          </a:xfrm>
        </p:spPr>
        <p:txBody>
          <a:bodyPr/>
          <a:lstStyle/>
          <a:p>
            <a:r>
              <a:rPr lang="en-US" dirty="0" smtClean="0"/>
              <a:t>Focus &amp; sharpness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>
            <a:normAutofit/>
          </a:bodyPr>
          <a:lstStyle/>
          <a:p>
            <a:r>
              <a:rPr lang="en-US" dirty="0" smtClean="0"/>
              <a:t>Control where your camera focuses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…</a:t>
            </a:r>
            <a:endParaRPr lang="en-US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170" name="Picture 2" descr="K:\BU MASTER PICS\a Nikon, 2005-\2012\135--D300--11-17-12--Bird Show Stock Pavillion Denver\DSC_1110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4800" y="1889074"/>
            <a:ext cx="6140659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8654" y="3048000"/>
            <a:ext cx="2409825" cy="18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6213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6200" y="185184"/>
            <a:ext cx="7010400" cy="1143000"/>
          </a:xfrm>
        </p:spPr>
        <p:txBody>
          <a:bodyPr/>
          <a:lstStyle/>
          <a:p>
            <a:r>
              <a:rPr lang="en-US" dirty="0" smtClean="0"/>
              <a:t>Focus &amp; sharpness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>
            <a:normAutofit/>
          </a:bodyPr>
          <a:lstStyle/>
          <a:p>
            <a:r>
              <a:rPr lang="en-US" dirty="0" smtClean="0"/>
              <a:t>Control where your camera focuses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…</a:t>
            </a:r>
            <a:endParaRPr lang="en-US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055422"/>
            <a:ext cx="2409825" cy="18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 descr="K:\BU MASTER PICS\a Nikon, 2005-\2012\135--D300--11-17-12--Bird Show Stock Pavillion Denver\DSC_111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4298" y="2209800"/>
            <a:ext cx="6110190" cy="3946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300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 descr="Oben AC-1310 3-Section Aluminum Tripod with BA-0 Ball Head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000"/>
          <a:stretch>
            <a:fillRect/>
          </a:stretch>
        </p:blipFill>
        <p:spPr bwMode="auto">
          <a:xfrm>
            <a:off x="7307199" y="4724400"/>
            <a:ext cx="1159002" cy="1525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6200" y="185184"/>
            <a:ext cx="7010400" cy="1143000"/>
          </a:xfrm>
        </p:spPr>
        <p:txBody>
          <a:bodyPr/>
          <a:lstStyle/>
          <a:p>
            <a:r>
              <a:rPr lang="en-US" dirty="0" smtClean="0"/>
              <a:t>Focus &amp; sharpness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Control where your camera focuses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…</a:t>
            </a:r>
          </a:p>
          <a:p>
            <a:r>
              <a:rPr lang="en-US" dirty="0" smtClean="0"/>
              <a:t>“Good glass” makes a difference</a:t>
            </a:r>
          </a:p>
          <a:p>
            <a:r>
              <a:rPr lang="en-US" dirty="0" smtClean="0"/>
              <a:t>Clean optics &amp; filters</a:t>
            </a:r>
          </a:p>
          <a:p>
            <a:r>
              <a:rPr lang="en-US" dirty="0" smtClean="0"/>
              <a:t>Tripod</a:t>
            </a:r>
          </a:p>
          <a:p>
            <a:r>
              <a:rPr lang="en-US" dirty="0" smtClean="0"/>
              <a:t>Vibration reduction (OIS) helps</a:t>
            </a:r>
          </a:p>
          <a:p>
            <a:r>
              <a:rPr lang="en-US" dirty="0" smtClean="0"/>
              <a:t>Lenses have ‘sweet spots’ </a:t>
            </a:r>
          </a:p>
          <a:p>
            <a:r>
              <a:rPr lang="en-US" dirty="0" smtClean="0"/>
              <a:t>With more pixels, more care is needed</a:t>
            </a:r>
          </a:p>
          <a:p>
            <a:r>
              <a:rPr lang="en-US" dirty="0" smtClean="0"/>
              <a:t>Take lots of shots</a:t>
            </a:r>
            <a:endParaRPr lang="en-US" dirty="0"/>
          </a:p>
          <a:p>
            <a:r>
              <a:rPr lang="en-US" dirty="0" smtClean="0"/>
              <a:t>Make sure shots are sharp on-site</a:t>
            </a:r>
          </a:p>
          <a:p>
            <a:endParaRPr lang="en-US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985666" y="1638312"/>
            <a:ext cx="1566862" cy="2736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Up Arrow 3"/>
          <p:cNvSpPr/>
          <p:nvPr/>
        </p:nvSpPr>
        <p:spPr>
          <a:xfrm>
            <a:off x="7467600" y="3607656"/>
            <a:ext cx="685800" cy="533400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72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Survey question: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 received “significant” instruction on what to do, photographically, in the field while doing geology/geoscience/field work: </a:t>
            </a:r>
          </a:p>
          <a:p>
            <a:pPr marL="0" indent="0" algn="ctr">
              <a:buNone/>
            </a:pPr>
            <a:r>
              <a:rPr lang="en-US" dirty="0" smtClean="0"/>
              <a:t>Click yes (agree) or no (disagree)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26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 descr="K:\BU MASTER PICS\a Nikon, 2005-\2011\025--D300--04-23-11--Limestone quary, Birdseye Rd j NE of Boysen Reservoir, chert, faults in chert, nice chert breccia, banded &amp; concentric chert, coars cc, coarse conglom\DSC_03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6399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Picture 2" descr="J:\BU MASTER PICS\a Nikon, 2005-\2010\038--D300--03-17-10--W Coast--Boulder with mafic layer fish-mouth boudinage, Waikukupa River\DSC_1284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80556" y="-547494"/>
            <a:ext cx="5963444" cy="3960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027" name="Picture 3" descr="J:\BU MASTER PICS\a Nikon, 2005-\2010\038--D300--03-17-10--W Coast--Boulder with mafic layer fish-mouth boudinage, Waikukupa River\DSC_1287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80556" y="3413166"/>
            <a:ext cx="5963444" cy="3960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33800" y="41148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Auto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733800" y="5334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Manual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28600" y="304800"/>
            <a:ext cx="25908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White balance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2" descr="http://www.digiretus.com/dosszie/acc05/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962400"/>
            <a:ext cx="2449283" cy="1839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Seculine Vivicap White Balance Filter with Cover - (58mm)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828800"/>
            <a:ext cx="1828796" cy="1828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353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4953000" cy="1143000"/>
          </a:xfrm>
        </p:spPr>
        <p:txBody>
          <a:bodyPr/>
          <a:lstStyle/>
          <a:p>
            <a:r>
              <a:rPr lang="en-US" dirty="0" smtClean="0"/>
              <a:t>Exposure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Know your histograms</a:t>
            </a:r>
          </a:p>
          <a:p>
            <a:r>
              <a:rPr lang="en-US" dirty="0" smtClean="0"/>
              <a:t>Make sure your images are </a:t>
            </a:r>
          </a:p>
          <a:p>
            <a:pPr marL="0" indent="0">
              <a:buNone/>
            </a:pPr>
            <a:r>
              <a:rPr lang="en-US" dirty="0" smtClean="0"/>
              <a:t>    correctly exposed on-site</a:t>
            </a:r>
          </a:p>
          <a:p>
            <a:r>
              <a:rPr lang="en-US" dirty="0" err="1" smtClean="0"/>
              <a:t>Hoodman</a:t>
            </a:r>
            <a:r>
              <a:rPr lang="en-US" dirty="0" smtClean="0"/>
              <a:t> LCD viewer (bright sunlight) </a:t>
            </a:r>
            <a:endParaRPr lang="en-US" dirty="0"/>
          </a:p>
        </p:txBody>
      </p:sp>
      <p:pic>
        <p:nvPicPr>
          <p:cNvPr id="125954" name="Picture 2" descr="Hoodman Cinema Kit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828800" y="3966358"/>
            <a:ext cx="4762500" cy="2891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956" name="Picture 4" descr="Example Histogra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4963" y="457200"/>
            <a:ext cx="3729037" cy="205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204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r>
              <a:rPr lang="en-US" dirty="0" smtClean="0"/>
              <a:t>Depth of field—changing f/stop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66800"/>
            <a:ext cx="8229600" cy="4754563"/>
          </a:xfrm>
        </p:spPr>
        <p:txBody>
          <a:bodyPr/>
          <a:lstStyle/>
          <a:p>
            <a:r>
              <a:rPr lang="en-US" dirty="0" smtClean="0"/>
              <a:t>A smaller aperture is not always better, and can be substantially worse. </a:t>
            </a:r>
            <a:endParaRPr lang="en-US" dirty="0"/>
          </a:p>
        </p:txBody>
      </p:sp>
      <p:pic>
        <p:nvPicPr>
          <p:cNvPr id="134146" name="Picture 2" descr="http://bobnewcombtest.wikispaces.com/file/view/fstop-3.jpg/182752637/fstop-3.jpg"/>
          <p:cNvPicPr>
            <a:picLocks noChangeAspect="1" noChangeArrowheads="1"/>
          </p:cNvPicPr>
          <p:nvPr/>
        </p:nvPicPr>
        <p:blipFill>
          <a:blip r:embed="rId3" cstate="print">
            <a:lum bright="-14000" contrast="4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133600"/>
            <a:ext cx="4038600" cy="4665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148" name="Picture 4" descr="http://images.cambridgeincolour.com/tutorials/diffraction_hidiff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95600"/>
            <a:ext cx="4114800" cy="1853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150" name="Picture 6" descr="3D view of airy disk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187" y="4803305"/>
            <a:ext cx="2638425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4800600" y="2438400"/>
            <a:ext cx="36443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http://www.cambridgeincolour.com/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35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jerrym\Documents\TM--Partial My Pics\a NIKON--NZ only, TM\Nikon, NZ, 2010\112--D300--04-28-10--Concretions and concretion hollows, beach south of Moeraki Boulders, part 3\DSC_62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44000" cy="6073047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4762500" y="1828800"/>
            <a:ext cx="876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F/2.8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327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Gain of depth of field with decreasing aperture…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456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jerrym\Documents\TM--Partial My Pics\a NIKON--NZ only, TM\Nikon, NZ, 2010\112--D300--04-28-10--Concretions and concretion hollows, beach south of Moeraki Boulders, part 3\DSC_62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073047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4762500" y="1981200"/>
            <a:ext cx="876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F/7.1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972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jerrym\Documents\TM--Partial My Pics\a NIKON--NZ only, TM\Nikon, NZ, 2010\112--D300--04-28-10--Concretions and concretion hollows, beach south of Moeraki Boulders, part 3\DSC_62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78560" cy="6096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4762500" y="1828800"/>
            <a:ext cx="876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F/14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43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jerrym\Documents\TM--Partial My Pics\a NIKON--NZ only, TM\Nikon, NZ, 2010\112--D300--04-28-10--Concretions and concretion hollows, beach south of Moeraki Boulders, part 3\DSC_627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7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073046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4762500" y="1828800"/>
            <a:ext cx="876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F/22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267200" y="1447800"/>
            <a:ext cx="3810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90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jerrym\Documents\TM--Partial My Pics\a NIKON--NZ only, TM\Nikon, NZ, 2010\112--D300--04-28-10--Concretions and concretion hollows, beach south of Moeraki Boulders, part 3\DSC_6269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2819400" cy="685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" name="Picture 2" descr="C:\Users\jerrym\Documents\TM--Partial My Pics\a NIKON--NZ only, TM\Nikon, NZ, 2010\112--D300--04-28-10--Concretions and concretion hollows, beach south of Moeraki Boulders, part 3\DSC_627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8800" y="0"/>
            <a:ext cx="3200400" cy="7315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3" name="Picture 2" descr="C:\Users\jerrym\Documents\TM--Partial My Pics\a NIKON--NZ only, TM\Nikon, NZ, 2010\112--D300--04-28-10--Concretions and concretion hollows, beach south of Moeraki Boulders, part 3\DSC_6273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14800" y="0"/>
            <a:ext cx="3200400" cy="7315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7" name="Up Arrow 6"/>
          <p:cNvSpPr/>
          <p:nvPr/>
        </p:nvSpPr>
        <p:spPr>
          <a:xfrm>
            <a:off x="152400" y="5105400"/>
            <a:ext cx="609600" cy="8382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C:\Users\jerrym\Documents\TM--Partial My Pics\a NIKON--NZ only, TM\Nikon, NZ, 2010\112--D300--04-28-10--Concretions and concretion hollows, beach south of Moeraki Boulders, part 3\DSC_6274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9524" b="6250"/>
          <a:stretch/>
        </p:blipFill>
        <p:spPr bwMode="auto">
          <a:xfrm>
            <a:off x="6248400" y="0"/>
            <a:ext cx="2895600" cy="685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762000" y="6396335"/>
            <a:ext cx="754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f/10	                 f/14                         f/18                       f/22</a:t>
            </a:r>
            <a:endParaRPr lang="en-US" sz="2400" dirty="0"/>
          </a:p>
        </p:txBody>
      </p:sp>
      <p:sp>
        <p:nvSpPr>
          <p:cNvPr id="9" name="Up Arrow 8"/>
          <p:cNvSpPr/>
          <p:nvPr/>
        </p:nvSpPr>
        <p:spPr>
          <a:xfrm>
            <a:off x="6629400" y="5141521"/>
            <a:ext cx="609600" cy="8382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5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K:\BU MASTER PICS\a Nikon, 2005-\2012\108--D300--08-31-12--Weird giant truck, Old Faithful erupting, student talks in front of Old Faithful--Marc Ripanti, Rachel Yoder, Crystal Rauch\DSC_028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10"/>
          <a:stretch/>
        </p:blipFill>
        <p:spPr bwMode="auto">
          <a:xfrm>
            <a:off x="0" y="740229"/>
            <a:ext cx="9144000" cy="4550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314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8229600" cy="5791200"/>
          </a:xfrm>
        </p:spPr>
        <p:txBody>
          <a:bodyPr>
            <a:normAutofit/>
          </a:bodyPr>
          <a:lstStyle/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We’re geoscientists first, photographers second</a:t>
            </a:r>
          </a:p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Not unlimited money or time</a:t>
            </a:r>
          </a:p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We’re usually on a schedule</a:t>
            </a:r>
          </a:p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We 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still want high quality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images</a:t>
            </a:r>
          </a:p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My approach:</a:t>
            </a:r>
          </a:p>
          <a:p>
            <a:pPr lvl="1"/>
            <a:r>
              <a:rPr lang="en-US" sz="2200" dirty="0" smtClean="0">
                <a:latin typeface="Arial" pitchFamily="34" charset="0"/>
                <a:cs typeface="Arial" pitchFamily="34" charset="0"/>
              </a:rPr>
              <a:t>careful choice of equipment, </a:t>
            </a:r>
          </a:p>
          <a:p>
            <a:pPr lvl="1"/>
            <a:r>
              <a:rPr lang="en-US" sz="2200" dirty="0" smtClean="0">
                <a:latin typeface="Arial" pitchFamily="34" charset="0"/>
                <a:cs typeface="Arial" pitchFamily="34" charset="0"/>
              </a:rPr>
              <a:t>planning, </a:t>
            </a:r>
          </a:p>
          <a:p>
            <a:pPr lvl="1"/>
            <a:r>
              <a:rPr lang="en-US" sz="2200" dirty="0" smtClean="0">
                <a:latin typeface="Arial" pitchFamily="34" charset="0"/>
                <a:cs typeface="Arial" pitchFamily="34" charset="0"/>
              </a:rPr>
              <a:t>care while photographing, </a:t>
            </a:r>
          </a:p>
          <a:p>
            <a:pPr lvl="1"/>
            <a:r>
              <a:rPr lang="en-US" sz="2200" dirty="0" smtClean="0">
                <a:latin typeface="Arial" pitchFamily="34" charset="0"/>
                <a:cs typeface="Arial" pitchFamily="34" charset="0"/>
              </a:rPr>
              <a:t>modest investments in workflow…</a:t>
            </a:r>
          </a:p>
          <a:p>
            <a:pPr lvl="1"/>
            <a:r>
              <a:rPr lang="en-US" sz="2200" dirty="0" smtClean="0">
                <a:latin typeface="Arial" pitchFamily="34" charset="0"/>
                <a:cs typeface="Arial" pitchFamily="34" charset="0"/>
              </a:rPr>
              <a:t>we can do a lot better!</a:t>
            </a:r>
          </a:p>
          <a:p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en-US" sz="24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-76200"/>
            <a:ext cx="88392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/>
            <a:r>
              <a:rPr lang="en-US" sz="3600" dirty="0" smtClean="0"/>
              <a:t>2. My approach: pragmatism &amp; geoscientists</a:t>
            </a:r>
            <a:endParaRPr lang="en-US" sz="3600" dirty="0"/>
          </a:p>
        </p:txBody>
      </p:sp>
      <p:pic>
        <p:nvPicPr>
          <p:cNvPr id="2051" name="Picture 3" descr="K:\BU MASTER PICS\a Nikon, 2005-\2012\001--D300--01-02-12--I-25 rest stop rocks, hoodoos, ca. 3 mi S of Wyoming border\DSC_7016 edited 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57800" y="3736975"/>
            <a:ext cx="3991465" cy="312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864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Add life, action, humor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22883" name="Picture 3" descr="J:\BU MASTER PICS\a Nikon, 2005-\2010\007--D300--01-18-10a--Oamaru trip--Pillow basalts, Boatman's Harbor, Oamaru\DSC_9802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8200" y="914400"/>
            <a:ext cx="7449831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416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jerrym\Documents\TM--Partial My Pics\a NIKON--NZ only, TM\Nikon, NZ, 2010\044--D300--03-26-10--Moeraki Boulders, part 3\DSC_164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29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22" name="Picture 2" descr="J:\BU MASTER PICS\a Nikon, 2005-\2010\152--D300--06-03-10, FC, travertine at Milpas, lots of views, TA Mindy, lifesaver faces, flowers, fissile shale, landscapes, gypsum, mine, guys on cliff\DSC_883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90600" y="0"/>
            <a:ext cx="71916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580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6200" y="-1"/>
            <a:ext cx="3962400" cy="1143000"/>
          </a:xfrm>
        </p:spPr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458200" cy="5257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 smtClean="0"/>
              <a:t>Practice!</a:t>
            </a:r>
          </a:p>
          <a:p>
            <a:pPr marL="0" indent="0">
              <a:buNone/>
            </a:pPr>
            <a:r>
              <a:rPr lang="en-US" sz="1600" b="1" dirty="0" smtClean="0"/>
              <a:t>Your </a:t>
            </a:r>
            <a:r>
              <a:rPr lang="en-US" sz="1600" b="1" dirty="0" smtClean="0"/>
              <a:t>local photographic club or society!</a:t>
            </a:r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en-US" sz="1600" b="1" dirty="0" smtClean="0"/>
              <a:t>References </a:t>
            </a:r>
            <a:r>
              <a:rPr lang="en-US" sz="1600" b="1" dirty="0"/>
              <a:t>and Resources</a:t>
            </a:r>
          </a:p>
          <a:p>
            <a:pPr marL="0" indent="0">
              <a:buNone/>
            </a:pPr>
            <a:r>
              <a:rPr lang="en-US" sz="1600" dirty="0" err="1" smtClean="0"/>
              <a:t>Adorama</a:t>
            </a:r>
            <a:r>
              <a:rPr lang="en-US" sz="1600" dirty="0" smtClean="0"/>
              <a:t> Learning Center: </a:t>
            </a:r>
            <a:r>
              <a:rPr lang="en-US" sz="1600" dirty="0" smtClean="0">
                <a:hlinkClick r:id="rId2"/>
              </a:rPr>
              <a:t>http</a:t>
            </a:r>
            <a:r>
              <a:rPr lang="en-US" sz="1600" dirty="0">
                <a:hlinkClick r:id="rId2"/>
              </a:rPr>
              <a:t>://www.adorama.com/alc</a:t>
            </a:r>
            <a:r>
              <a:rPr lang="en-US" sz="1600" dirty="0" smtClean="0">
                <a:hlinkClick r:id="rId2"/>
              </a:rPr>
              <a:t>/</a:t>
            </a:r>
            <a:endParaRPr lang="en-US" sz="1600" dirty="0" smtClean="0"/>
          </a:p>
          <a:p>
            <a:pPr marL="0" indent="0">
              <a:buNone/>
            </a:pPr>
            <a:r>
              <a:rPr lang="en-US" sz="1600" dirty="0" smtClean="0"/>
              <a:t>B&amp;H Photo “</a:t>
            </a:r>
            <a:r>
              <a:rPr lang="en-US" sz="1600" dirty="0" err="1" smtClean="0"/>
              <a:t>InDepth</a:t>
            </a:r>
            <a:r>
              <a:rPr lang="en-US" sz="1600" dirty="0"/>
              <a:t>”: </a:t>
            </a:r>
            <a:r>
              <a:rPr lang="en-US" sz="1600" dirty="0">
                <a:hlinkClick r:id="rId3"/>
              </a:rPr>
              <a:t>http://www.bhphotovideo.com/indepth</a:t>
            </a:r>
            <a:r>
              <a:rPr lang="en-US" sz="1600" dirty="0" smtClean="0">
                <a:hlinkClick r:id="rId3"/>
              </a:rPr>
              <a:t>/</a:t>
            </a:r>
            <a:r>
              <a:rPr lang="en-US" sz="1600" dirty="0" smtClean="0"/>
              <a:t> </a:t>
            </a:r>
          </a:p>
          <a:p>
            <a:pPr marL="0" indent="0">
              <a:buNone/>
            </a:pPr>
            <a:r>
              <a:rPr lang="en-US" sz="1600" dirty="0"/>
              <a:t>Cambridge in </a:t>
            </a:r>
            <a:r>
              <a:rPr lang="en-US" sz="1600" dirty="0" err="1"/>
              <a:t>Colour</a:t>
            </a:r>
            <a:r>
              <a:rPr lang="en-US" sz="1600" dirty="0"/>
              <a:t>: </a:t>
            </a:r>
            <a:r>
              <a:rPr lang="en-US" sz="1600" u="sng" dirty="0">
                <a:hlinkClick r:id="rId4"/>
              </a:rPr>
              <a:t>http://www.cambridgeincolour.com/</a:t>
            </a:r>
            <a:r>
              <a:rPr lang="en-US" sz="1600" dirty="0"/>
              <a:t> </a:t>
            </a:r>
          </a:p>
          <a:p>
            <a:pPr marL="0" indent="0">
              <a:buNone/>
            </a:pPr>
            <a:r>
              <a:rPr lang="en-US" sz="1600" dirty="0"/>
              <a:t>Nikon tutorials: </a:t>
            </a:r>
            <a:r>
              <a:rPr lang="en-US" sz="1600" u="sng" dirty="0">
                <a:hlinkClick r:id="rId5"/>
              </a:rPr>
              <a:t>http://www.nikonusa.com/en/Learn-And-Explore/index.page</a:t>
            </a:r>
            <a:r>
              <a:rPr lang="en-US" sz="1600" dirty="0"/>
              <a:t> </a:t>
            </a:r>
          </a:p>
          <a:p>
            <a:pPr marL="0" indent="0">
              <a:buNone/>
            </a:pPr>
            <a:r>
              <a:rPr lang="en-US" sz="1600" dirty="0" err="1" smtClean="0"/>
              <a:t>OneSlide</a:t>
            </a:r>
            <a:r>
              <a:rPr lang="en-US" sz="1600" dirty="0"/>
              <a:t> Photography: </a:t>
            </a:r>
            <a:r>
              <a:rPr lang="en-US" sz="1600" dirty="0">
                <a:hlinkClick r:id="rId6"/>
              </a:rPr>
              <a:t>http://oneslidephotography.com</a:t>
            </a:r>
            <a:r>
              <a:rPr lang="en-US" sz="1600" dirty="0" smtClean="0">
                <a:hlinkClick r:id="rId6"/>
              </a:rPr>
              <a:t>/</a:t>
            </a:r>
            <a:r>
              <a:rPr lang="en-US" sz="1600" dirty="0" smtClean="0"/>
              <a:t>  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 smtClean="0"/>
              <a:t>Poster </a:t>
            </a:r>
            <a:r>
              <a:rPr lang="en-US" sz="1600" dirty="0"/>
              <a:t>on Geophotography, GSA Denver: </a:t>
            </a:r>
          </a:p>
          <a:p>
            <a:pPr marL="0" indent="0">
              <a:buNone/>
            </a:pPr>
            <a:r>
              <a:rPr lang="en-US" sz="1400" u="sng" dirty="0">
                <a:hlinkClick r:id="rId7"/>
              </a:rPr>
              <a:t>http://warnercnr.colostate.edu/~jerrym/zGSAGeophotographyPosterDenver2010Magloughlin.pptx</a:t>
            </a:r>
            <a:endParaRPr lang="en-US" sz="1400" dirty="0"/>
          </a:p>
          <a:p>
            <a:pPr marL="0" indent="0">
              <a:buNone/>
            </a:pPr>
            <a:r>
              <a:rPr lang="en-US" sz="1400" dirty="0"/>
              <a:t>PowerPoint on Geophotography, GSA Minneapolis:</a:t>
            </a:r>
          </a:p>
          <a:p>
            <a:pPr marL="0" indent="0">
              <a:buNone/>
            </a:pPr>
            <a:r>
              <a:rPr lang="en-US" sz="1400" u="sng" dirty="0">
                <a:hlinkClick r:id="rId8"/>
              </a:rPr>
              <a:t>http://warnercnr.colostate.edu/~jerrym/zGeophotographyTalkMagloughlinGSAMnpls2011.pptx</a:t>
            </a:r>
            <a:endParaRPr lang="en-US" sz="1400" dirty="0"/>
          </a:p>
          <a:p>
            <a:pPr marL="0" indent="0">
              <a:buNone/>
            </a:pPr>
            <a:r>
              <a:rPr lang="en-US" sz="1400" dirty="0"/>
              <a:t>PDF on Geophotography, GSA Minneapolis:</a:t>
            </a:r>
          </a:p>
          <a:p>
            <a:pPr marL="0" indent="0">
              <a:buNone/>
            </a:pPr>
            <a:r>
              <a:rPr lang="en-US" sz="1400" u="sng" dirty="0">
                <a:hlinkClick r:id="rId9"/>
              </a:rPr>
              <a:t>http://warnercnr.colostate.edu/~jerrym/zGeophotographyTalkMagloughlinGSAMnpls2011.pdf</a:t>
            </a:r>
            <a:r>
              <a:rPr lang="en-US" sz="1400" dirty="0"/>
              <a:t> </a:t>
            </a:r>
          </a:p>
          <a:p>
            <a:pPr marL="0" indent="0">
              <a:buNone/>
            </a:pPr>
            <a:r>
              <a:rPr lang="en-US" sz="1400" dirty="0"/>
              <a:t>Manuscript on Geophotography, submitted to Journal of Geoscience Education: </a:t>
            </a:r>
          </a:p>
          <a:p>
            <a:pPr marL="0" indent="0">
              <a:buNone/>
            </a:pPr>
            <a:r>
              <a:rPr lang="en-US" sz="1400" u="sng" dirty="0">
                <a:hlinkClick r:id="rId10"/>
              </a:rPr>
              <a:t>http://warnercnr.colostate.edu/~jerrym/zGeophotographyJGEManuscript2012.pdf</a:t>
            </a:r>
            <a:r>
              <a:rPr lang="en-US" sz="1400" dirty="0"/>
              <a:t> 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</p:txBody>
      </p:sp>
      <p:pic>
        <p:nvPicPr>
          <p:cNvPr id="5" name="Picture 2" descr="K:\BU MASTER PICS\a Nikon, 2005-\2013\004--D300--01-05-13--DMNS, Pompeii exhibit part 3, molds of bodies\DSC_1741.JPG"/>
          <p:cNvPicPr>
            <a:picLocks noChangeAspect="1" noChangeArrowheads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26413" y="-1"/>
            <a:ext cx="3145809" cy="2916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04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457200"/>
            <a:ext cx="8229600" cy="5791200"/>
          </a:xfrm>
        </p:spPr>
        <p:txBody>
          <a:bodyPr>
            <a:normAutofit/>
          </a:bodyPr>
          <a:lstStyle/>
          <a:p>
            <a:pPr marL="341313" indent="-341313"/>
            <a:r>
              <a:rPr lang="en-US" sz="2000" b="1" dirty="0" smtClean="0">
                <a:latin typeface="Arial" pitchFamily="34" charset="0"/>
                <a:cs typeface="Arial" pitchFamily="34" charset="0"/>
              </a:rPr>
              <a:t>In 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this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webinar: cameras, planning, key points when shooting. </a:t>
            </a:r>
          </a:p>
          <a:p>
            <a:pPr marL="341313" indent="-341313"/>
            <a:r>
              <a:rPr lang="en-US" sz="2000" b="1" dirty="0" smtClean="0">
                <a:latin typeface="Arial" pitchFamily="34" charset="0"/>
                <a:cs typeface="Arial" pitchFamily="34" charset="0"/>
              </a:rPr>
              <a:t>Goal: maximum benefit for the minimum time invested, and that includes helping to 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ensure you get a good photograph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341313" indent="-341313"/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Ellen Bishop: From </a:t>
            </a:r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Shooting to Post-processing: Making the Most of your Camera's </a:t>
            </a:r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Capabilities.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1313" indent="-341313"/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Steve Weaver: Beyond </a:t>
            </a:r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the snapshot: making the excellent </a:t>
            </a:r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geo- photograph </a:t>
            </a:r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in the field. </a:t>
            </a:r>
          </a:p>
          <a:p>
            <a:pPr marL="341313" indent="-341313"/>
            <a:r>
              <a:rPr lang="en-US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Marli</a:t>
            </a:r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Miller: Public </a:t>
            </a:r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Outreach</a:t>
            </a:r>
          </a:p>
          <a:p>
            <a:pPr marL="341313" indent="-341313"/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David Mogk: </a:t>
            </a:r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Geophotography as </a:t>
            </a:r>
            <a:endParaRPr lang="en-US" sz="2000" dirty="0" smtClean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    Pedagogy</a:t>
            </a:r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: Students Creating and </a:t>
            </a:r>
            <a:endParaRPr lang="en-US" sz="2000" dirty="0" smtClean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     Using </a:t>
            </a:r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Geologic </a:t>
            </a:r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Images. 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K:\BU MASTER PICS\a Nikon, 2005-\2012\006--D300--03-04-12--Goblin Knob rest stop, sandstone hoodoos, Prowers County, hwy 385, S of Lamar\_DSC7421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00765" y="4038600"/>
            <a:ext cx="4743235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544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76200"/>
            <a:ext cx="8229600" cy="1143000"/>
          </a:xfrm>
        </p:spPr>
        <p:txBody>
          <a:bodyPr/>
          <a:lstStyle/>
          <a:p>
            <a:r>
              <a:rPr lang="en-US" dirty="0" smtClean="0"/>
              <a:t>3. What IS geophotography?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37338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i="1" dirty="0" smtClean="0"/>
              <a:t>Geophotography involves the use of light (visible, UV, IR) and </a:t>
            </a:r>
            <a:r>
              <a:rPr lang="en-US" i="1" dirty="0">
                <a:solidFill>
                  <a:schemeClr val="tx2">
                    <a:lumMod val="75000"/>
                  </a:schemeClr>
                </a:solidFill>
              </a:rPr>
              <a:t>realistic</a:t>
            </a:r>
            <a:r>
              <a:rPr lang="en-US" i="1" dirty="0"/>
              <a:t> </a:t>
            </a:r>
            <a:r>
              <a:rPr lang="en-US" i="1" dirty="0" smtClean="0"/>
              <a:t>recording </a:t>
            </a:r>
            <a:r>
              <a:rPr lang="en-US" i="1" dirty="0"/>
              <a:t>and processing of </a:t>
            </a:r>
            <a:r>
              <a:rPr lang="en-US" i="1" dirty="0" smtClean="0"/>
              <a:t>images </a:t>
            </a:r>
            <a:r>
              <a:rPr lang="en-US" i="1" dirty="0"/>
              <a:t>of geologic features and processes </a:t>
            </a:r>
            <a:r>
              <a:rPr lang="en-US" i="1" dirty="0" smtClean="0"/>
              <a:t>(or experimental equivalents), </a:t>
            </a:r>
            <a:r>
              <a:rPr lang="en-US" i="1" dirty="0"/>
              <a:t>motivated by </a:t>
            </a:r>
            <a:r>
              <a:rPr lang="en-US" i="1" dirty="0">
                <a:solidFill>
                  <a:srgbClr val="FF0000"/>
                </a:solidFill>
              </a:rPr>
              <a:t>a scientific understanding or </a:t>
            </a:r>
            <a:r>
              <a:rPr lang="en-US" i="1" dirty="0" smtClean="0">
                <a:solidFill>
                  <a:srgbClr val="FF0000"/>
                </a:solidFill>
              </a:rPr>
              <a:t>question</a:t>
            </a:r>
            <a:r>
              <a:rPr lang="en-US" i="1" dirty="0" smtClean="0"/>
              <a:t>, </a:t>
            </a:r>
            <a:r>
              <a:rPr lang="en-US" i="1" dirty="0"/>
              <a:t>in order to accomplish a specific, useful </a:t>
            </a:r>
            <a:r>
              <a:rPr lang="en-US" i="1" dirty="0" smtClean="0"/>
              <a:t>goal.</a:t>
            </a:r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4533900" y="1828799"/>
            <a:ext cx="30861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896987" y="2362199"/>
            <a:ext cx="37136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57200" y="2819399"/>
            <a:ext cx="1828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810000" y="3276599"/>
            <a:ext cx="4800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57200" y="3809999"/>
            <a:ext cx="1447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753793" y="3809999"/>
            <a:ext cx="166630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57200" y="4343399"/>
            <a:ext cx="914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K:\BU MASTER PICS\a Nikon, 2005-\2012\002--D300--01-05-12--Lenticular clouds and sunset over Rockies and Longs Peak fr E of FC\DSC_70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3000"/>
                    </a14:imgEffect>
                    <a14:imgEffect>
                      <a14:colorTemperature colorTemp="4700"/>
                    </a14:imgEffect>
                    <a14:imgEffect>
                      <a14:saturation sat="14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022" y="4038600"/>
            <a:ext cx="4130209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7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4724400" cy="6858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There is a continuum:</a:t>
            </a:r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38128" y="2206820"/>
            <a:ext cx="23622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“The Geo-</a:t>
            </a:r>
            <a:r>
              <a:rPr lang="en-US" dirty="0" err="1" smtClean="0"/>
              <a:t>Mugshot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324600" y="2209800"/>
            <a:ext cx="274320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Artistic &amp; landscape photography</a:t>
            </a: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 rot="16200000">
            <a:off x="2228166" y="4553635"/>
            <a:ext cx="1981199" cy="646331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Good geophotography</a:t>
            </a:r>
            <a:endParaRPr lang="en-US" dirty="0"/>
          </a:p>
        </p:txBody>
      </p:sp>
      <p:sp>
        <p:nvSpPr>
          <p:cNvPr id="12" name="Left Arrow 11"/>
          <p:cNvSpPr/>
          <p:nvPr/>
        </p:nvSpPr>
        <p:spPr>
          <a:xfrm>
            <a:off x="0" y="5638800"/>
            <a:ext cx="9144000" cy="1447800"/>
          </a:xfrm>
          <a:prstGeom prst="leftArrow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Balanced framing, subject centered, minimize ‘depth’, realistic  (mid-day) color, scale included, standard point of view, sharp, stop action, completeness, horizontal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0" y="152400"/>
            <a:ext cx="9144000" cy="1752600"/>
          </a:xfrm>
          <a:prstGeom prst="rightArrow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10800000" scaled="0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Emotion, drama, wonder, reaction triggering, ambiguity, imagination, depth, uneven framing, curiosity, ambiguous scale/size, possibly low DR, incompleteness</a:t>
            </a:r>
            <a:endParaRPr lang="en-US" dirty="0"/>
          </a:p>
        </p:txBody>
      </p:sp>
      <p:pic>
        <p:nvPicPr>
          <p:cNvPr id="188417" name="Picture 1" descr="C:\Users\jerrym\Documents\TM--Partial My Pics\a Canon digicams 2003-10\2009\038--SD990--2009_06_08--FC 2009-Cu Hill, crossbeds, flowers, closeups\IMG_05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590800"/>
            <a:ext cx="2438457" cy="1828800"/>
          </a:xfrm>
          <a:prstGeom prst="rect">
            <a:avLst/>
          </a:prstGeom>
          <a:noFill/>
          <a:effectLst>
            <a:glow rad="444500">
              <a:schemeClr val="accent1">
                <a:alpha val="40000"/>
              </a:schemeClr>
            </a:glow>
          </a:effectLst>
        </p:spPr>
      </p:pic>
      <p:pic>
        <p:nvPicPr>
          <p:cNvPr id="134146" name="Picture 2" descr="J:\BU MASTER PICS\a Nikon, 2005-\2010\045--D300--03-26-10--Moeraki Boulders, evening\DSC_17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504" y="2590393"/>
            <a:ext cx="2910496" cy="1933025"/>
          </a:xfrm>
          <a:prstGeom prst="rect">
            <a:avLst/>
          </a:prstGeom>
          <a:noFill/>
          <a:effectLst>
            <a:glow rad="279400">
              <a:schemeClr val="accent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147" name="Picture 3" descr="J:\BU MASTER PICS\a Nikon, 2005-\2010\091--D300--04-28-10--Sunrise, then concretions and concretion hollows, beach south of Moeraki Boulders, part 1\DSC_606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318156"/>
            <a:ext cx="3795104" cy="2520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148" name="Picture 4" descr="J:\BU MASTER PICS\a Nikon, 2005-\2010\009--D300--01-18-10c--Oamaru trip--Dashing Rocks columnar basalt &amp; K &amp; L, Timaru\DSC_0064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57600" y="3838699"/>
            <a:ext cx="2438400" cy="2204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590800" y="1447800"/>
            <a:ext cx="3352800" cy="4419600"/>
          </a:xfrm>
          <a:prstGeom prst="rect">
            <a:avLst/>
          </a:prstGeom>
          <a:solidFill>
            <a:schemeClr val="accent1">
              <a:alpha val="4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Up Arrow 7"/>
          <p:cNvSpPr/>
          <p:nvPr/>
        </p:nvSpPr>
        <p:spPr>
          <a:xfrm>
            <a:off x="838228" y="4493730"/>
            <a:ext cx="762000" cy="609600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Up Arrow 14"/>
          <p:cNvSpPr/>
          <p:nvPr/>
        </p:nvSpPr>
        <p:spPr>
          <a:xfrm>
            <a:off x="7391400" y="4572000"/>
            <a:ext cx="762000" cy="6096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4724400" cy="6858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There is a continuum:</a:t>
            </a:r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38128" y="2206820"/>
            <a:ext cx="23622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“The Geo-</a:t>
            </a:r>
            <a:r>
              <a:rPr lang="en-US" dirty="0" err="1" smtClean="0"/>
              <a:t>Mugshot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324600" y="2209800"/>
            <a:ext cx="274320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Artistic &amp; landscape photography</a:t>
            </a: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 rot="16200000">
            <a:off x="2228166" y="4553635"/>
            <a:ext cx="1981199" cy="646331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Good geophotography</a:t>
            </a:r>
            <a:endParaRPr lang="en-US" dirty="0"/>
          </a:p>
        </p:txBody>
      </p:sp>
      <p:sp>
        <p:nvSpPr>
          <p:cNvPr id="12" name="Left Arrow 11"/>
          <p:cNvSpPr/>
          <p:nvPr/>
        </p:nvSpPr>
        <p:spPr>
          <a:xfrm>
            <a:off x="0" y="5638800"/>
            <a:ext cx="9144000" cy="1447800"/>
          </a:xfrm>
          <a:prstGeom prst="leftArrow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Balanced framing, subject centered, minimize ‘depth’, realistic  (mid-day) color, scale included, standard point of view, sharp, stop action, completeness, horizontal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0" y="152400"/>
            <a:ext cx="9144000" cy="1752600"/>
          </a:xfrm>
          <a:prstGeom prst="rightArrow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10800000" scaled="0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Emotion, drama, wonder, reaction triggering, ambiguity, imagination, depth, uneven framing, curiosity, ambiguous scale/size, possibly low DR, incompleteness</a:t>
            </a:r>
            <a:endParaRPr lang="en-US" dirty="0"/>
          </a:p>
        </p:txBody>
      </p:sp>
      <p:pic>
        <p:nvPicPr>
          <p:cNvPr id="188417" name="Picture 1" descr="C:\Users\jerrym\Documents\TM--Partial My Pics\a Canon digicams 2003-10\2009\038--SD990--2009_06_08--FC 2009-Cu Hill, crossbeds, flowers, closeups\IMG_05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590800"/>
            <a:ext cx="2438457" cy="1828800"/>
          </a:xfrm>
          <a:prstGeom prst="rect">
            <a:avLst/>
          </a:prstGeom>
          <a:noFill/>
          <a:effectLst>
            <a:glow rad="444500">
              <a:schemeClr val="accent1">
                <a:alpha val="40000"/>
              </a:schemeClr>
            </a:glow>
          </a:effectLst>
        </p:spPr>
      </p:pic>
      <p:pic>
        <p:nvPicPr>
          <p:cNvPr id="134146" name="Picture 2" descr="J:\BU MASTER PICS\a Nikon, 2005-\2010\045--D300--03-26-10--Moeraki Boulders, evening\DSC_17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504" y="2590393"/>
            <a:ext cx="2910496" cy="1933025"/>
          </a:xfrm>
          <a:prstGeom prst="rect">
            <a:avLst/>
          </a:prstGeom>
          <a:noFill/>
          <a:effectLst>
            <a:glow rad="279400">
              <a:schemeClr val="accent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147" name="Picture 3" descr="J:\BU MASTER PICS\a Nikon, 2005-\2010\091--D300--04-28-10--Sunrise, then concretions and concretion hollows, beach south of Moeraki Boulders, part 1\DSC_606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318156"/>
            <a:ext cx="3795104" cy="2520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148" name="Picture 4" descr="J:\BU MASTER PICS\a Nikon, 2005-\2010\009--D300--01-18-10c--Oamaru trip--Dashing Rocks columnar basalt &amp; K &amp; L, Timaru\DSC_0064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57600" y="3838699"/>
            <a:ext cx="2438400" cy="2204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Left Arrow 2"/>
          <p:cNvSpPr/>
          <p:nvPr/>
        </p:nvSpPr>
        <p:spPr>
          <a:xfrm>
            <a:off x="6324600" y="1587773"/>
            <a:ext cx="838200" cy="47556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Left Arrow 13"/>
          <p:cNvSpPr/>
          <p:nvPr/>
        </p:nvSpPr>
        <p:spPr>
          <a:xfrm>
            <a:off x="6122719" y="4863567"/>
            <a:ext cx="838200" cy="47556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65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6200" y="76200"/>
            <a:ext cx="6096000" cy="1554162"/>
          </a:xfrm>
        </p:spPr>
        <p:txBody>
          <a:bodyPr>
            <a:normAutofit/>
          </a:bodyPr>
          <a:lstStyle/>
          <a:p>
            <a:r>
              <a:rPr lang="en-US" dirty="0" smtClean="0"/>
              <a:t>4. The four components</a:t>
            </a:r>
            <a:endParaRPr lang="en-US" dirty="0"/>
          </a:p>
        </p:txBody>
      </p:sp>
      <p:pic>
        <p:nvPicPr>
          <p:cNvPr id="4" name="Picture 2" descr="J:\BU MASTER PICS\a Nikon, 2005-\2010\058--D300--04-11-10--N Island--Wai-O-Tapu GB, mud pots\DSC_294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0" b="20394"/>
          <a:stretch/>
        </p:blipFill>
        <p:spPr bwMode="auto">
          <a:xfrm>
            <a:off x="4724400" y="1295400"/>
            <a:ext cx="4417829" cy="5044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805" y="1371600"/>
            <a:ext cx="4940595" cy="51816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b="1" u="sng" dirty="0" smtClean="0"/>
              <a:t>P</a:t>
            </a:r>
            <a:r>
              <a:rPr lang="en-US" sz="2800" dirty="0" smtClean="0"/>
              <a:t>lanning (light, conditions)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1" u="sng" dirty="0"/>
              <a:t>E</a:t>
            </a:r>
            <a:r>
              <a:rPr lang="en-US" sz="2800" dirty="0"/>
              <a:t>quipment </a:t>
            </a:r>
            <a:r>
              <a:rPr lang="en-US" sz="2800" dirty="0" smtClean="0"/>
              <a:t>(good </a:t>
            </a:r>
            <a:r>
              <a:rPr lang="en-US" sz="2800" dirty="0"/>
              <a:t>camera with a variety of manual controls, good lens, </a:t>
            </a:r>
            <a:r>
              <a:rPr lang="en-US" sz="2800" dirty="0" smtClean="0"/>
              <a:t>tripod)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1" u="sng" dirty="0" smtClean="0"/>
              <a:t>S</a:t>
            </a:r>
            <a:r>
              <a:rPr lang="en-US" sz="2800" dirty="0" smtClean="0"/>
              <a:t>hooting/execution (all efforts on-site)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1" u="sng" dirty="0" smtClean="0"/>
              <a:t>T</a:t>
            </a:r>
            <a:r>
              <a:rPr lang="en-US" sz="2800" dirty="0" smtClean="0"/>
              <a:t>he post-processing</a:t>
            </a:r>
          </a:p>
          <a:p>
            <a:pPr marL="0" indent="0" algn="ctr">
              <a:buNone/>
            </a:pPr>
            <a:r>
              <a:rPr lang="en-US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sym typeface="Wingdings" pitchFamily="2" charset="2"/>
              </a:rPr>
              <a:t>No matter what your equipment, you can get better results.</a:t>
            </a:r>
            <a:endParaRPr lang="en-US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46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16561</TotalTime>
  <Words>1633</Words>
  <Application>Microsoft Office PowerPoint</Application>
  <PresentationFormat>On-screen Show (4:3)</PresentationFormat>
  <Paragraphs>277</Paragraphs>
  <Slides>43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Office Theme</vt:lpstr>
      <vt:lpstr>How to get the most out of your (geo)photography February 26, 2013 Webinar</vt:lpstr>
      <vt:lpstr>1. Rationale</vt:lpstr>
      <vt:lpstr>Survey question: </vt:lpstr>
      <vt:lpstr>PowerPoint Presentation</vt:lpstr>
      <vt:lpstr>PowerPoint Presentation</vt:lpstr>
      <vt:lpstr>3. What IS geophotography?</vt:lpstr>
      <vt:lpstr>There is a continuum:</vt:lpstr>
      <vt:lpstr>There is a continuum:</vt:lpstr>
      <vt:lpstr>4. The four components</vt:lpstr>
      <vt:lpstr>5. Equipment: Cameras</vt:lpstr>
      <vt:lpstr>Point &amp; shoot</vt:lpstr>
      <vt:lpstr>Bridge/EVF (electronic viewfinder)</vt:lpstr>
      <vt:lpstr>MILC/Hybrid</vt:lpstr>
      <vt:lpstr>DSLR</vt:lpstr>
      <vt:lpstr>Equipment: filters</vt:lpstr>
      <vt:lpstr>Equipment: wide angle lenses</vt:lpstr>
      <vt:lpstr>PowerPoint Presentation</vt:lpstr>
      <vt:lpstr>PowerPoint Presentation</vt:lpstr>
      <vt:lpstr>Equipment: Redundant storage!</vt:lpstr>
      <vt:lpstr>Equipment: tripod</vt:lpstr>
      <vt:lpstr>GPS tagging</vt:lpstr>
      <vt:lpstr>6. Planning</vt:lpstr>
      <vt:lpstr>6. Planning</vt:lpstr>
      <vt:lpstr>PowerPoint Presentation</vt:lpstr>
      <vt:lpstr>PowerPoint Presentation</vt:lpstr>
      <vt:lpstr>7. Shooting tips</vt:lpstr>
      <vt:lpstr>Focus &amp; sharpness</vt:lpstr>
      <vt:lpstr>Focus &amp; sharpness</vt:lpstr>
      <vt:lpstr>Focus &amp; sharpness</vt:lpstr>
      <vt:lpstr>PowerPoint Presentation</vt:lpstr>
      <vt:lpstr>PowerPoint Presentation</vt:lpstr>
      <vt:lpstr>Exposure </vt:lpstr>
      <vt:lpstr>Depth of field—changing f/stop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Add life, action, humor</vt:lpstr>
      <vt:lpstr>PowerPoint Presentation</vt:lpstr>
      <vt:lpstr>PowerPoint Presentation</vt:lpstr>
      <vt:lpstr>Resources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Jerry Magloughlin</dc:creator>
  <cp:lastModifiedBy>Jerry Magloughlin</cp:lastModifiedBy>
  <cp:revision>1698</cp:revision>
  <cp:lastPrinted>2011-10-07T23:13:59Z</cp:lastPrinted>
  <dcterms:created xsi:type="dcterms:W3CDTF">2010-01-26T04:32:44Z</dcterms:created>
  <dcterms:modified xsi:type="dcterms:W3CDTF">2013-02-26T18:32:41Z</dcterms:modified>
</cp:coreProperties>
</file>