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7"/>
  </p:notesMasterIdLst>
  <p:sldIdLst>
    <p:sldId id="256" r:id="rId2"/>
    <p:sldId id="267" r:id="rId3"/>
    <p:sldId id="257" r:id="rId4"/>
    <p:sldId id="262" r:id="rId5"/>
    <p:sldId id="259" r:id="rId6"/>
    <p:sldId id="260" r:id="rId7"/>
    <p:sldId id="261" r:id="rId8"/>
    <p:sldId id="263" r:id="rId9"/>
    <p:sldId id="264" r:id="rId10"/>
    <p:sldId id="265" r:id="rId11"/>
    <p:sldId id="266" r:id="rId12"/>
    <p:sldId id="258" r:id="rId13"/>
    <p:sldId id="269" r:id="rId14"/>
    <p:sldId id="270" r:id="rId15"/>
    <p:sldId id="271" r:id="rId16"/>
    <p:sldId id="273" r:id="rId17"/>
    <p:sldId id="272" r:id="rId18"/>
    <p:sldId id="275" r:id="rId19"/>
    <p:sldId id="274"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1" r:id="rId45"/>
    <p:sldId id="300" r:id="rId46"/>
    <p:sldId id="302" r:id="rId47"/>
    <p:sldId id="303" r:id="rId48"/>
    <p:sldId id="304" r:id="rId49"/>
    <p:sldId id="314" r:id="rId50"/>
    <p:sldId id="305" r:id="rId51"/>
    <p:sldId id="306" r:id="rId52"/>
    <p:sldId id="307" r:id="rId53"/>
    <p:sldId id="310" r:id="rId54"/>
    <p:sldId id="311" r:id="rId55"/>
    <p:sldId id="312" r:id="rId56"/>
    <p:sldId id="313" r:id="rId57"/>
    <p:sldId id="308" r:id="rId58"/>
    <p:sldId id="309" r:id="rId59"/>
    <p:sldId id="315" r:id="rId60"/>
    <p:sldId id="316" r:id="rId61"/>
    <p:sldId id="319" r:id="rId62"/>
    <p:sldId id="320" r:id="rId63"/>
    <p:sldId id="324" r:id="rId64"/>
    <p:sldId id="325" r:id="rId65"/>
    <p:sldId id="326" r:id="rId66"/>
    <p:sldId id="327" r:id="rId67"/>
    <p:sldId id="328" r:id="rId68"/>
    <p:sldId id="329" r:id="rId69"/>
    <p:sldId id="330" r:id="rId70"/>
    <p:sldId id="331" r:id="rId71"/>
    <p:sldId id="332" r:id="rId72"/>
    <p:sldId id="333" r:id="rId73"/>
    <p:sldId id="334" r:id="rId74"/>
    <p:sldId id="335" r:id="rId75"/>
    <p:sldId id="336" r:id="rId76"/>
    <p:sldId id="343" r:id="rId77"/>
    <p:sldId id="347" r:id="rId78"/>
    <p:sldId id="346" r:id="rId79"/>
    <p:sldId id="348" r:id="rId80"/>
    <p:sldId id="349" r:id="rId81"/>
    <p:sldId id="350" r:id="rId82"/>
    <p:sldId id="339" r:id="rId83"/>
    <p:sldId id="351" r:id="rId84"/>
    <p:sldId id="341" r:id="rId85"/>
    <p:sldId id="342" r:id="rId86"/>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36" autoAdjust="0"/>
    <p:restoredTop sz="94660"/>
  </p:normalViewPr>
  <p:slideViewPr>
    <p:cSldViewPr snapToGrid="0" snapToObjects="1">
      <p:cViewPr varScale="1">
        <p:scale>
          <a:sx n="117" d="100"/>
          <a:sy n="117" d="100"/>
        </p:scale>
        <p:origin x="-720" y="-96"/>
      </p:cViewPr>
      <p:guideLst>
        <p:guide orient="horz" pos="2160"/>
        <p:guide pos="2880"/>
      </p:guideLst>
    </p:cSldViewPr>
  </p:slideViewPr>
  <p:outlineViewPr>
    <p:cViewPr>
      <p:scale>
        <a:sx n="33" d="100"/>
        <a:sy n="33" d="100"/>
      </p:scale>
      <p:origin x="0" y="856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90" Type="http://schemas.openxmlformats.org/officeDocument/2006/relationships/viewProps" Target="viewProps.xml"/><Relationship Id="rId91" Type="http://schemas.openxmlformats.org/officeDocument/2006/relationships/theme" Target="theme/theme1.xml"/><Relationship Id="rId92"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notesMaster" Target="notesMasters/notesMaster1.xml"/><Relationship Id="rId88" Type="http://schemas.openxmlformats.org/officeDocument/2006/relationships/printerSettings" Target="printerSettings/printerSettings1.bin"/><Relationship Id="rId8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ea typeface="+mn-ea"/>
                <a:cs typeface="+mn-cs"/>
              </a:defRPr>
            </a:lvl1pPr>
          </a:lstStyle>
          <a:p>
            <a:pPr>
              <a:defRPr/>
            </a:pPr>
            <a:fld id="{22923476-2A8F-6F4E-A209-CB4AE9693E4C}" type="datetimeFigureOut">
              <a:rPr lang="en-US"/>
              <a:pPr>
                <a:defRPr/>
              </a:pPr>
              <a:t>3/18/13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ea typeface="+mn-ea"/>
                <a:cs typeface="+mn-cs"/>
              </a:defRPr>
            </a:lvl1pPr>
          </a:lstStyle>
          <a:p>
            <a:pPr>
              <a:defRPr/>
            </a:pPr>
            <a:fld id="{49889A44-BC77-DD4C-97A0-B6A18DF0511E}" type="slidenum">
              <a:rPr lang="en-US"/>
              <a:pPr>
                <a:defRPr/>
              </a:pPr>
              <a:t>‹#›</a:t>
            </a:fld>
            <a:endParaRPr lang="en-US"/>
          </a:p>
        </p:txBody>
      </p:sp>
    </p:spTree>
    <p:extLst>
      <p:ext uri="{BB962C8B-B14F-4D97-AF65-F5344CB8AC3E}">
        <p14:creationId xmlns:p14="http://schemas.microsoft.com/office/powerpoint/2010/main" val="3422547663"/>
      </p:ext>
    </p:extLst>
  </p:cSld>
  <p:clrMap bg1="lt1" tx1="dk1" bg2="lt2" tx2="dk2" accent1="accent1" accent2="accent2" accent3="accent3" accent4="accent4" accent5="accent5" accent6="accent6" hlink="hlink" folHlink="folHlink"/>
  <p:notesStyle>
    <a:lvl1pPr algn="l" defTabSz="457200" rtl="0" fontAlgn="base">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fontAlgn="base">
      <a:spcBef>
        <a:spcPct val="30000"/>
      </a:spcBef>
      <a:spcAft>
        <a:spcPct val="0"/>
      </a:spcAft>
      <a:defRPr sz="1200" kern="1200">
        <a:solidFill>
          <a:schemeClr val="tx1"/>
        </a:solidFill>
        <a:latin typeface="+mn-lt"/>
        <a:ea typeface="ＭＳ Ｐゴシック" charset="0"/>
        <a:cs typeface="+mn-cs"/>
      </a:defRPr>
    </a:lvl2pPr>
    <a:lvl3pPr marL="914400" algn="l" defTabSz="457200" rtl="0" fontAlgn="base">
      <a:spcBef>
        <a:spcPct val="30000"/>
      </a:spcBef>
      <a:spcAft>
        <a:spcPct val="0"/>
      </a:spcAft>
      <a:defRPr sz="1200" kern="1200">
        <a:solidFill>
          <a:schemeClr val="tx1"/>
        </a:solidFill>
        <a:latin typeface="+mn-lt"/>
        <a:ea typeface="ＭＳ Ｐゴシック" charset="0"/>
        <a:cs typeface="+mn-cs"/>
      </a:defRPr>
    </a:lvl3pPr>
    <a:lvl4pPr marL="1371600" algn="l" defTabSz="457200" rtl="0" fontAlgn="base">
      <a:spcBef>
        <a:spcPct val="30000"/>
      </a:spcBef>
      <a:spcAft>
        <a:spcPct val="0"/>
      </a:spcAft>
      <a:defRPr sz="1200" kern="1200">
        <a:solidFill>
          <a:schemeClr val="tx1"/>
        </a:solidFill>
        <a:latin typeface="+mn-lt"/>
        <a:ea typeface="ＭＳ Ｐゴシック" charset="0"/>
        <a:cs typeface="+mn-cs"/>
      </a:defRPr>
    </a:lvl4pPr>
    <a:lvl5pPr marL="1828800" algn="l" defTabSz="457200" rtl="0" fontAlgn="base">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003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a:spcBef>
                <a:spcPct val="0"/>
              </a:spcBef>
            </a:pPr>
            <a:endParaRPr lang="en-US">
              <a:latin typeface="Calibri" charset="0"/>
            </a:endParaRPr>
          </a:p>
        </p:txBody>
      </p:sp>
      <p:sp>
        <p:nvSpPr>
          <p:cNvPr id="10035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fontAlgn="base">
              <a:spcBef>
                <a:spcPct val="0"/>
              </a:spcBef>
              <a:spcAft>
                <a:spcPct val="0"/>
              </a:spcAft>
            </a:pPr>
            <a:fld id="{30796EC0-FE36-FD4E-910B-54EA7E99975E}" type="slidenum">
              <a:rPr lang="en-US"/>
              <a:pPr fontAlgn="base">
                <a:spcBef>
                  <a:spcPct val="0"/>
                </a:spcBef>
                <a:spcAft>
                  <a:spcPct val="0"/>
                </a:spcAft>
              </a:pPr>
              <a:t>84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D744A88C-E73C-954F-BA57-A46D7991BCBA}" type="datetimeFigureOut">
              <a:rPr lang="en-US"/>
              <a:pPr>
                <a:defRPr/>
              </a:pPr>
              <a:t>3/18/13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996F35D-B653-504F-BC4B-3E19DDB443C3}" type="slidenum">
              <a:rPr lang="en-US"/>
              <a:pPr>
                <a:defRPr/>
              </a:pPr>
              <a:t>‹#›</a:t>
            </a:fld>
            <a:endParaRPr lang="en-US"/>
          </a:p>
        </p:txBody>
      </p:sp>
    </p:spTree>
    <p:extLst>
      <p:ext uri="{BB962C8B-B14F-4D97-AF65-F5344CB8AC3E}">
        <p14:creationId xmlns:p14="http://schemas.microsoft.com/office/powerpoint/2010/main" val="19125222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2218FA-5507-E74A-952F-72CFF7A2C08C}" type="datetimeFigureOut">
              <a:rPr lang="en-US"/>
              <a:pPr>
                <a:defRPr/>
              </a:pPr>
              <a:t>3/18/13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E73E5C8-6748-B247-B36A-937422827127}" type="slidenum">
              <a:rPr lang="en-US"/>
              <a:pPr>
                <a:defRPr/>
              </a:pPr>
              <a:t>‹#›</a:t>
            </a:fld>
            <a:endParaRPr lang="en-US"/>
          </a:p>
        </p:txBody>
      </p:sp>
    </p:spTree>
    <p:extLst>
      <p:ext uri="{BB962C8B-B14F-4D97-AF65-F5344CB8AC3E}">
        <p14:creationId xmlns:p14="http://schemas.microsoft.com/office/powerpoint/2010/main" val="496951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0059E57-18AD-2842-80E2-2DB56B86540E}" type="datetimeFigureOut">
              <a:rPr lang="en-US"/>
              <a:pPr>
                <a:defRPr/>
              </a:pPr>
              <a:t>3/18/13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AC62C8E-DDA3-A54E-8FC1-48E102191D80}" type="slidenum">
              <a:rPr lang="en-US"/>
              <a:pPr>
                <a:defRPr/>
              </a:pPr>
              <a:t>‹#›</a:t>
            </a:fld>
            <a:endParaRPr lang="en-US"/>
          </a:p>
        </p:txBody>
      </p:sp>
    </p:spTree>
    <p:extLst>
      <p:ext uri="{BB962C8B-B14F-4D97-AF65-F5344CB8AC3E}">
        <p14:creationId xmlns:p14="http://schemas.microsoft.com/office/powerpoint/2010/main" val="31004743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60C18BE2-3530-E440-8AC4-C044CC228AD7}" type="datetimeFigureOut">
              <a:rPr lang="en-US"/>
              <a:pPr>
                <a:defRPr/>
              </a:pPr>
              <a:t>3/18/13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358C108-8139-8940-89F4-0FFCC5E58F47}" type="slidenum">
              <a:rPr lang="en-US"/>
              <a:pPr>
                <a:defRPr/>
              </a:pPr>
              <a:t>‹#›</a:t>
            </a:fld>
            <a:endParaRPr lang="en-US"/>
          </a:p>
        </p:txBody>
      </p:sp>
    </p:spTree>
    <p:extLst>
      <p:ext uri="{BB962C8B-B14F-4D97-AF65-F5344CB8AC3E}">
        <p14:creationId xmlns:p14="http://schemas.microsoft.com/office/powerpoint/2010/main" val="3434631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9D2A26C9-1CCA-0746-B107-60B7DBB7F593}" type="datetimeFigureOut">
              <a:rPr lang="en-US"/>
              <a:pPr>
                <a:defRPr/>
              </a:pPr>
              <a:t>3/18/13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9161943-AF30-2942-93E1-86B8D735A98A}" type="slidenum">
              <a:rPr lang="en-US"/>
              <a:pPr>
                <a:defRPr/>
              </a:pPr>
              <a:t>‹#›</a:t>
            </a:fld>
            <a:endParaRPr lang="en-US"/>
          </a:p>
        </p:txBody>
      </p:sp>
    </p:spTree>
    <p:extLst>
      <p:ext uri="{BB962C8B-B14F-4D97-AF65-F5344CB8AC3E}">
        <p14:creationId xmlns:p14="http://schemas.microsoft.com/office/powerpoint/2010/main" val="1182242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DEA6704D-C6D7-294C-B1F3-E62CDF8D9BB9}" type="datetimeFigureOut">
              <a:rPr lang="en-US"/>
              <a:pPr>
                <a:defRPr/>
              </a:pPr>
              <a:t>3/18/13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6A3B3EB-8C63-0241-BD91-8125034A96AA}" type="slidenum">
              <a:rPr lang="en-US"/>
              <a:pPr>
                <a:defRPr/>
              </a:pPr>
              <a:t>‹#›</a:t>
            </a:fld>
            <a:endParaRPr lang="en-US"/>
          </a:p>
        </p:txBody>
      </p:sp>
    </p:spTree>
    <p:extLst>
      <p:ext uri="{BB962C8B-B14F-4D97-AF65-F5344CB8AC3E}">
        <p14:creationId xmlns:p14="http://schemas.microsoft.com/office/powerpoint/2010/main" val="63711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A22E2EEC-3EA4-3242-9C7D-F14EE1301B1C}" type="datetimeFigureOut">
              <a:rPr lang="en-US"/>
              <a:pPr>
                <a:defRPr/>
              </a:pPr>
              <a:t>3/18/13</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F30DB3BA-874A-DC40-BC49-A3384097FC2D}" type="slidenum">
              <a:rPr lang="en-US"/>
              <a:pPr>
                <a:defRPr/>
              </a:pPr>
              <a:t>‹#›</a:t>
            </a:fld>
            <a:endParaRPr lang="en-US"/>
          </a:p>
        </p:txBody>
      </p:sp>
    </p:spTree>
    <p:extLst>
      <p:ext uri="{BB962C8B-B14F-4D97-AF65-F5344CB8AC3E}">
        <p14:creationId xmlns:p14="http://schemas.microsoft.com/office/powerpoint/2010/main" val="456970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B831F055-A7D4-C748-86A9-D785F238B7A7}" type="datetimeFigureOut">
              <a:rPr lang="en-US"/>
              <a:pPr>
                <a:defRPr/>
              </a:pPr>
              <a:t>3/18/13</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1684F6B-F89C-0B4A-B0F5-902B794C84BA}" type="slidenum">
              <a:rPr lang="en-US"/>
              <a:pPr>
                <a:defRPr/>
              </a:pPr>
              <a:t>‹#›</a:t>
            </a:fld>
            <a:endParaRPr lang="en-US"/>
          </a:p>
        </p:txBody>
      </p:sp>
    </p:spTree>
    <p:extLst>
      <p:ext uri="{BB962C8B-B14F-4D97-AF65-F5344CB8AC3E}">
        <p14:creationId xmlns:p14="http://schemas.microsoft.com/office/powerpoint/2010/main" val="36130874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B33D111-CB59-FF4B-9A3D-BC837667476A}" type="datetimeFigureOut">
              <a:rPr lang="en-US"/>
              <a:pPr>
                <a:defRPr/>
              </a:pPr>
              <a:t>3/18/13</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D25804CF-073D-A742-B82D-0628FC01E205}" type="slidenum">
              <a:rPr lang="en-US"/>
              <a:pPr>
                <a:defRPr/>
              </a:pPr>
              <a:t>‹#›</a:t>
            </a:fld>
            <a:endParaRPr lang="en-US"/>
          </a:p>
        </p:txBody>
      </p:sp>
    </p:spTree>
    <p:extLst>
      <p:ext uri="{BB962C8B-B14F-4D97-AF65-F5344CB8AC3E}">
        <p14:creationId xmlns:p14="http://schemas.microsoft.com/office/powerpoint/2010/main" val="9410874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1C82950-BED5-9345-A604-9F86AAD78DEE}" type="datetimeFigureOut">
              <a:rPr lang="en-US"/>
              <a:pPr>
                <a:defRPr/>
              </a:pPr>
              <a:t>3/18/13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46B760B-6C6E-614A-8A2E-7F09CFB7AA04}" type="slidenum">
              <a:rPr lang="en-US"/>
              <a:pPr>
                <a:defRPr/>
              </a:pPr>
              <a:t>‹#›</a:t>
            </a:fld>
            <a:endParaRPr lang="en-US"/>
          </a:p>
        </p:txBody>
      </p:sp>
    </p:spTree>
    <p:extLst>
      <p:ext uri="{BB962C8B-B14F-4D97-AF65-F5344CB8AC3E}">
        <p14:creationId xmlns:p14="http://schemas.microsoft.com/office/powerpoint/2010/main" val="3197153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ACE26345-6768-9D4D-816D-91AE6A11131B}" type="datetimeFigureOut">
              <a:rPr lang="en-US"/>
              <a:pPr>
                <a:defRPr/>
              </a:pPr>
              <a:t>3/18/13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03D5A91-6B97-F946-8A09-3802B62B52F7}" type="slidenum">
              <a:rPr lang="en-US"/>
              <a:pPr>
                <a:defRPr/>
              </a:pPr>
              <a:t>‹#›</a:t>
            </a:fld>
            <a:endParaRPr lang="en-US"/>
          </a:p>
        </p:txBody>
      </p:sp>
    </p:spTree>
    <p:extLst>
      <p:ext uri="{BB962C8B-B14F-4D97-AF65-F5344CB8AC3E}">
        <p14:creationId xmlns:p14="http://schemas.microsoft.com/office/powerpoint/2010/main" val="86303680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ea typeface="+mn-ea"/>
                <a:cs typeface="+mn-cs"/>
              </a:defRPr>
            </a:lvl1pPr>
          </a:lstStyle>
          <a:p>
            <a:pPr>
              <a:defRPr/>
            </a:pPr>
            <a:fld id="{87391948-E82A-E74C-91A9-B6A101406C8E}" type="datetimeFigureOut">
              <a:rPr lang="en-US"/>
              <a:pPr>
                <a:defRPr/>
              </a:pPr>
              <a:t>3/18/13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ea typeface="+mn-ea"/>
                <a:cs typeface="+mn-cs"/>
              </a:defRPr>
            </a:lvl1pPr>
          </a:lstStyle>
          <a:p>
            <a:pPr>
              <a:defRPr/>
            </a:pPr>
            <a:fld id="{EAA012C4-4034-314E-A36B-545A5F68E11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fontAlgn="base">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jpe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jpe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jpe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jpe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jpe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jpe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2.jpe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jpe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5.jpe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6.jpe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7.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jpeg"/><Relationship Id="rId3" Type="http://schemas.openxmlformats.org/officeDocument/2006/relationships/image" Target="../media/image39.jpe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0.jpeg"/><Relationship Id="rId3" Type="http://schemas.openxmlformats.org/officeDocument/2006/relationships/image" Target="../media/image41.jpe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jpeg"/><Relationship Id="rId3" Type="http://schemas.openxmlformats.org/officeDocument/2006/relationships/image" Target="../media/image43.jpe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4.jpeg"/><Relationship Id="rId3" Type="http://schemas.openxmlformats.org/officeDocument/2006/relationships/image" Target="../media/image4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6.jpeg"/><Relationship Id="rId3" Type="http://schemas.openxmlformats.org/officeDocument/2006/relationships/image" Target="../media/image47.jpe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8.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hyperlink" Target="http://guytalbooks.com/" TargetMode="External"/><Relationship Id="rId4" Type="http://schemas.openxmlformats.org/officeDocument/2006/relationships/hyperlink" Target="http://www.adobe.com/Lightroom" TargetMode="External"/><Relationship Id="rId1" Type="http://schemas.openxmlformats.org/officeDocument/2006/relationships/slideLayout" Target="../slideLayouts/slideLayout2.xml"/><Relationship Id="rId2" Type="http://schemas.openxmlformats.org/officeDocument/2006/relationships/hyperlink" Target="http://www.heliconsoft.com/" TargetMode="Externa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49.jpe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86000" y="312738"/>
            <a:ext cx="4572000" cy="1631950"/>
          </a:xfrm>
          <a:prstGeom prst="rect">
            <a:avLst/>
          </a:prstGeom>
        </p:spPr>
        <p:txBody>
          <a:bodyPr>
            <a:spAutoFit/>
          </a:bodyPr>
          <a:lstStyle/>
          <a:p>
            <a:pPr algn="ctr" fontAlgn="auto">
              <a:spcBef>
                <a:spcPts val="0"/>
              </a:spcBef>
              <a:spcAft>
                <a:spcPts val="0"/>
              </a:spcAft>
              <a:defRPr/>
            </a:pPr>
            <a:r>
              <a:rPr lang="en-US" dirty="0">
                <a:solidFill>
                  <a:schemeClr val="tx1">
                    <a:lumMod val="20000"/>
                    <a:lumOff val="80000"/>
                  </a:schemeClr>
                </a:solidFill>
                <a:latin typeface="+mn-lt"/>
                <a:ea typeface="+mn-ea"/>
                <a:cs typeface="+mn-cs"/>
              </a:rPr>
              <a:t>Beyond the Snapshot:</a:t>
            </a:r>
          </a:p>
          <a:p>
            <a:pPr algn="ctr" fontAlgn="auto">
              <a:spcBef>
                <a:spcPts val="0"/>
              </a:spcBef>
              <a:spcAft>
                <a:spcPts val="0"/>
              </a:spcAft>
              <a:defRPr/>
            </a:pPr>
            <a:r>
              <a:rPr lang="en-US" dirty="0">
                <a:solidFill>
                  <a:schemeClr val="tx1">
                    <a:lumMod val="20000"/>
                    <a:lumOff val="80000"/>
                  </a:schemeClr>
                </a:solidFill>
                <a:latin typeface="+mn-lt"/>
                <a:ea typeface="+mn-ea"/>
                <a:cs typeface="+mn-cs"/>
              </a:rPr>
              <a:t>Making the Excellent </a:t>
            </a:r>
          </a:p>
          <a:p>
            <a:pPr algn="ctr" fontAlgn="auto">
              <a:spcBef>
                <a:spcPts val="0"/>
              </a:spcBef>
              <a:spcAft>
                <a:spcPts val="0"/>
              </a:spcAft>
              <a:defRPr/>
            </a:pPr>
            <a:r>
              <a:rPr lang="en-US" dirty="0">
                <a:solidFill>
                  <a:schemeClr val="tx1">
                    <a:lumMod val="20000"/>
                    <a:lumOff val="80000"/>
                  </a:schemeClr>
                </a:solidFill>
                <a:latin typeface="+mn-lt"/>
                <a:ea typeface="+mn-ea"/>
                <a:cs typeface="+mn-cs"/>
              </a:rPr>
              <a:t>Geo-photograph in the Field</a:t>
            </a:r>
          </a:p>
          <a:p>
            <a:pPr algn="ctr" fontAlgn="auto">
              <a:spcBef>
                <a:spcPts val="0"/>
              </a:spcBef>
              <a:spcAft>
                <a:spcPts val="0"/>
              </a:spcAft>
              <a:defRPr/>
            </a:pPr>
            <a:endParaRPr lang="en-US" dirty="0">
              <a:solidFill>
                <a:schemeClr val="tx1">
                  <a:lumMod val="20000"/>
                  <a:lumOff val="80000"/>
                </a:schemeClr>
              </a:solidFill>
              <a:latin typeface="+mn-lt"/>
              <a:ea typeface="+mn-ea"/>
              <a:cs typeface="+mn-cs"/>
            </a:endParaRPr>
          </a:p>
          <a:p>
            <a:pPr algn="ctr" fontAlgn="auto">
              <a:spcBef>
                <a:spcPts val="0"/>
              </a:spcBef>
              <a:spcAft>
                <a:spcPts val="0"/>
              </a:spcAft>
              <a:defRPr/>
            </a:pPr>
            <a:r>
              <a:rPr lang="en-US" sz="1400" dirty="0">
                <a:solidFill>
                  <a:schemeClr val="tx1">
                    <a:lumMod val="20000"/>
                    <a:lumOff val="80000"/>
                  </a:schemeClr>
                </a:solidFill>
                <a:latin typeface="+mn-lt"/>
                <a:ea typeface="+mn-ea"/>
                <a:cs typeface="+mn-cs"/>
              </a:rPr>
              <a:t>Stephen G. Weaver</a:t>
            </a:r>
          </a:p>
          <a:p>
            <a:pPr algn="ctr" fontAlgn="auto">
              <a:spcBef>
                <a:spcPts val="0"/>
              </a:spcBef>
              <a:spcAft>
                <a:spcPts val="0"/>
              </a:spcAft>
              <a:defRPr/>
            </a:pPr>
            <a:r>
              <a:rPr lang="en-US" sz="1400" dirty="0">
                <a:solidFill>
                  <a:schemeClr val="tx1">
                    <a:lumMod val="20000"/>
                    <a:lumOff val="80000"/>
                  </a:schemeClr>
                </a:solidFill>
                <a:latin typeface="+mn-lt"/>
                <a:ea typeface="+mn-ea"/>
                <a:cs typeface="+mn-cs"/>
              </a:rPr>
              <a:t>Colorado College</a:t>
            </a:r>
          </a:p>
        </p:txBody>
      </p:sp>
      <p:pic>
        <p:nvPicPr>
          <p:cNvPr id="2050" name="Picture 1" descr="SGWeaver_20070321_4565-Edit.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22450" y="2001838"/>
            <a:ext cx="5499100" cy="423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5" descr="SGWeaver_20121208_2400.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83100" y="214313"/>
            <a:ext cx="4224338" cy="632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6" name="Rectangle 6"/>
          <p:cNvSpPr>
            <a:spLocks noChangeArrowheads="1"/>
          </p:cNvSpPr>
          <p:nvPr/>
        </p:nvSpPr>
        <p:spPr bwMode="auto">
          <a:xfrm>
            <a:off x="855663" y="1376363"/>
            <a:ext cx="23558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600">
                <a:solidFill>
                  <a:srgbClr val="FFFFFF"/>
                </a:solidFill>
              </a:rPr>
              <a:t>“Left Brain”</a:t>
            </a:r>
          </a:p>
        </p:txBody>
      </p:sp>
      <p:sp>
        <p:nvSpPr>
          <p:cNvPr id="11267" name="Rectangle 7"/>
          <p:cNvSpPr>
            <a:spLocks/>
          </p:cNvSpPr>
          <p:nvPr/>
        </p:nvSpPr>
        <p:spPr bwMode="auto">
          <a:xfrm flipH="1">
            <a:off x="673100" y="2532063"/>
            <a:ext cx="302101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spAutoFit/>
          </a:bodyPr>
          <a:lstStyle/>
          <a:p>
            <a:r>
              <a:rPr lang="en-US" sz="2800">
                <a:solidFill>
                  <a:srgbClr val="FFFFFF"/>
                </a:solidFill>
              </a:rPr>
              <a:t>Technical Aspects :</a:t>
            </a:r>
          </a:p>
        </p:txBody>
      </p:sp>
      <p:sp>
        <p:nvSpPr>
          <p:cNvPr id="11268" name="Rectangle 8"/>
          <p:cNvSpPr>
            <a:spLocks/>
          </p:cNvSpPr>
          <p:nvPr/>
        </p:nvSpPr>
        <p:spPr bwMode="auto">
          <a:xfrm>
            <a:off x="590550" y="3490913"/>
            <a:ext cx="3235325"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spAutoFit/>
          </a:bodyPr>
          <a:lstStyle/>
          <a:p>
            <a:pPr algn="ctr"/>
            <a:r>
              <a:rPr lang="en-US" sz="3200">
                <a:solidFill>
                  <a:srgbClr val="FFFFFF"/>
                </a:solidFill>
              </a:rPr>
              <a:t>Equipment and how to use it</a:t>
            </a:r>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2863" y="355600"/>
            <a:ext cx="4603750" cy="577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12290" name="Rectangle 4"/>
          <p:cNvSpPr>
            <a:spLocks noChangeArrowheads="1"/>
          </p:cNvSpPr>
          <p:nvPr/>
        </p:nvSpPr>
        <p:spPr bwMode="auto">
          <a:xfrm>
            <a:off x="723900" y="1025525"/>
            <a:ext cx="24114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ja-JP" altLang="en-US" sz="3200">
                <a:solidFill>
                  <a:srgbClr val="FFFFFF"/>
                </a:solidFill>
                <a:latin typeface="Arial" charset="0"/>
              </a:rPr>
              <a:t>“</a:t>
            </a:r>
            <a:r>
              <a:rPr lang="en-US" altLang="ja-JP" sz="3200">
                <a:solidFill>
                  <a:srgbClr val="FFFFFF"/>
                </a:solidFill>
                <a:cs typeface="Palatino" charset="0"/>
              </a:rPr>
              <a:t>Right Brain</a:t>
            </a:r>
            <a:r>
              <a:rPr lang="ja-JP" altLang="en-US" sz="3200">
                <a:solidFill>
                  <a:srgbClr val="FFFFFF"/>
                </a:solidFill>
                <a:latin typeface="Arial" charset="0"/>
              </a:rPr>
              <a:t>”</a:t>
            </a:r>
            <a:endParaRPr lang="en-US" sz="3200">
              <a:solidFill>
                <a:srgbClr val="FFFFFF"/>
              </a:solidFill>
            </a:endParaRPr>
          </a:p>
        </p:txBody>
      </p:sp>
      <p:sp>
        <p:nvSpPr>
          <p:cNvPr id="12291" name="Rectangle 5"/>
          <p:cNvSpPr>
            <a:spLocks noChangeArrowheads="1"/>
          </p:cNvSpPr>
          <p:nvPr/>
        </p:nvSpPr>
        <p:spPr bwMode="auto">
          <a:xfrm>
            <a:off x="65088" y="1906588"/>
            <a:ext cx="36671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800">
                <a:solidFill>
                  <a:srgbClr val="FFFFFF"/>
                </a:solidFill>
              </a:rPr>
              <a:t>***Creative Aspects***</a:t>
            </a:r>
          </a:p>
        </p:txBody>
      </p:sp>
      <p:sp>
        <p:nvSpPr>
          <p:cNvPr id="12292" name="TextBox 6"/>
          <p:cNvSpPr txBox="1">
            <a:spLocks noChangeArrowheads="1"/>
          </p:cNvSpPr>
          <p:nvPr/>
        </p:nvSpPr>
        <p:spPr bwMode="auto">
          <a:xfrm>
            <a:off x="939800" y="2849563"/>
            <a:ext cx="1690688"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r>
              <a:rPr lang="en-US">
                <a:solidFill>
                  <a:srgbClr val="FFFFFF"/>
                </a:solidFill>
              </a:rPr>
              <a:t>Learning to See:</a:t>
            </a:r>
          </a:p>
          <a:p>
            <a:endParaRPr lang="en-US"/>
          </a:p>
        </p:txBody>
      </p:sp>
      <p:sp>
        <p:nvSpPr>
          <p:cNvPr id="12293" name="Rectangle 7"/>
          <p:cNvSpPr>
            <a:spLocks noChangeArrowheads="1"/>
          </p:cNvSpPr>
          <p:nvPr/>
        </p:nvSpPr>
        <p:spPr bwMode="auto">
          <a:xfrm>
            <a:off x="576263" y="3565525"/>
            <a:ext cx="25590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600">
                <a:solidFill>
                  <a:srgbClr val="FFFFFF"/>
                </a:solidFill>
              </a:rPr>
              <a:t>Composition</a:t>
            </a:r>
          </a:p>
          <a:p>
            <a:endParaRPr lang="en-US"/>
          </a:p>
        </p:txBody>
      </p:sp>
      <p:sp>
        <p:nvSpPr>
          <p:cNvPr id="12294" name="TextBox 8"/>
          <p:cNvSpPr txBox="1">
            <a:spLocks noChangeArrowheads="1"/>
          </p:cNvSpPr>
          <p:nvPr/>
        </p:nvSpPr>
        <p:spPr bwMode="auto">
          <a:xfrm>
            <a:off x="798513" y="4476750"/>
            <a:ext cx="2146300"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r>
              <a:rPr lang="en-US" sz="3200">
                <a:solidFill>
                  <a:srgbClr val="FFFFFF"/>
                </a:solidFill>
              </a:rPr>
              <a:t>Using Light!</a:t>
            </a:r>
          </a:p>
          <a:p>
            <a:endParaRPr lang="en-US"/>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extBox 1"/>
          <p:cNvSpPr txBox="1">
            <a:spLocks noChangeArrowheads="1"/>
          </p:cNvSpPr>
          <p:nvPr/>
        </p:nvSpPr>
        <p:spPr bwMode="auto">
          <a:xfrm>
            <a:off x="665163" y="709613"/>
            <a:ext cx="7231062"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ctr"/>
            <a:r>
              <a:rPr lang="en-US" sz="3600">
                <a:solidFill>
                  <a:srgbClr val="FFFFFF"/>
                </a:solidFill>
              </a:rPr>
              <a:t>Modern Cameras</a:t>
            </a:r>
          </a:p>
          <a:p>
            <a:endParaRPr lang="en-US"/>
          </a:p>
          <a:p>
            <a:r>
              <a:rPr lang="en-US">
                <a:solidFill>
                  <a:srgbClr val="FFFFFF"/>
                </a:solidFill>
              </a:rPr>
              <a:t>Digital Point and Shoots</a:t>
            </a:r>
          </a:p>
          <a:p>
            <a:endParaRPr lang="en-US">
              <a:solidFill>
                <a:srgbClr val="FFFFFF"/>
              </a:solidFill>
            </a:endParaRPr>
          </a:p>
          <a:p>
            <a:r>
              <a:rPr lang="en-US">
                <a:solidFill>
                  <a:srgbClr val="FFFFFF"/>
                </a:solidFill>
              </a:rPr>
              <a:t>digital mirror-less with interchangeable lenses:  Nikon V1, Sony NEX series</a:t>
            </a:r>
          </a:p>
          <a:p>
            <a:endParaRPr lang="en-US">
              <a:solidFill>
                <a:srgbClr val="FFFFFF"/>
              </a:solidFill>
            </a:endParaRPr>
          </a:p>
          <a:p>
            <a:r>
              <a:rPr lang="en-US">
                <a:solidFill>
                  <a:srgbClr val="FFFFFF"/>
                </a:solidFill>
              </a:rPr>
              <a:t>***Digital SLR! ***</a:t>
            </a:r>
          </a:p>
          <a:p>
            <a:endParaRPr lang="en-US"/>
          </a:p>
          <a:p>
            <a:endParaRPr lang="en-US"/>
          </a:p>
          <a:p>
            <a:endParaRPr lang="en-US"/>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6550" y="1216025"/>
            <a:ext cx="8470900" cy="2922588"/>
          </a:xfrm>
        </p:spPr>
        <p:txBody>
          <a:bodyPr>
            <a:normAutofit fontScale="90000"/>
          </a:bodyPr>
          <a:lstStyle/>
          <a:p>
            <a:r>
              <a:rPr lang="en-US" sz="2800">
                <a:solidFill>
                  <a:srgbClr val="FFFFFF"/>
                </a:solidFill>
                <a:latin typeface="Calibri" charset="0"/>
              </a:rPr>
              <a:t>Lenses</a:t>
            </a:r>
            <a:br>
              <a:rPr lang="en-US" sz="2800">
                <a:solidFill>
                  <a:srgbClr val="FFFFFF"/>
                </a:solidFill>
                <a:latin typeface="Calibri" charset="0"/>
              </a:rPr>
            </a:br>
            <a:r>
              <a:rPr lang="en-US" sz="2200">
                <a:solidFill>
                  <a:srgbClr val="FFFFFF"/>
                </a:solidFill>
                <a:latin typeface="Calibri" charset="0"/>
              </a:rPr>
              <a:t/>
            </a:r>
            <a:br>
              <a:rPr lang="en-US" sz="2200">
                <a:solidFill>
                  <a:srgbClr val="FFFFFF"/>
                </a:solidFill>
                <a:latin typeface="Calibri" charset="0"/>
              </a:rPr>
            </a:br>
            <a:r>
              <a:rPr lang="en-US" sz="2200">
                <a:solidFill>
                  <a:srgbClr val="FFFFFF"/>
                </a:solidFill>
                <a:latin typeface="Calibri" charset="0"/>
              </a:rPr>
              <a:t>“Normal” lens: field of view is about what the human eye sees</a:t>
            </a:r>
            <a:br>
              <a:rPr lang="en-US" sz="2200">
                <a:solidFill>
                  <a:srgbClr val="FFFFFF"/>
                </a:solidFill>
                <a:latin typeface="Calibri" charset="0"/>
              </a:rPr>
            </a:br>
            <a:r>
              <a:rPr lang="en-US" sz="2200">
                <a:solidFill>
                  <a:srgbClr val="FFFFFF"/>
                </a:solidFill>
                <a:latin typeface="Calibri" charset="0"/>
              </a:rPr>
              <a:t/>
            </a:r>
            <a:br>
              <a:rPr lang="en-US" sz="2200">
                <a:solidFill>
                  <a:srgbClr val="FFFFFF"/>
                </a:solidFill>
                <a:latin typeface="Calibri" charset="0"/>
              </a:rPr>
            </a:br>
            <a:r>
              <a:rPr lang="en-US" sz="2200">
                <a:solidFill>
                  <a:srgbClr val="FFFFFF"/>
                </a:solidFill>
                <a:latin typeface="Calibri" charset="0"/>
              </a:rPr>
              <a:t>Focal Length in full-frame 35mm</a:t>
            </a:r>
            <a:br>
              <a:rPr lang="en-US" sz="2200">
                <a:solidFill>
                  <a:srgbClr val="FFFFFF"/>
                </a:solidFill>
                <a:latin typeface="Calibri" charset="0"/>
              </a:rPr>
            </a:br>
            <a:r>
              <a:rPr lang="en-US" sz="2200">
                <a:solidFill>
                  <a:srgbClr val="FFFFFF"/>
                </a:solidFill>
                <a:latin typeface="Calibri" charset="0"/>
              </a:rPr>
              <a:t>=50mm</a:t>
            </a:r>
            <a:br>
              <a:rPr lang="en-US" sz="2200">
                <a:solidFill>
                  <a:srgbClr val="FFFFFF"/>
                </a:solidFill>
                <a:latin typeface="Calibri" charset="0"/>
              </a:rPr>
            </a:br>
            <a:r>
              <a:rPr lang="en-US" sz="2200">
                <a:solidFill>
                  <a:srgbClr val="FFFFFF"/>
                </a:solidFill>
                <a:latin typeface="Calibri" charset="0"/>
              </a:rPr>
              <a:t/>
            </a:r>
            <a:br>
              <a:rPr lang="en-US" sz="2200">
                <a:solidFill>
                  <a:srgbClr val="FFFFFF"/>
                </a:solidFill>
                <a:latin typeface="Calibri" charset="0"/>
              </a:rPr>
            </a:br>
            <a:r>
              <a:rPr lang="en-US" sz="2200">
                <a:solidFill>
                  <a:srgbClr val="FFFFFF"/>
                </a:solidFill>
                <a:latin typeface="Calibri" charset="0"/>
              </a:rPr>
              <a:t>“Wide angle” &lt; 50mm</a:t>
            </a:r>
            <a:br>
              <a:rPr lang="en-US" sz="2200">
                <a:solidFill>
                  <a:srgbClr val="FFFFFF"/>
                </a:solidFill>
                <a:latin typeface="Calibri" charset="0"/>
              </a:rPr>
            </a:br>
            <a:r>
              <a:rPr lang="en-US" sz="2200">
                <a:solidFill>
                  <a:srgbClr val="FFFFFF"/>
                </a:solidFill>
                <a:latin typeface="Calibri" charset="0"/>
              </a:rPr>
              <a:t>“Telephoto”&gt; 50mm</a:t>
            </a:r>
            <a:br>
              <a:rPr lang="en-US" sz="2200">
                <a:solidFill>
                  <a:srgbClr val="FFFFFF"/>
                </a:solidFill>
                <a:latin typeface="Calibri" charset="0"/>
              </a:rPr>
            </a:br>
            <a:r>
              <a:rPr lang="en-US" sz="2200">
                <a:solidFill>
                  <a:srgbClr val="FFFFFF"/>
                </a:solidFill>
                <a:latin typeface="Calibri" charset="0"/>
              </a:rPr>
              <a:t/>
            </a:r>
            <a:br>
              <a:rPr lang="en-US" sz="2200">
                <a:solidFill>
                  <a:srgbClr val="FFFFFF"/>
                </a:solidFill>
                <a:latin typeface="Calibri" charset="0"/>
              </a:rPr>
            </a:br>
            <a:r>
              <a:rPr lang="en-US" sz="2200">
                <a:solidFill>
                  <a:srgbClr val="FFFFFF"/>
                </a:solidFill>
                <a:latin typeface="Calibri" charset="0"/>
              </a:rPr>
              <a:t/>
            </a:r>
            <a:br>
              <a:rPr lang="en-US" sz="2200">
                <a:solidFill>
                  <a:srgbClr val="FFFFFF"/>
                </a:solidFill>
                <a:latin typeface="Calibri" charset="0"/>
              </a:rPr>
            </a:br>
            <a:r>
              <a:rPr lang="en-US" sz="2200">
                <a:solidFill>
                  <a:srgbClr val="FFFFFF"/>
                </a:solidFill>
                <a:latin typeface="Calibri" charset="0"/>
              </a:rPr>
              <a:t/>
            </a:r>
            <a:br>
              <a:rPr lang="en-US" sz="2200">
                <a:solidFill>
                  <a:srgbClr val="FFFFFF"/>
                </a:solidFill>
                <a:latin typeface="Calibri" charset="0"/>
              </a:rPr>
            </a:br>
            <a:r>
              <a:rPr lang="en-US" sz="2200">
                <a:solidFill>
                  <a:srgbClr val="FFFFFF"/>
                </a:solidFill>
                <a:latin typeface="Calibri" charset="0"/>
              </a:rPr>
              <a:t>Modern Zoom lenses give great flexibility in framing your scene/subject </a:t>
            </a:r>
          </a:p>
        </p:txBody>
      </p:sp>
      <p:sp>
        <p:nvSpPr>
          <p:cNvPr id="14338" name="TextBox 3"/>
          <p:cNvSpPr txBox="1">
            <a:spLocks noChangeArrowheads="1"/>
          </p:cNvSpPr>
          <p:nvPr/>
        </p:nvSpPr>
        <p:spPr bwMode="auto">
          <a:xfrm>
            <a:off x="4287838" y="2017713"/>
            <a:ext cx="1857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endParaRPr lang="en-US"/>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Content Placeholder 2"/>
          <p:cNvSpPr>
            <a:spLocks noGrp="1"/>
          </p:cNvSpPr>
          <p:nvPr>
            <p:ph idx="1"/>
          </p:nvPr>
        </p:nvSpPr>
        <p:spPr/>
        <p:txBody>
          <a:bodyPr/>
          <a:lstStyle/>
          <a:p>
            <a:pPr marL="0" indent="0" algn="ctr">
              <a:buFont typeface="Arial" charset="0"/>
              <a:buNone/>
            </a:pPr>
            <a:r>
              <a:rPr lang="en-US">
                <a:solidFill>
                  <a:schemeClr val="bg1"/>
                </a:solidFill>
                <a:latin typeface="Calibri" charset="0"/>
              </a:rPr>
              <a:t>Ansel Adams said:</a:t>
            </a:r>
            <a:br>
              <a:rPr lang="en-US">
                <a:solidFill>
                  <a:schemeClr val="bg1"/>
                </a:solidFill>
                <a:latin typeface="Calibri" charset="0"/>
              </a:rPr>
            </a:br>
            <a:endParaRPr lang="en-US">
              <a:solidFill>
                <a:schemeClr val="bg1"/>
              </a:solidFill>
              <a:latin typeface="Calibri" charset="0"/>
            </a:endParaRPr>
          </a:p>
          <a:p>
            <a:pPr marL="0" indent="0" algn="ctr">
              <a:buFont typeface="Arial" charset="0"/>
              <a:buNone/>
            </a:pPr>
            <a:r>
              <a:rPr lang="ja-JP" altLang="en-US">
                <a:solidFill>
                  <a:schemeClr val="bg1"/>
                </a:solidFill>
                <a:latin typeface="Arial" charset="0"/>
              </a:rPr>
              <a:t>“</a:t>
            </a:r>
            <a:r>
              <a:rPr lang="en-US" altLang="ja-JP">
                <a:solidFill>
                  <a:schemeClr val="bg1"/>
                </a:solidFill>
                <a:latin typeface="Calibri" charset="0"/>
              </a:rPr>
              <a:t>Owning a Nikon doesn</a:t>
            </a:r>
            <a:r>
              <a:rPr lang="en-US">
                <a:solidFill>
                  <a:schemeClr val="bg1"/>
                </a:solidFill>
                <a:latin typeface="Arial" charset="0"/>
              </a:rPr>
              <a:t>’</a:t>
            </a:r>
            <a:r>
              <a:rPr lang="en-US" altLang="ja-JP">
                <a:solidFill>
                  <a:schemeClr val="bg1"/>
                </a:solidFill>
                <a:latin typeface="Calibri" charset="0"/>
              </a:rPr>
              <a:t>t make you a great photographer, it makes you a nikon owner</a:t>
            </a:r>
            <a:r>
              <a:rPr lang="ja-JP" altLang="en-US">
                <a:solidFill>
                  <a:schemeClr val="bg1"/>
                </a:solidFill>
                <a:latin typeface="Arial" charset="0"/>
              </a:rPr>
              <a:t>”</a:t>
            </a:r>
            <a:endParaRPr lang="en-US">
              <a:solidFill>
                <a:schemeClr val="bg1"/>
              </a:solidFill>
              <a:latin typeface="Calibri" charset="0"/>
            </a:endParaRPr>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4"/>
          <p:cNvSpPr>
            <a:spLocks noChangeArrowheads="1"/>
          </p:cNvSpPr>
          <p:nvPr/>
        </p:nvSpPr>
        <p:spPr bwMode="auto">
          <a:xfrm>
            <a:off x="1590675" y="620713"/>
            <a:ext cx="5962650" cy="2563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7150">
              <a:spcBef>
                <a:spcPts val="2000"/>
              </a:spcBef>
            </a:pPr>
            <a:r>
              <a:rPr lang="en-US" sz="2400">
                <a:solidFill>
                  <a:srgbClr val="FFFFFF"/>
                </a:solidFill>
                <a:latin typeface="Arial" charset="0"/>
                <a:sym typeface="Arial" charset="0"/>
              </a:rPr>
              <a:t>So the Important Point is :</a:t>
            </a:r>
          </a:p>
          <a:p>
            <a:pPr marL="57150">
              <a:spcBef>
                <a:spcPts val="2000"/>
              </a:spcBef>
            </a:pPr>
            <a:r>
              <a:rPr lang="en-US" sz="2400">
                <a:solidFill>
                  <a:srgbClr val="FFFFFF"/>
                </a:solidFill>
                <a:latin typeface="Arial" charset="0"/>
                <a:sym typeface="Arial" charset="0"/>
              </a:rPr>
              <a:t>	The camera and lens do not make the picture, the photographer does and having the best equipment money can buy does not translate to making great photographs!!</a:t>
            </a:r>
          </a:p>
        </p:txBody>
      </p:sp>
      <p:sp>
        <p:nvSpPr>
          <p:cNvPr id="16386" name="Rectangle 5"/>
          <p:cNvSpPr>
            <a:spLocks noChangeArrowheads="1"/>
          </p:cNvSpPr>
          <p:nvPr/>
        </p:nvSpPr>
        <p:spPr bwMode="auto">
          <a:xfrm>
            <a:off x="2286000" y="3803650"/>
            <a:ext cx="4572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ts val="2000"/>
              </a:spcBef>
            </a:pPr>
            <a:r>
              <a:rPr lang="en-US" sz="2400">
                <a:solidFill>
                  <a:srgbClr val="FFFFFF"/>
                </a:solidFill>
                <a:latin typeface="Arial" charset="0"/>
                <a:sym typeface="Arial" charset="0"/>
              </a:rPr>
              <a:t>your camera, lenses and tripod are just the tools to make the image!!</a:t>
            </a:r>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p:txBody>
          <a:bodyPr/>
          <a:lstStyle/>
          <a:p>
            <a:r>
              <a:rPr lang="en-US">
                <a:solidFill>
                  <a:srgbClr val="FFFFFF"/>
                </a:solidFill>
                <a:latin typeface="Calibri" charset="0"/>
              </a:rPr>
              <a:t>Technique</a:t>
            </a:r>
          </a:p>
        </p:txBody>
      </p:sp>
      <p:sp>
        <p:nvSpPr>
          <p:cNvPr id="17410" name="Content Placeholder 2"/>
          <p:cNvSpPr>
            <a:spLocks noGrp="1"/>
          </p:cNvSpPr>
          <p:nvPr>
            <p:ph idx="1"/>
          </p:nvPr>
        </p:nvSpPr>
        <p:spPr>
          <a:xfrm>
            <a:off x="457200" y="1600200"/>
            <a:ext cx="8229600" cy="2927350"/>
          </a:xfrm>
        </p:spPr>
        <p:txBody>
          <a:bodyPr/>
          <a:lstStyle/>
          <a:p>
            <a:r>
              <a:rPr lang="en-US">
                <a:solidFill>
                  <a:srgbClr val="FFFFFF"/>
                </a:solidFill>
                <a:latin typeface="Calibri" charset="0"/>
              </a:rPr>
              <a:t>1.  Need to know how to get proper exposure</a:t>
            </a:r>
          </a:p>
          <a:p>
            <a:endParaRPr lang="en-US">
              <a:solidFill>
                <a:srgbClr val="FFFFFF"/>
              </a:solidFill>
              <a:latin typeface="Calibri" charset="0"/>
            </a:endParaRPr>
          </a:p>
          <a:p>
            <a:r>
              <a:rPr lang="en-US">
                <a:solidFill>
                  <a:srgbClr val="FFFFFF"/>
                </a:solidFill>
                <a:latin typeface="Calibri" charset="0"/>
              </a:rPr>
              <a:t>2.  Need to know how to control focus</a:t>
            </a:r>
          </a:p>
          <a:p>
            <a:endParaRPr lang="en-US">
              <a:latin typeface="Calibri" charset="0"/>
            </a:endParaRPr>
          </a:p>
        </p:txBody>
      </p:sp>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3"/>
          <p:cNvSpPr>
            <a:spLocks noChangeArrowheads="1"/>
          </p:cNvSpPr>
          <p:nvPr/>
        </p:nvSpPr>
        <p:spPr bwMode="auto">
          <a:xfrm>
            <a:off x="1874838" y="1209675"/>
            <a:ext cx="5394325"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400">
                <a:solidFill>
                  <a:srgbClr val="FFFFFF"/>
                </a:solidFill>
              </a:rPr>
              <a:t>The technical goal is to become proficient enough that you really do not have to stop and think about what you need to do with the camera to  get the proper exposure and focus.</a:t>
            </a:r>
          </a:p>
        </p:txBody>
      </p:sp>
      <p:sp>
        <p:nvSpPr>
          <p:cNvPr id="18434" name="Rectangle 4"/>
          <p:cNvSpPr>
            <a:spLocks noChangeArrowheads="1"/>
          </p:cNvSpPr>
          <p:nvPr/>
        </p:nvSpPr>
        <p:spPr bwMode="auto">
          <a:xfrm>
            <a:off x="2300288" y="4200525"/>
            <a:ext cx="45434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a:solidFill>
                  <a:srgbClr val="FFFFFF"/>
                </a:solidFill>
              </a:rPr>
              <a:t>Practice, Practice, Practice</a:t>
            </a:r>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dirty="0">
                <a:solidFill>
                  <a:srgbClr val="FFFFFF"/>
                </a:solidFill>
              </a:rPr>
              <a:t>The Creative Aspects:</a:t>
            </a:r>
            <a:br>
              <a:rPr lang="en-US" dirty="0">
                <a:solidFill>
                  <a:srgbClr val="FFFFFF"/>
                </a:solidFill>
              </a:rPr>
            </a:br>
            <a:endParaRPr lang="en-US" dirty="0">
              <a:solidFill>
                <a:srgbClr val="FFFFFF"/>
              </a:solidFill>
              <a:ea typeface="+mj-ea"/>
              <a:cs typeface="+mj-cs"/>
            </a:endParaRPr>
          </a:p>
        </p:txBody>
      </p:sp>
      <p:sp>
        <p:nvSpPr>
          <p:cNvPr id="19458" name="TextBox 4"/>
          <p:cNvSpPr txBox="1">
            <a:spLocks noChangeArrowheads="1"/>
          </p:cNvSpPr>
          <p:nvPr/>
        </p:nvSpPr>
        <p:spPr bwMode="auto">
          <a:xfrm>
            <a:off x="3535363" y="2947988"/>
            <a:ext cx="207327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r>
              <a:rPr lang="en-US" sz="2800" b="1">
                <a:solidFill>
                  <a:srgbClr val="FFFFFF"/>
                </a:solidFill>
              </a:rPr>
              <a:t>Composition</a:t>
            </a:r>
            <a:endParaRPr lang="en-US" sz="2800">
              <a:solidFill>
                <a:srgbClr val="FFFFFF"/>
              </a:solidFill>
            </a:endParaRPr>
          </a:p>
        </p:txBody>
      </p:sp>
      <p:sp>
        <p:nvSpPr>
          <p:cNvPr id="19459" name="TextBox 5"/>
          <p:cNvSpPr txBox="1">
            <a:spLocks noChangeArrowheads="1"/>
          </p:cNvSpPr>
          <p:nvPr/>
        </p:nvSpPr>
        <p:spPr bwMode="auto">
          <a:xfrm>
            <a:off x="3673475" y="4048125"/>
            <a:ext cx="1817688"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r>
              <a:rPr lang="en-US" sz="2800" b="1">
                <a:solidFill>
                  <a:srgbClr val="FFFFFF"/>
                </a:solidFill>
              </a:rPr>
              <a:t>Using Light</a:t>
            </a:r>
          </a:p>
          <a:p>
            <a:endParaRPr lang="en-US"/>
          </a:p>
        </p:txBody>
      </p:sp>
      <p:sp>
        <p:nvSpPr>
          <p:cNvPr id="19460" name="TextBox 6"/>
          <p:cNvSpPr txBox="1">
            <a:spLocks noChangeArrowheads="1"/>
          </p:cNvSpPr>
          <p:nvPr/>
        </p:nvSpPr>
        <p:spPr bwMode="auto">
          <a:xfrm>
            <a:off x="2590800" y="1682750"/>
            <a:ext cx="3962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r>
              <a:rPr lang="en-US" sz="2800">
                <a:solidFill>
                  <a:srgbClr val="FFFFFF"/>
                </a:solidFill>
              </a:rPr>
              <a:t>Designing the photograph</a:t>
            </a:r>
          </a:p>
        </p:txBody>
      </p:sp>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Content Placeholder 2"/>
          <p:cNvSpPr>
            <a:spLocks noGrp="1"/>
          </p:cNvSpPr>
          <p:nvPr>
            <p:ph idx="1"/>
          </p:nvPr>
        </p:nvSpPr>
        <p:spPr>
          <a:xfrm>
            <a:off x="457200" y="1600200"/>
            <a:ext cx="8229600" cy="3024188"/>
          </a:xfrm>
        </p:spPr>
        <p:txBody>
          <a:bodyPr/>
          <a:lstStyle/>
          <a:p>
            <a:pPr algn="ctr"/>
            <a:endParaRPr lang="en-US">
              <a:latin typeface="Calibri" charset="0"/>
            </a:endParaRPr>
          </a:p>
          <a:p>
            <a:pPr algn="ctr"/>
            <a:endParaRPr lang="en-US">
              <a:latin typeface="Calibri" charset="0"/>
            </a:endParaRPr>
          </a:p>
          <a:p>
            <a:pPr algn="ctr"/>
            <a:r>
              <a:rPr lang="en-US">
                <a:solidFill>
                  <a:srgbClr val="FFFFFF"/>
                </a:solidFill>
                <a:latin typeface="Calibri" charset="0"/>
              </a:rPr>
              <a:t>The art of imposing order and structure on the random natural world</a:t>
            </a:r>
          </a:p>
          <a:p>
            <a:endParaRPr lang="en-US">
              <a:latin typeface="Calibri" charset="0"/>
            </a:endParaRPr>
          </a:p>
        </p:txBody>
      </p:sp>
      <p:sp>
        <p:nvSpPr>
          <p:cNvPr id="20482" name="TextBox 2"/>
          <p:cNvSpPr>
            <a:spLocks noGrp="1" noChangeArrowheads="1"/>
          </p:cNvSpPr>
          <p:nvPr>
            <p:ph type="title"/>
          </p:nvPr>
        </p:nvSpPr>
        <p:spPr>
          <a:xfrm>
            <a:off x="457200" y="711200"/>
            <a:ext cx="8229600" cy="1200150"/>
          </a:xfrm>
        </p:spPr>
        <p:txBody>
          <a:bodyPr>
            <a:spAutoFit/>
          </a:bodyPr>
          <a:lstStyle/>
          <a:p>
            <a:r>
              <a:rPr lang="en-US" sz="7200">
                <a:solidFill>
                  <a:srgbClr val="FFFFFF"/>
                </a:solidFill>
                <a:latin typeface="Palatino" charset="0"/>
                <a:ea typeface="ヒラギノ明朝 ProN W3" charset="0"/>
                <a:cs typeface="ヒラギノ明朝 ProN W3" charset="0"/>
                <a:sym typeface="Palatino" charset="0"/>
              </a:rPr>
              <a:t>Composition</a:t>
            </a:r>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 name="Picture 3" descr="Steve_ANWRs.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73350" y="1524000"/>
            <a:ext cx="37973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2188"/>
            <a:ext cx="8229600" cy="1143000"/>
          </a:xfrm>
        </p:spPr>
        <p:txBody>
          <a:bodyPr rtlCol="0">
            <a:normAutofit fontScale="90000"/>
          </a:bodyPr>
          <a:lstStyle/>
          <a:p>
            <a:pPr fontAlgn="auto">
              <a:spcBef>
                <a:spcPts val="5800"/>
              </a:spcBef>
              <a:spcAft>
                <a:spcPts val="0"/>
              </a:spcAft>
              <a:defRPr/>
            </a:pPr>
            <a:r>
              <a:rPr lang="en-US" sz="9600" dirty="0">
                <a:solidFill>
                  <a:srgbClr val="FFFFFF"/>
                </a:solidFill>
              </a:rPr>
              <a:t>Simplify!!!!</a:t>
            </a:r>
          </a:p>
        </p:txBody>
      </p:sp>
      <p:sp>
        <p:nvSpPr>
          <p:cNvPr id="21506" name="Content Placeholder 2"/>
          <p:cNvSpPr>
            <a:spLocks noGrp="1"/>
          </p:cNvSpPr>
          <p:nvPr>
            <p:ph idx="1"/>
          </p:nvPr>
        </p:nvSpPr>
        <p:spPr>
          <a:xfrm>
            <a:off x="457200" y="2752725"/>
            <a:ext cx="8229600" cy="2268538"/>
          </a:xfrm>
        </p:spPr>
        <p:txBody>
          <a:bodyPr/>
          <a:lstStyle/>
          <a:p>
            <a:pPr algn="ctr">
              <a:spcBef>
                <a:spcPts val="4400"/>
              </a:spcBef>
            </a:pPr>
            <a:r>
              <a:rPr lang="en-US" sz="3600">
                <a:solidFill>
                  <a:srgbClr val="FFFFFF"/>
                </a:solidFill>
                <a:latin typeface="Calibri" charset="0"/>
              </a:rPr>
              <a:t>Avoid visual clutter</a:t>
            </a:r>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Content Placeholder 2"/>
          <p:cNvSpPr>
            <a:spLocks noGrp="1"/>
          </p:cNvSpPr>
          <p:nvPr>
            <p:ph idx="1"/>
          </p:nvPr>
        </p:nvSpPr>
        <p:spPr/>
        <p:txBody>
          <a:bodyPr/>
          <a:lstStyle/>
          <a:p>
            <a:pPr marL="0" indent="0" algn="ctr">
              <a:buFont typeface="Arial" charset="0"/>
              <a:buNone/>
            </a:pPr>
            <a:r>
              <a:rPr lang="en-US" sz="3600">
                <a:solidFill>
                  <a:srgbClr val="FFFFFF"/>
                </a:solidFill>
                <a:latin typeface="Calibri" charset="0"/>
              </a:rPr>
              <a:t>When designing a photograph, always ask why you are taking the photograph and what do you want to show the viewer.</a:t>
            </a:r>
          </a:p>
          <a:p>
            <a:pPr marL="0" indent="0">
              <a:buFont typeface="Arial" charset="0"/>
              <a:buNone/>
            </a:pPr>
            <a:endParaRPr lang="en-US">
              <a:latin typeface="Calibri" charset="0"/>
            </a:endParaRPr>
          </a:p>
        </p:txBody>
      </p:sp>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a:xfrm>
            <a:off x="457200" y="1098550"/>
            <a:ext cx="8229600" cy="1143000"/>
          </a:xfrm>
        </p:spPr>
        <p:txBody>
          <a:bodyPr/>
          <a:lstStyle/>
          <a:p>
            <a:r>
              <a:rPr lang="en-US">
                <a:solidFill>
                  <a:srgbClr val="FFFFFF"/>
                </a:solidFill>
                <a:latin typeface="Calibri" charset="0"/>
              </a:rPr>
              <a:t>Think graphically !!</a:t>
            </a:r>
            <a:br>
              <a:rPr lang="en-US">
                <a:solidFill>
                  <a:srgbClr val="FFFFFF"/>
                </a:solidFill>
                <a:latin typeface="Calibri" charset="0"/>
              </a:rPr>
            </a:br>
            <a:endParaRPr lang="en-US">
              <a:solidFill>
                <a:srgbClr val="FFFFFF"/>
              </a:solidFill>
              <a:latin typeface="Calibri" charset="0"/>
            </a:endParaRPr>
          </a:p>
        </p:txBody>
      </p:sp>
      <p:sp>
        <p:nvSpPr>
          <p:cNvPr id="3" name="Content Placeholder 2"/>
          <p:cNvSpPr>
            <a:spLocks noGrp="1"/>
          </p:cNvSpPr>
          <p:nvPr>
            <p:ph idx="1"/>
          </p:nvPr>
        </p:nvSpPr>
        <p:spPr>
          <a:xfrm>
            <a:off x="457200" y="2560638"/>
            <a:ext cx="8229600" cy="2547937"/>
          </a:xfrm>
        </p:spPr>
        <p:txBody>
          <a:bodyPr rtlCol="0">
            <a:normAutofit/>
          </a:bodyPr>
          <a:lstStyle/>
          <a:p>
            <a:pPr marL="0" indent="0" algn="ctr" fontAlgn="auto">
              <a:spcBef>
                <a:spcPts val="2625"/>
              </a:spcBef>
              <a:spcAft>
                <a:spcPts val="0"/>
              </a:spcAft>
              <a:buFont typeface="Arial"/>
              <a:buNone/>
              <a:defRPr/>
            </a:pPr>
            <a:r>
              <a:rPr lang="en-US" sz="3600" dirty="0">
                <a:solidFill>
                  <a:srgbClr val="FFFFFF"/>
                </a:solidFill>
              </a:rPr>
              <a:t>Extract an image from a scene by using the elements of graphic design: </a:t>
            </a:r>
            <a:endParaRPr lang="en-US" sz="3600" dirty="0" smtClean="0">
              <a:solidFill>
                <a:srgbClr val="FFFFFF"/>
              </a:solidFill>
            </a:endParaRPr>
          </a:p>
          <a:p>
            <a:pPr marL="0" indent="0" algn="ctr" fontAlgn="auto">
              <a:spcBef>
                <a:spcPts val="2625"/>
              </a:spcBef>
              <a:spcAft>
                <a:spcPts val="0"/>
              </a:spcAft>
              <a:buFont typeface="Arial"/>
              <a:buNone/>
              <a:defRPr/>
            </a:pPr>
            <a:r>
              <a:rPr lang="en-US" sz="3600" dirty="0" smtClean="0">
                <a:solidFill>
                  <a:srgbClr val="FFFFFF"/>
                </a:solidFill>
              </a:rPr>
              <a:t>color</a:t>
            </a:r>
            <a:r>
              <a:rPr lang="en-US" sz="3600" dirty="0">
                <a:solidFill>
                  <a:srgbClr val="FFFFFF"/>
                </a:solidFill>
              </a:rPr>
              <a:t>, line, pattern, texture, form</a:t>
            </a:r>
          </a:p>
          <a:p>
            <a:pPr fontAlgn="auto">
              <a:spcBef>
                <a:spcPts val="2625"/>
              </a:spcBef>
              <a:spcAft>
                <a:spcPts val="0"/>
              </a:spcAft>
              <a:buFont typeface="Arial"/>
              <a:buChar char="•"/>
              <a:defRPr/>
            </a:pPr>
            <a:endParaRPr lang="en-US" dirty="0"/>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Picture 3"/>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414338"/>
            <a:ext cx="7772400" cy="588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5275" y="641350"/>
            <a:ext cx="8553450" cy="559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8" presetClass="entr" presetSubtype="0" fill="hold" nodeType="clickEffect">
                                  <p:stCondLst>
                                    <p:cond delay="0"/>
                                  </p:stCondLst>
                                  <p:childTnLst>
                                    <p:set>
                                      <p:cBhvr>
                                        <p:cTn id="6" dur="1" fill="hold">
                                          <p:stCondLst>
                                            <p:cond delay="499"/>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US">
                <a:solidFill>
                  <a:srgbClr val="FFFFFF"/>
                </a:solidFill>
                <a:latin typeface="Calibri" charset="0"/>
              </a:rPr>
              <a:t>The Rule of Thirds</a:t>
            </a:r>
          </a:p>
        </p:txBody>
      </p:sp>
      <p:pic>
        <p:nvPicPr>
          <p:cNvPr id="26626" name="Picture 3"/>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9000" y="1474788"/>
            <a:ext cx="7366000" cy="481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cxnSp>
        <p:nvCxnSpPr>
          <p:cNvPr id="6" name="Straight Connector 5"/>
          <p:cNvCxnSpPr/>
          <p:nvPr/>
        </p:nvCxnSpPr>
        <p:spPr>
          <a:xfrm>
            <a:off x="5861050" y="1474788"/>
            <a:ext cx="0" cy="481965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3143250" y="1474788"/>
            <a:ext cx="0" cy="481965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a:off x="889000" y="3168650"/>
            <a:ext cx="73660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889000" y="4794250"/>
            <a:ext cx="73660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5500" y="231775"/>
            <a:ext cx="4953000" cy="6397625"/>
          </a:xfrm>
          <a:prstGeom prst="rect">
            <a:avLst/>
          </a:prstGeom>
          <a:noFill/>
          <a:ln>
            <a:noFill/>
          </a:ln>
          <a:effectLst>
            <a:outerShdw blurRad="63500" dist="12700" dir="2700000" algn="ctr" rotWithShape="0">
              <a:schemeClr val="bg2">
                <a:alpha val="75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FFFFFF"/>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Picture 3" descr="SGWeaver_3-4-09_3015.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55625" y="682625"/>
            <a:ext cx="8032750" cy="534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Picture 5" descr="SGWeaver-20080226-2969.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52700" y="344488"/>
            <a:ext cx="4038600" cy="608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Picture 3" descr="SGWeaver_LithicLandscap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2138" y="334963"/>
            <a:ext cx="7961312" cy="6129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TextBox 4"/>
          <p:cNvSpPr txBox="1">
            <a:spLocks noChangeArrowheads="1"/>
          </p:cNvSpPr>
          <p:nvPr/>
        </p:nvSpPr>
        <p:spPr bwMode="auto">
          <a:xfrm>
            <a:off x="642938" y="1196975"/>
            <a:ext cx="7737475"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ctr"/>
            <a:r>
              <a:rPr lang="en-US" sz="2800">
                <a:solidFill>
                  <a:schemeClr val="bg1"/>
                </a:solidFill>
              </a:rPr>
              <a:t>The  goal  of my photography is to communicate my vision of the natural world</a:t>
            </a:r>
          </a:p>
          <a:p>
            <a:pPr algn="ctr"/>
            <a:r>
              <a:rPr lang="en-US" sz="2800">
                <a:solidFill>
                  <a:schemeClr val="bg1"/>
                </a:solidFill>
              </a:rPr>
              <a:t> by extracting images that evoke a sense of place and transport the viewer into the environment I am photographing on both grand and intimate scales</a:t>
            </a:r>
          </a:p>
        </p:txBody>
      </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5" name="Picture 3" descr="SGWeaver_DSC6246.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4663" y="595313"/>
            <a:ext cx="8194675" cy="545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3"/>
          <p:cNvSpPr>
            <a:spLocks noChangeArrowheads="1"/>
          </p:cNvSpPr>
          <p:nvPr/>
        </p:nvSpPr>
        <p:spPr bwMode="auto">
          <a:xfrm>
            <a:off x="2286000" y="1404938"/>
            <a:ext cx="45720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2800">
                <a:solidFill>
                  <a:schemeClr val="bg1"/>
                </a:solidFill>
              </a:rPr>
              <a:t>To improve the fine tuning of your compositions:</a:t>
            </a:r>
          </a:p>
        </p:txBody>
      </p:sp>
      <p:sp>
        <p:nvSpPr>
          <p:cNvPr id="32770" name="Rectangle 4"/>
          <p:cNvSpPr>
            <a:spLocks noChangeArrowheads="1"/>
          </p:cNvSpPr>
          <p:nvPr/>
        </p:nvSpPr>
        <p:spPr bwMode="auto">
          <a:xfrm>
            <a:off x="2282825" y="3244850"/>
            <a:ext cx="4578350"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5400">
                <a:solidFill>
                  <a:srgbClr val="FFFFFF"/>
                </a:solidFill>
              </a:rPr>
              <a:t>Use a Tripod!!!!</a:t>
            </a:r>
          </a:p>
        </p:txBody>
      </p:sp>
    </p:spTree>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extBox 4"/>
          <p:cNvSpPr txBox="1">
            <a:spLocks noChangeArrowheads="1"/>
          </p:cNvSpPr>
          <p:nvPr/>
        </p:nvSpPr>
        <p:spPr bwMode="auto">
          <a:xfrm>
            <a:off x="3454400" y="1593850"/>
            <a:ext cx="22352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r>
              <a:rPr lang="en-US" sz="2800">
                <a:solidFill>
                  <a:srgbClr val="FFFFFF"/>
                </a:solidFill>
              </a:rPr>
              <a:t>It is all about :</a:t>
            </a:r>
          </a:p>
          <a:p>
            <a:endParaRPr lang="en-US"/>
          </a:p>
        </p:txBody>
      </p:sp>
      <p:sp>
        <p:nvSpPr>
          <p:cNvPr id="33794" name="TextBox 5"/>
          <p:cNvSpPr txBox="1">
            <a:spLocks noChangeArrowheads="1"/>
          </p:cNvSpPr>
          <p:nvPr/>
        </p:nvSpPr>
        <p:spPr bwMode="auto">
          <a:xfrm>
            <a:off x="3082925" y="2635250"/>
            <a:ext cx="2978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r>
              <a:rPr lang="en-US" sz="5400">
                <a:solidFill>
                  <a:srgbClr val="FFFFFF"/>
                </a:solidFill>
              </a:rPr>
              <a:t>The Light!</a:t>
            </a:r>
          </a:p>
          <a:p>
            <a:endParaRPr lang="en-US"/>
          </a:p>
        </p:txBody>
      </p:sp>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650" y="554038"/>
            <a:ext cx="7886700" cy="5624512"/>
          </a:xfrm>
          <a:prstGeom prst="rect">
            <a:avLst/>
          </a:prstGeom>
          <a:noFill/>
          <a:ln>
            <a:noFill/>
          </a:ln>
          <a:effectLst>
            <a:outerShdw blurRad="63500" dist="12700" dir="2700000" algn="ctr" rotWithShape="0">
              <a:schemeClr val="bg2">
                <a:alpha val="75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FFFFFF"/>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3"/>
          <p:cNvSpPr>
            <a:spLocks noChangeArrowheads="1"/>
          </p:cNvSpPr>
          <p:nvPr/>
        </p:nvSpPr>
        <p:spPr bwMode="auto">
          <a:xfrm>
            <a:off x="2022475" y="928688"/>
            <a:ext cx="509905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Bef>
                <a:spcPts val="3200"/>
              </a:spcBef>
            </a:pPr>
            <a:r>
              <a:rPr lang="en-US" sz="2800">
                <a:solidFill>
                  <a:schemeClr val="bg1"/>
                </a:solidFill>
              </a:rPr>
              <a:t>Awareness of Light is our most essential tool in terms of our aesthetic control when making a photograph!</a:t>
            </a:r>
          </a:p>
        </p:txBody>
      </p:sp>
      <p:sp>
        <p:nvSpPr>
          <p:cNvPr id="35842" name="Rectangle 5"/>
          <p:cNvSpPr>
            <a:spLocks noChangeArrowheads="1"/>
          </p:cNvSpPr>
          <p:nvPr/>
        </p:nvSpPr>
        <p:spPr bwMode="auto">
          <a:xfrm>
            <a:off x="1295400" y="3860800"/>
            <a:ext cx="65532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spcBef>
                <a:spcPts val="2625"/>
              </a:spcBef>
            </a:pPr>
            <a:r>
              <a:rPr lang="en-US" sz="2800">
                <a:solidFill>
                  <a:srgbClr val="FFFFFF"/>
                </a:solidFill>
              </a:rPr>
              <a:t>Without </a:t>
            </a:r>
            <a:r>
              <a:rPr lang="ja-JP" altLang="en-US" sz="2800">
                <a:solidFill>
                  <a:srgbClr val="FFFFFF"/>
                </a:solidFill>
                <a:latin typeface="Arial" charset="0"/>
              </a:rPr>
              <a:t>“</a:t>
            </a:r>
            <a:r>
              <a:rPr lang="en-US" altLang="ja-JP" sz="2800">
                <a:solidFill>
                  <a:srgbClr val="FFFFFF"/>
                </a:solidFill>
                <a:cs typeface="Palatino" charset="0"/>
              </a:rPr>
              <a:t>good light</a:t>
            </a:r>
            <a:r>
              <a:rPr lang="ja-JP" altLang="en-US" sz="2800">
                <a:solidFill>
                  <a:srgbClr val="FFFFFF"/>
                </a:solidFill>
                <a:latin typeface="Arial" charset="0"/>
              </a:rPr>
              <a:t>”</a:t>
            </a:r>
            <a:r>
              <a:rPr lang="en-US" altLang="ja-JP" sz="2800">
                <a:solidFill>
                  <a:srgbClr val="FFFFFF"/>
                </a:solidFill>
                <a:cs typeface="Palatino" charset="0"/>
              </a:rPr>
              <a:t> a photograph will fail!</a:t>
            </a:r>
            <a:endParaRPr lang="en-US" sz="2800">
              <a:solidFill>
                <a:srgbClr val="FFFFFF"/>
              </a:solidFill>
              <a:cs typeface="Palatino" charset="0"/>
            </a:endParaRPr>
          </a:p>
        </p:txBody>
      </p:sp>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p:txBody>
          <a:bodyPr/>
          <a:lstStyle/>
          <a:p>
            <a:r>
              <a:rPr lang="en-US">
                <a:solidFill>
                  <a:srgbClr val="FFFFFF"/>
                </a:solidFill>
                <a:latin typeface="Calibri" charset="0"/>
              </a:rPr>
              <a:t>Seeing the Light</a:t>
            </a:r>
          </a:p>
        </p:txBody>
      </p:sp>
      <p:sp>
        <p:nvSpPr>
          <p:cNvPr id="36866" name="TextBox 3"/>
          <p:cNvSpPr txBox="1">
            <a:spLocks noChangeArrowheads="1"/>
          </p:cNvSpPr>
          <p:nvPr/>
        </p:nvSpPr>
        <p:spPr bwMode="auto">
          <a:xfrm>
            <a:off x="2305050" y="1733550"/>
            <a:ext cx="45339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r>
              <a:rPr lang="en-US">
                <a:solidFill>
                  <a:srgbClr val="FFFFFF"/>
                </a:solidFill>
              </a:rPr>
              <a:t>Being aware of the light and how its quality affects the perception of any subject is critical to improving your photography</a:t>
            </a:r>
          </a:p>
          <a:p>
            <a:endParaRPr lang="en-US"/>
          </a:p>
        </p:txBody>
      </p:sp>
      <p:sp>
        <p:nvSpPr>
          <p:cNvPr id="36867" name="Rectangle 4"/>
          <p:cNvSpPr>
            <a:spLocks noChangeArrowheads="1"/>
          </p:cNvSpPr>
          <p:nvPr/>
        </p:nvSpPr>
        <p:spPr bwMode="auto">
          <a:xfrm>
            <a:off x="2401888" y="3244850"/>
            <a:ext cx="43402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spcBef>
                <a:spcPts val="2000"/>
              </a:spcBef>
            </a:pPr>
            <a:r>
              <a:rPr lang="en-US">
                <a:solidFill>
                  <a:srgbClr val="FFFFFF"/>
                </a:solidFill>
              </a:rPr>
              <a:t>Slow down and watch how the light changes</a:t>
            </a:r>
          </a:p>
        </p:txBody>
      </p:sp>
    </p:spTree>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p:cNvSpPr>
            <a:spLocks noGrp="1"/>
          </p:cNvSpPr>
          <p:nvPr>
            <p:ph type="title"/>
          </p:nvPr>
        </p:nvSpPr>
        <p:spPr/>
        <p:txBody>
          <a:bodyPr/>
          <a:lstStyle/>
          <a:p>
            <a:r>
              <a:rPr lang="en-US">
                <a:solidFill>
                  <a:srgbClr val="FFFFFF"/>
                </a:solidFill>
                <a:latin typeface="Calibri" charset="0"/>
              </a:rPr>
              <a:t>Directions of Light</a:t>
            </a:r>
          </a:p>
        </p:txBody>
      </p:sp>
      <p:sp>
        <p:nvSpPr>
          <p:cNvPr id="37890" name="Content Placeholder 2"/>
          <p:cNvSpPr>
            <a:spLocks noGrp="1"/>
          </p:cNvSpPr>
          <p:nvPr>
            <p:ph idx="1"/>
          </p:nvPr>
        </p:nvSpPr>
        <p:spPr/>
        <p:txBody>
          <a:bodyPr/>
          <a:lstStyle/>
          <a:p>
            <a:r>
              <a:rPr lang="en-US">
                <a:solidFill>
                  <a:srgbClr val="FFFFFF"/>
                </a:solidFill>
                <a:latin typeface="Calibri" charset="0"/>
              </a:rPr>
              <a:t>Front Light</a:t>
            </a:r>
          </a:p>
          <a:p>
            <a:r>
              <a:rPr lang="en-US">
                <a:solidFill>
                  <a:srgbClr val="FFFFFF"/>
                </a:solidFill>
                <a:latin typeface="Calibri" charset="0"/>
              </a:rPr>
              <a:t>Side light</a:t>
            </a:r>
          </a:p>
          <a:p>
            <a:r>
              <a:rPr lang="en-US">
                <a:solidFill>
                  <a:srgbClr val="FFFFFF"/>
                </a:solidFill>
                <a:latin typeface="Calibri" charset="0"/>
              </a:rPr>
              <a:t>Backlight</a:t>
            </a:r>
          </a:p>
        </p:txBody>
      </p:sp>
    </p:spTree>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p:cNvSpPr>
            <a:spLocks noGrp="1"/>
          </p:cNvSpPr>
          <p:nvPr>
            <p:ph type="title"/>
          </p:nvPr>
        </p:nvSpPr>
        <p:spPr/>
        <p:txBody>
          <a:bodyPr/>
          <a:lstStyle/>
          <a:p>
            <a:r>
              <a:rPr lang="en-US">
                <a:solidFill>
                  <a:srgbClr val="FFFFFF"/>
                </a:solidFill>
                <a:latin typeface="Calibri" charset="0"/>
              </a:rPr>
              <a:t>Light Source</a:t>
            </a:r>
          </a:p>
        </p:txBody>
      </p:sp>
      <p:sp>
        <p:nvSpPr>
          <p:cNvPr id="3" name="Content Placeholder 2"/>
          <p:cNvSpPr>
            <a:spLocks noGrp="1"/>
          </p:cNvSpPr>
          <p:nvPr>
            <p:ph idx="1"/>
          </p:nvPr>
        </p:nvSpPr>
        <p:spPr/>
        <p:txBody>
          <a:bodyPr rtlCol="0">
            <a:normAutofit/>
          </a:bodyPr>
          <a:lstStyle/>
          <a:p>
            <a:pPr marL="544513" indent="-487363" fontAlgn="auto">
              <a:spcAft>
                <a:spcPts val="0"/>
              </a:spcAft>
              <a:buFont typeface="Arial"/>
              <a:buChar char="•"/>
              <a:defRPr/>
            </a:pPr>
            <a:r>
              <a:rPr lang="en-US" dirty="0">
                <a:solidFill>
                  <a:srgbClr val="FFFFFF"/>
                </a:solidFill>
                <a:ea typeface="+mn-ea"/>
                <a:cs typeface="+mn-cs"/>
              </a:rPr>
              <a:t>Direct point source: high contrast</a:t>
            </a:r>
          </a:p>
          <a:p>
            <a:pPr marL="544513" indent="-487363" fontAlgn="auto">
              <a:spcAft>
                <a:spcPts val="0"/>
              </a:spcAft>
              <a:buFont typeface="Arial"/>
              <a:buChar char="•"/>
              <a:defRPr/>
            </a:pPr>
            <a:r>
              <a:rPr lang="en-US" dirty="0">
                <a:solidFill>
                  <a:srgbClr val="FFFFFF"/>
                </a:solidFill>
                <a:ea typeface="+mn-ea"/>
                <a:cs typeface="+mn-cs"/>
              </a:rPr>
              <a:t>Soft Diffuse: low contrast </a:t>
            </a:r>
          </a:p>
          <a:p>
            <a:pPr marL="544513" indent="-487363" fontAlgn="auto">
              <a:spcAft>
                <a:spcPts val="0"/>
              </a:spcAft>
              <a:buFont typeface="Arial"/>
              <a:buChar char="•"/>
              <a:defRPr/>
            </a:pPr>
            <a:r>
              <a:rPr lang="en-US" dirty="0">
                <a:solidFill>
                  <a:srgbClr val="FFFFFF"/>
                </a:solidFill>
                <a:ea typeface="+mn-ea"/>
                <a:cs typeface="+mn-cs"/>
              </a:rPr>
              <a:t>Reflected Light</a:t>
            </a:r>
          </a:p>
          <a:p>
            <a:pPr fontAlgn="auto">
              <a:spcAft>
                <a:spcPts val="0"/>
              </a:spcAft>
              <a:buFont typeface="Arial"/>
              <a:buChar char="•"/>
              <a:defRPr/>
            </a:pPr>
            <a:endParaRPr lang="en-US" dirty="0">
              <a:ea typeface="+mn-ea"/>
              <a:cs typeface="+mn-cs"/>
            </a:endParaRPr>
          </a:p>
        </p:txBody>
      </p:sp>
    </p:spTree>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p:txBody>
          <a:bodyPr/>
          <a:lstStyle/>
          <a:p>
            <a:r>
              <a:rPr lang="en-US">
                <a:solidFill>
                  <a:srgbClr val="FFFFFF"/>
                </a:solidFill>
                <a:latin typeface="Calibri" charset="0"/>
              </a:rPr>
              <a:t>Light “color”</a:t>
            </a:r>
          </a:p>
        </p:txBody>
      </p:sp>
      <p:sp>
        <p:nvSpPr>
          <p:cNvPr id="39938" name="Content Placeholder 2"/>
          <p:cNvSpPr>
            <a:spLocks noGrp="1"/>
          </p:cNvSpPr>
          <p:nvPr>
            <p:ph idx="1"/>
          </p:nvPr>
        </p:nvSpPr>
        <p:spPr/>
        <p:txBody>
          <a:bodyPr/>
          <a:lstStyle/>
          <a:p>
            <a:r>
              <a:rPr lang="en-US">
                <a:solidFill>
                  <a:srgbClr val="FFFFFF"/>
                </a:solidFill>
                <a:latin typeface="Calibri" charset="0"/>
              </a:rPr>
              <a:t>Warm</a:t>
            </a:r>
          </a:p>
          <a:p>
            <a:r>
              <a:rPr lang="en-US">
                <a:solidFill>
                  <a:srgbClr val="FFFFFF"/>
                </a:solidFill>
                <a:latin typeface="Calibri" charset="0"/>
              </a:rPr>
              <a:t>Cool</a:t>
            </a:r>
          </a:p>
        </p:txBody>
      </p:sp>
    </p:spTree>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p:txBody>
          <a:bodyPr/>
          <a:lstStyle/>
          <a:p>
            <a:r>
              <a:rPr lang="en-US">
                <a:solidFill>
                  <a:srgbClr val="FFFFFF"/>
                </a:solidFill>
                <a:latin typeface="Calibri" charset="0"/>
              </a:rPr>
              <a:t>Warm Light</a:t>
            </a:r>
          </a:p>
        </p:txBody>
      </p:sp>
      <p:pic>
        <p:nvPicPr>
          <p:cNvPr id="4096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3150" y="1343025"/>
            <a:ext cx="6750050" cy="497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Content Placeholder 2"/>
          <p:cNvSpPr>
            <a:spLocks noGrp="1"/>
          </p:cNvSpPr>
          <p:nvPr>
            <p:ph idx="1"/>
          </p:nvPr>
        </p:nvSpPr>
        <p:spPr/>
        <p:txBody>
          <a:bodyPr/>
          <a:lstStyle/>
          <a:p>
            <a:pPr algn="ctr"/>
            <a:r>
              <a:rPr lang="en-US" sz="4000">
                <a:solidFill>
                  <a:srgbClr val="FFFFFF"/>
                </a:solidFill>
                <a:latin typeface="Calibri" charset="0"/>
              </a:rPr>
              <a:t>What makes a photograph </a:t>
            </a:r>
            <a:r>
              <a:rPr lang="ja-JP" altLang="en-US" sz="4000">
                <a:solidFill>
                  <a:srgbClr val="FFFFFF"/>
                </a:solidFill>
                <a:latin typeface="Arial" charset="0"/>
              </a:rPr>
              <a:t>“</a:t>
            </a:r>
            <a:r>
              <a:rPr lang="en-US" altLang="ja-JP" sz="4000">
                <a:solidFill>
                  <a:srgbClr val="FFFFFF"/>
                </a:solidFill>
                <a:latin typeface="Calibri" charset="0"/>
              </a:rPr>
              <a:t>Excellent</a:t>
            </a:r>
            <a:r>
              <a:rPr lang="ja-JP" altLang="en-US" sz="4000">
                <a:solidFill>
                  <a:srgbClr val="FFFFFF"/>
                </a:solidFill>
                <a:latin typeface="Arial" charset="0"/>
              </a:rPr>
              <a:t>”</a:t>
            </a:r>
            <a:r>
              <a:rPr lang="en-US" altLang="ja-JP" sz="4000">
                <a:solidFill>
                  <a:srgbClr val="FFFFFF"/>
                </a:solidFill>
                <a:latin typeface="Calibri" charset="0"/>
              </a:rPr>
              <a:t> or successful </a:t>
            </a:r>
            <a:br>
              <a:rPr lang="en-US" altLang="ja-JP" sz="4000">
                <a:solidFill>
                  <a:srgbClr val="FFFFFF"/>
                </a:solidFill>
                <a:latin typeface="Calibri" charset="0"/>
              </a:rPr>
            </a:br>
            <a:r>
              <a:rPr lang="en-US" altLang="ja-JP" sz="4000">
                <a:solidFill>
                  <a:srgbClr val="FFFFFF"/>
                </a:solidFill>
                <a:latin typeface="Calibri" charset="0"/>
              </a:rPr>
              <a:t>???</a:t>
            </a:r>
            <a:br>
              <a:rPr lang="en-US" altLang="ja-JP" sz="4000">
                <a:solidFill>
                  <a:srgbClr val="FFFFFF"/>
                </a:solidFill>
                <a:latin typeface="Calibri" charset="0"/>
              </a:rPr>
            </a:br>
            <a:endParaRPr lang="en-US" sz="4000">
              <a:solidFill>
                <a:srgbClr val="FFFFFF"/>
              </a:solidFill>
              <a:latin typeface="Calibri" charset="0"/>
            </a:endParaRPr>
          </a:p>
        </p:txBody>
      </p:sp>
    </p:spTree>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p:txBody>
          <a:bodyPr/>
          <a:lstStyle/>
          <a:p>
            <a:r>
              <a:rPr lang="en-US">
                <a:solidFill>
                  <a:srgbClr val="FFFFFF"/>
                </a:solidFill>
                <a:latin typeface="Calibri" charset="0"/>
              </a:rPr>
              <a:t>Cool Light</a:t>
            </a:r>
          </a:p>
        </p:txBody>
      </p:sp>
      <p:pic>
        <p:nvPicPr>
          <p:cNvPr id="4198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 y="1366838"/>
            <a:ext cx="7751763" cy="516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title"/>
          </p:nvPr>
        </p:nvSpPr>
        <p:spPr/>
        <p:txBody>
          <a:bodyPr/>
          <a:lstStyle/>
          <a:p>
            <a:r>
              <a:rPr lang="en-US">
                <a:solidFill>
                  <a:srgbClr val="FFFFFF"/>
                </a:solidFill>
                <a:latin typeface="Calibri" charset="0"/>
              </a:rPr>
              <a:t>White Balance</a:t>
            </a:r>
          </a:p>
        </p:txBody>
      </p:sp>
      <p:sp>
        <p:nvSpPr>
          <p:cNvPr id="43010" name="Content Placeholder 2"/>
          <p:cNvSpPr>
            <a:spLocks noGrp="1"/>
          </p:cNvSpPr>
          <p:nvPr>
            <p:ph idx="1"/>
          </p:nvPr>
        </p:nvSpPr>
        <p:spPr/>
        <p:txBody>
          <a:bodyPr/>
          <a:lstStyle/>
          <a:p>
            <a:pPr marL="889000"/>
            <a:r>
              <a:rPr lang="en-US">
                <a:solidFill>
                  <a:srgbClr val="FFFFFF"/>
                </a:solidFill>
                <a:latin typeface="Calibri" charset="0"/>
              </a:rPr>
              <a:t>changing the white balance will change the </a:t>
            </a:r>
            <a:r>
              <a:rPr lang="ja-JP" altLang="en-US">
                <a:solidFill>
                  <a:srgbClr val="FFFFFF"/>
                </a:solidFill>
                <a:latin typeface="Arial" charset="0"/>
              </a:rPr>
              <a:t>“</a:t>
            </a:r>
            <a:r>
              <a:rPr lang="en-US" altLang="ja-JP">
                <a:solidFill>
                  <a:srgbClr val="FFFFFF"/>
                </a:solidFill>
                <a:latin typeface="Calibri" charset="0"/>
              </a:rPr>
              <a:t>color</a:t>
            </a:r>
            <a:r>
              <a:rPr lang="ja-JP" altLang="en-US">
                <a:solidFill>
                  <a:srgbClr val="FFFFFF"/>
                </a:solidFill>
                <a:latin typeface="Arial" charset="0"/>
              </a:rPr>
              <a:t>”</a:t>
            </a:r>
            <a:r>
              <a:rPr lang="en-US" altLang="ja-JP">
                <a:solidFill>
                  <a:srgbClr val="FFFFFF"/>
                </a:solidFill>
                <a:latin typeface="Calibri" charset="0"/>
              </a:rPr>
              <a:t> of light!</a:t>
            </a:r>
          </a:p>
          <a:p>
            <a:pPr marL="889000"/>
            <a:r>
              <a:rPr lang="en-US">
                <a:solidFill>
                  <a:srgbClr val="FFFFFF"/>
                </a:solidFill>
                <a:latin typeface="Calibri" charset="0"/>
              </a:rPr>
              <a:t>shoot RAW to be able to do this</a:t>
            </a:r>
          </a:p>
        </p:txBody>
      </p:sp>
    </p:spTree>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9563" y="473075"/>
            <a:ext cx="8524875" cy="593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725" y="346075"/>
            <a:ext cx="8210550" cy="591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a:xfrm>
            <a:off x="368300" y="1639888"/>
            <a:ext cx="8229600" cy="1143000"/>
          </a:xfrm>
        </p:spPr>
        <p:txBody>
          <a:bodyPr/>
          <a:lstStyle/>
          <a:p>
            <a:pPr>
              <a:spcBef>
                <a:spcPts val="4900"/>
              </a:spcBef>
            </a:pPr>
            <a:r>
              <a:rPr lang="en-US">
                <a:solidFill>
                  <a:srgbClr val="FFFFFF"/>
                </a:solidFill>
                <a:latin typeface="Calibri" charset="0"/>
              </a:rPr>
              <a:t>So what is </a:t>
            </a:r>
            <a:r>
              <a:rPr lang="ja-JP" altLang="en-US">
                <a:solidFill>
                  <a:srgbClr val="FFFFFF"/>
                </a:solidFill>
                <a:latin typeface="Arial" charset="0"/>
              </a:rPr>
              <a:t>“</a:t>
            </a:r>
            <a:r>
              <a:rPr lang="en-US" altLang="ja-JP">
                <a:solidFill>
                  <a:srgbClr val="FFFFFF"/>
                </a:solidFill>
                <a:latin typeface="Calibri" charset="0"/>
                <a:cs typeface="Palatino" charset="0"/>
              </a:rPr>
              <a:t>good</a:t>
            </a:r>
            <a:r>
              <a:rPr lang="ja-JP" altLang="en-US">
                <a:solidFill>
                  <a:srgbClr val="FFFFFF"/>
                </a:solidFill>
                <a:latin typeface="Arial" charset="0"/>
              </a:rPr>
              <a:t>”</a:t>
            </a:r>
            <a:r>
              <a:rPr lang="en-US" altLang="ja-JP">
                <a:solidFill>
                  <a:srgbClr val="FFFFFF"/>
                </a:solidFill>
                <a:latin typeface="Calibri" charset="0"/>
                <a:cs typeface="Palatino" charset="0"/>
              </a:rPr>
              <a:t> light ???</a:t>
            </a:r>
            <a:endParaRPr lang="en-US">
              <a:solidFill>
                <a:srgbClr val="FFFFFF"/>
              </a:solidFill>
              <a:latin typeface="Calibri" charset="0"/>
              <a:cs typeface="Palatino" charset="0"/>
            </a:endParaRPr>
          </a:p>
        </p:txBody>
      </p:sp>
    </p:spTree>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5" name="Picture 3" descr="SGWeaver_HorseshoeBend.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59000" y="311150"/>
            <a:ext cx="4594225" cy="6091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29" name="Picture 3"/>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8038" y="477838"/>
            <a:ext cx="7527925" cy="592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FFFFFF"/>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3" name="Picture 5" descr="SGWeaver_20130207_4476-Edit.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1625" y="138113"/>
            <a:ext cx="8540750" cy="636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7" name="Picture 3" descr="SGWeaver_20120103_8199-16F.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38388" y="469900"/>
            <a:ext cx="4467225" cy="607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49288"/>
            <a:ext cx="8229600" cy="1143000"/>
          </a:xfrm>
        </p:spPr>
        <p:txBody>
          <a:bodyPr rtlCol="0">
            <a:normAutofit fontScale="90000"/>
          </a:bodyPr>
          <a:lstStyle/>
          <a:p>
            <a:pPr fontAlgn="auto">
              <a:spcAft>
                <a:spcPts val="0"/>
              </a:spcAft>
              <a:defRPr/>
            </a:pPr>
            <a:r>
              <a:rPr lang="en-US" dirty="0" smtClean="0">
                <a:solidFill>
                  <a:srgbClr val="FFFFFF"/>
                </a:solidFill>
                <a:ea typeface="+mj-ea"/>
                <a:cs typeface="+mj-cs"/>
              </a:rPr>
              <a:t>Best Light for photographing outcrops and close up details:</a:t>
            </a:r>
            <a:endParaRPr lang="en-US" dirty="0">
              <a:solidFill>
                <a:srgbClr val="FFFFFF"/>
              </a:solidFill>
              <a:ea typeface="+mj-ea"/>
              <a:cs typeface="+mj-cs"/>
            </a:endParaRPr>
          </a:p>
        </p:txBody>
      </p:sp>
      <p:sp>
        <p:nvSpPr>
          <p:cNvPr id="51202" name="Content Placeholder 2"/>
          <p:cNvSpPr>
            <a:spLocks noGrp="1"/>
          </p:cNvSpPr>
          <p:nvPr>
            <p:ph idx="1"/>
          </p:nvPr>
        </p:nvSpPr>
        <p:spPr>
          <a:xfrm>
            <a:off x="457200" y="2609850"/>
            <a:ext cx="2927350" cy="2413000"/>
          </a:xfrm>
        </p:spPr>
        <p:txBody>
          <a:bodyPr/>
          <a:lstStyle/>
          <a:p>
            <a:pPr marL="0" indent="0" algn="ctr">
              <a:buFont typeface="Arial" charset="0"/>
              <a:buNone/>
            </a:pPr>
            <a:r>
              <a:rPr lang="en-US">
                <a:solidFill>
                  <a:srgbClr val="FFFFFF"/>
                </a:solidFill>
                <a:latin typeface="Calibri" charset="0"/>
              </a:rPr>
              <a:t>Soft diffuse light and shade:</a:t>
            </a:r>
          </a:p>
          <a:p>
            <a:pPr marL="0" indent="0" algn="ctr">
              <a:buFont typeface="Arial" charset="0"/>
              <a:buNone/>
            </a:pPr>
            <a:r>
              <a:rPr lang="en-US">
                <a:solidFill>
                  <a:srgbClr val="FFFFFF"/>
                </a:solidFill>
                <a:latin typeface="Calibri" charset="0"/>
              </a:rPr>
              <a:t>Colors and details “pop”</a:t>
            </a:r>
          </a:p>
        </p:txBody>
      </p:sp>
      <p:pic>
        <p:nvPicPr>
          <p:cNvPr id="51203" name="Picture 3" descr="SGWeaver_20120104_8422-16F.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65650" y="2338388"/>
            <a:ext cx="3101975" cy="3910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p:cNvSpPr>
            <a:spLocks noChangeArrowheads="1"/>
          </p:cNvSpPr>
          <p:nvPr/>
        </p:nvSpPr>
        <p:spPr bwMode="auto">
          <a:xfrm>
            <a:off x="2286000" y="1695450"/>
            <a:ext cx="4572000"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2800">
                <a:solidFill>
                  <a:srgbClr val="EAEAEA"/>
                </a:solidFill>
                <a:latin typeface="Copperplate" charset="0"/>
                <a:cs typeface="Copperplate" charset="0"/>
                <a:sym typeface="Copperplate" charset="0"/>
              </a:rPr>
              <a:t>I believe the image must  </a:t>
            </a:r>
            <a:r>
              <a:rPr lang="ja-JP" altLang="en-US" sz="2800">
                <a:solidFill>
                  <a:srgbClr val="EAEAEA"/>
                </a:solidFill>
                <a:latin typeface="Arial" charset="0"/>
                <a:cs typeface="Copperplate" charset="0"/>
                <a:sym typeface="Copperplate" charset="0"/>
              </a:rPr>
              <a:t>“</a:t>
            </a:r>
            <a:r>
              <a:rPr lang="en-US" altLang="ja-JP" sz="2800">
                <a:solidFill>
                  <a:srgbClr val="EAEAEA"/>
                </a:solidFill>
                <a:latin typeface="Copperplate" charset="0"/>
                <a:cs typeface="Copperplate" charset="0"/>
                <a:sym typeface="Copperplate" charset="0"/>
              </a:rPr>
              <a:t>Speak</a:t>
            </a:r>
            <a:r>
              <a:rPr lang="ja-JP" altLang="en-US" sz="2800">
                <a:solidFill>
                  <a:srgbClr val="EAEAEA"/>
                </a:solidFill>
                <a:latin typeface="Arial" charset="0"/>
                <a:cs typeface="Copperplate" charset="0"/>
                <a:sym typeface="Copperplate" charset="0"/>
              </a:rPr>
              <a:t>”</a:t>
            </a:r>
            <a:r>
              <a:rPr lang="en-US" altLang="ja-JP" sz="2800">
                <a:solidFill>
                  <a:srgbClr val="EAEAEA"/>
                </a:solidFill>
                <a:latin typeface="Copperplate" charset="0"/>
                <a:cs typeface="Copperplate" charset="0"/>
                <a:sym typeface="Copperplate" charset="0"/>
              </a:rPr>
              <a:t> to the viewer and communicate a sense of place, subject, and sometimes even evoke emotion</a:t>
            </a:r>
            <a:endParaRPr lang="en-US" sz="2800">
              <a:solidFill>
                <a:srgbClr val="EAEAEA"/>
              </a:solidFill>
              <a:latin typeface="Copperplate" charset="0"/>
              <a:cs typeface="Copperplate" charset="0"/>
              <a:sym typeface="Copperplate" charset="0"/>
            </a:endParaRPr>
          </a:p>
        </p:txBody>
      </p:sp>
    </p:spTree>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5" name="Picture 3" descr="SGWeaver_20110924_4908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76225" y="512763"/>
            <a:ext cx="8591550" cy="571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49" name="Picture 3" descr="SGWeaver_20110924_49086.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0975" y="776288"/>
            <a:ext cx="8782050" cy="584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3" name="Picture 3" descr="SGWeaver_20110924_49087.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0200" y="495300"/>
            <a:ext cx="8483600" cy="564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7" name="Picture 3" descr="SGWeaver_20120104_8425.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92150" y="576263"/>
            <a:ext cx="7759700" cy="547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1" name="Picture 3" descr="Boudinrawimag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8925" y="311150"/>
            <a:ext cx="85661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5" name="Picture 3" descr="Boudineprocessed.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0850" y="401638"/>
            <a:ext cx="8242300" cy="581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69" name="Picture 3" descr="SGWeaver_20120104_8429-16F.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71725" y="347663"/>
            <a:ext cx="4400550" cy="601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3" name="Picture 3" descr="SGWeaver_20110924_4906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7050" y="330200"/>
            <a:ext cx="4667250" cy="617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4" name="TextBox 4"/>
          <p:cNvSpPr txBox="1">
            <a:spLocks noChangeArrowheads="1"/>
          </p:cNvSpPr>
          <p:nvPr/>
        </p:nvSpPr>
        <p:spPr bwMode="auto">
          <a:xfrm>
            <a:off x="5664200" y="1758950"/>
            <a:ext cx="260985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ctr"/>
            <a:r>
              <a:rPr lang="en-US" sz="3200">
                <a:solidFill>
                  <a:srgbClr val="FFFFFF"/>
                </a:solidFill>
              </a:rPr>
              <a:t>High Noon</a:t>
            </a:r>
          </a:p>
          <a:p>
            <a:pPr algn="ctr"/>
            <a:endParaRPr lang="en-US" sz="3200">
              <a:solidFill>
                <a:srgbClr val="FFFFFF"/>
              </a:solidFill>
            </a:endParaRPr>
          </a:p>
          <a:p>
            <a:pPr algn="ctr"/>
            <a:r>
              <a:rPr lang="en-US" sz="3200">
                <a:solidFill>
                  <a:srgbClr val="FFFFFF"/>
                </a:solidFill>
              </a:rPr>
              <a:t>Harsh Light !!!</a:t>
            </a:r>
          </a:p>
        </p:txBody>
      </p:sp>
    </p:spTree>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7" name="Picture 3"/>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000" y="249238"/>
            <a:ext cx="4997450" cy="6300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60418" name="TextBox 4"/>
          <p:cNvSpPr txBox="1">
            <a:spLocks noChangeArrowheads="1"/>
          </p:cNvSpPr>
          <p:nvPr/>
        </p:nvSpPr>
        <p:spPr bwMode="auto">
          <a:xfrm>
            <a:off x="5684838" y="1657350"/>
            <a:ext cx="2913062"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ctr"/>
            <a:r>
              <a:rPr lang="en-US" sz="2800">
                <a:solidFill>
                  <a:srgbClr val="FFFFFF"/>
                </a:solidFill>
              </a:rPr>
              <a:t>Just before sunset:</a:t>
            </a:r>
          </a:p>
          <a:p>
            <a:pPr algn="ctr"/>
            <a:endParaRPr lang="en-US" sz="2800">
              <a:solidFill>
                <a:srgbClr val="FFFFFF"/>
              </a:solidFill>
            </a:endParaRPr>
          </a:p>
          <a:p>
            <a:pPr algn="ctr"/>
            <a:r>
              <a:rPr lang="en-US" sz="2800">
                <a:solidFill>
                  <a:srgbClr val="FFFFFF"/>
                </a:solidFill>
              </a:rPr>
              <a:t>Low angle warm</a:t>
            </a:r>
          </a:p>
          <a:p>
            <a:pPr algn="ctr"/>
            <a:r>
              <a:rPr lang="en-US" sz="2800">
                <a:solidFill>
                  <a:srgbClr val="FFFFFF"/>
                </a:solidFill>
              </a:rPr>
              <a:t>Good Light!!</a:t>
            </a:r>
          </a:p>
        </p:txBody>
      </p:sp>
    </p:spTree>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4"/>
          <p:cNvSpPr>
            <a:spLocks noChangeArrowheads="1"/>
          </p:cNvSpPr>
          <p:nvPr/>
        </p:nvSpPr>
        <p:spPr bwMode="auto">
          <a:xfrm>
            <a:off x="2286000" y="1309688"/>
            <a:ext cx="45720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2800">
                <a:solidFill>
                  <a:schemeClr val="bg1"/>
                </a:solidFill>
              </a:rPr>
              <a:t>Lets Return to the Essential Technical Aspects</a:t>
            </a:r>
          </a:p>
          <a:p>
            <a:pPr algn="ctr"/>
            <a:endParaRPr lang="en-US" sz="2800">
              <a:solidFill>
                <a:schemeClr val="bg1"/>
              </a:solidFill>
            </a:endParaRPr>
          </a:p>
          <a:p>
            <a:pPr algn="ctr"/>
            <a:r>
              <a:rPr lang="en-US" sz="2800">
                <a:solidFill>
                  <a:schemeClr val="bg1"/>
                </a:solidFill>
              </a:rPr>
              <a:t>Exposure and Focus</a:t>
            </a:r>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5" descr="SGWeaver_20100606_1973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09675" y="1676400"/>
            <a:ext cx="6724650"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1106488" y="558800"/>
            <a:ext cx="6931025" cy="830263"/>
          </a:xfrm>
          <a:prstGeom prst="rect">
            <a:avLst/>
          </a:prstGeom>
          <a:noFill/>
        </p:spPr>
        <p:txBody>
          <a:bodyPr>
            <a:spAutoFit/>
          </a:bodyPr>
          <a:lstStyle/>
          <a:p>
            <a:pPr algn="ctr" fontAlgn="auto">
              <a:spcBef>
                <a:spcPts val="0"/>
              </a:spcBef>
              <a:spcAft>
                <a:spcPts val="0"/>
              </a:spcAft>
              <a:defRPr/>
            </a:pPr>
            <a:r>
              <a:rPr lang="en-US" sz="2400" dirty="0">
                <a:solidFill>
                  <a:schemeClr val="tx1">
                    <a:lumMod val="20000"/>
                    <a:lumOff val="80000"/>
                  </a:schemeClr>
                </a:solidFill>
                <a:latin typeface="+mn-lt"/>
                <a:ea typeface="+mn-ea"/>
                <a:cs typeface="+mn-cs"/>
              </a:rPr>
              <a:t>The  well made  Geo-photograph must clearly  communicate the  intended subject to the viewer </a:t>
            </a:r>
          </a:p>
        </p:txBody>
      </p:sp>
    </p:spTree>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u="sng" dirty="0">
                <a:solidFill>
                  <a:srgbClr val="FFFFFF"/>
                </a:solidFill>
                <a:latin typeface="Arial" charset="0"/>
                <a:sym typeface="Arial" charset="0"/>
              </a:rPr>
              <a:t>Understanding Exposure</a:t>
            </a:r>
            <a:r>
              <a:rPr lang="en-US" u="sng" dirty="0">
                <a:latin typeface="Arial" charset="0"/>
                <a:sym typeface="Arial" charset="0"/>
              </a:rPr>
              <a:t/>
            </a:r>
            <a:br>
              <a:rPr lang="en-US" u="sng" dirty="0">
                <a:latin typeface="Arial" charset="0"/>
                <a:sym typeface="Arial" charset="0"/>
              </a:rPr>
            </a:br>
            <a:endParaRPr lang="en-US" dirty="0">
              <a:ea typeface="+mj-ea"/>
              <a:cs typeface="+mj-cs"/>
            </a:endParaRPr>
          </a:p>
        </p:txBody>
      </p:sp>
      <p:sp>
        <p:nvSpPr>
          <p:cNvPr id="62466" name="Rectangle 3"/>
          <p:cNvSpPr>
            <a:spLocks noChangeArrowheads="1"/>
          </p:cNvSpPr>
          <p:nvPr/>
        </p:nvSpPr>
        <p:spPr bwMode="auto">
          <a:xfrm>
            <a:off x="2286000" y="1365250"/>
            <a:ext cx="4572000"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708025" indent="-650875" algn="ctr">
              <a:spcBef>
                <a:spcPts val="2000"/>
              </a:spcBef>
            </a:pPr>
            <a:r>
              <a:rPr lang="ja-JP" altLang="en-US">
                <a:solidFill>
                  <a:srgbClr val="FFFFFF"/>
                </a:solidFill>
                <a:latin typeface="Arial" charset="0"/>
                <a:sym typeface="Arial" charset="0"/>
              </a:rPr>
              <a:t>“</a:t>
            </a:r>
            <a:r>
              <a:rPr lang="en-US" altLang="ja-JP">
                <a:solidFill>
                  <a:srgbClr val="FFFFFF"/>
                </a:solidFill>
                <a:latin typeface="Arial" charset="0"/>
                <a:cs typeface="Arial" charset="0"/>
                <a:sym typeface="Arial" charset="0"/>
              </a:rPr>
              <a:t>Correct Exposure</a:t>
            </a:r>
            <a:r>
              <a:rPr lang="ja-JP" altLang="en-US">
                <a:solidFill>
                  <a:srgbClr val="FFFFFF"/>
                </a:solidFill>
                <a:latin typeface="Arial" charset="0"/>
                <a:sym typeface="Arial" charset="0"/>
              </a:rPr>
              <a:t>”</a:t>
            </a:r>
            <a:r>
              <a:rPr lang="en-US" altLang="ja-JP">
                <a:solidFill>
                  <a:srgbClr val="FFFFFF"/>
                </a:solidFill>
                <a:latin typeface="Arial" charset="0"/>
                <a:cs typeface="Arial" charset="0"/>
                <a:sym typeface="Arial" charset="0"/>
              </a:rPr>
              <a:t>:</a:t>
            </a:r>
          </a:p>
          <a:p>
            <a:pPr marL="708025" indent="-650875" algn="ctr">
              <a:spcBef>
                <a:spcPts val="2000"/>
              </a:spcBef>
            </a:pPr>
            <a:r>
              <a:rPr lang="en-US">
                <a:solidFill>
                  <a:srgbClr val="FFFFFF"/>
                </a:solidFill>
                <a:latin typeface="Arial" charset="0"/>
                <a:cs typeface="Arial" charset="0"/>
                <a:sym typeface="Arial" charset="0"/>
              </a:rPr>
              <a:t> getting your images exposed the way YOU want them exposed!!!</a:t>
            </a:r>
          </a:p>
        </p:txBody>
      </p:sp>
      <p:pic>
        <p:nvPicPr>
          <p:cNvPr id="62467" name="Picture 4" descr="SGWeaver_20120103_8205-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43100" y="2946400"/>
            <a:ext cx="5257800" cy="349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3"/>
          <p:cNvSpPr>
            <a:spLocks noChangeArrowheads="1"/>
          </p:cNvSpPr>
          <p:nvPr/>
        </p:nvSpPr>
        <p:spPr bwMode="auto">
          <a:xfrm>
            <a:off x="2286000" y="628650"/>
            <a:ext cx="4572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7150">
              <a:spcBef>
                <a:spcPts val="2000"/>
              </a:spcBef>
            </a:pPr>
            <a:r>
              <a:rPr lang="en-US">
                <a:solidFill>
                  <a:srgbClr val="FFFFFF"/>
                </a:solidFill>
                <a:latin typeface="Arial" charset="0"/>
                <a:sym typeface="Arial" charset="0"/>
              </a:rPr>
              <a:t>Controlling exposure is all about controlling the amount of light which is exposing the film or being collected by the digital sensor</a:t>
            </a:r>
          </a:p>
        </p:txBody>
      </p:sp>
      <p:sp>
        <p:nvSpPr>
          <p:cNvPr id="65538" name="Rectangle 4"/>
          <p:cNvSpPr>
            <a:spLocks noChangeArrowheads="1"/>
          </p:cNvSpPr>
          <p:nvPr/>
        </p:nvSpPr>
        <p:spPr bwMode="auto">
          <a:xfrm>
            <a:off x="2286000" y="2317750"/>
            <a:ext cx="4572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7150">
              <a:spcBef>
                <a:spcPts val="2000"/>
              </a:spcBef>
            </a:pPr>
            <a:r>
              <a:rPr lang="en-US">
                <a:solidFill>
                  <a:srgbClr val="FFFFFF"/>
                </a:solidFill>
                <a:latin typeface="Arial" charset="0"/>
                <a:sym typeface="Arial" charset="0"/>
              </a:rPr>
              <a:t>The basic unit of light used in photography is the stop</a:t>
            </a:r>
          </a:p>
        </p:txBody>
      </p:sp>
      <p:sp>
        <p:nvSpPr>
          <p:cNvPr id="65539" name="Rectangle 5"/>
          <p:cNvSpPr>
            <a:spLocks noChangeArrowheads="1"/>
          </p:cNvSpPr>
          <p:nvPr/>
        </p:nvSpPr>
        <p:spPr bwMode="auto">
          <a:xfrm>
            <a:off x="2178050" y="3538538"/>
            <a:ext cx="4572000"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7150">
              <a:spcBef>
                <a:spcPts val="2000"/>
              </a:spcBef>
            </a:pPr>
            <a:r>
              <a:rPr lang="en-US">
                <a:solidFill>
                  <a:srgbClr val="FFFFFF"/>
                </a:solidFill>
                <a:latin typeface="Arial" charset="0"/>
                <a:sym typeface="Arial" charset="0"/>
              </a:rPr>
              <a:t>In the simplest terms, a stop is always relative, and defined as a doubling or halving of any value. When you increase one stop you have twice as much light and when you decrease 1 stop you have 1/2 the light</a:t>
            </a:r>
          </a:p>
        </p:txBody>
      </p:sp>
    </p:spTree>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3"/>
          <p:cNvSpPr>
            <a:spLocks noChangeArrowheads="1"/>
          </p:cNvSpPr>
          <p:nvPr/>
        </p:nvSpPr>
        <p:spPr bwMode="auto">
          <a:xfrm>
            <a:off x="2286000" y="846138"/>
            <a:ext cx="4572000" cy="359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7150">
              <a:spcBef>
                <a:spcPts val="2000"/>
              </a:spcBef>
            </a:pPr>
            <a:r>
              <a:rPr lang="en-US">
                <a:solidFill>
                  <a:srgbClr val="FFFFFF"/>
                </a:solidFill>
                <a:latin typeface="Arial" charset="0"/>
                <a:sym typeface="Arial" charset="0"/>
              </a:rPr>
              <a:t>The exposure you make of an image can be controlled  by three parameters in  your camera:</a:t>
            </a:r>
          </a:p>
          <a:p>
            <a:pPr marL="57150">
              <a:spcBef>
                <a:spcPts val="2000"/>
              </a:spcBef>
            </a:pPr>
            <a:r>
              <a:rPr lang="en-US">
                <a:solidFill>
                  <a:srgbClr val="FFFFFF"/>
                </a:solidFill>
                <a:latin typeface="Arial" charset="0"/>
                <a:sym typeface="Arial" charset="0"/>
              </a:rPr>
              <a:t>	1. Shutter speed</a:t>
            </a:r>
          </a:p>
          <a:p>
            <a:pPr marL="57150">
              <a:spcBef>
                <a:spcPts val="2000"/>
              </a:spcBef>
            </a:pPr>
            <a:endParaRPr lang="en-US">
              <a:solidFill>
                <a:srgbClr val="FFFFFF"/>
              </a:solidFill>
              <a:latin typeface="Arial" charset="0"/>
              <a:sym typeface="Arial" charset="0"/>
            </a:endParaRPr>
          </a:p>
          <a:p>
            <a:pPr marL="57150">
              <a:spcBef>
                <a:spcPts val="2000"/>
              </a:spcBef>
            </a:pPr>
            <a:r>
              <a:rPr lang="en-US">
                <a:solidFill>
                  <a:srgbClr val="FFFFFF"/>
                </a:solidFill>
                <a:latin typeface="Arial" charset="0"/>
                <a:sym typeface="Arial" charset="0"/>
              </a:rPr>
              <a:t>	2. Aperture</a:t>
            </a:r>
          </a:p>
          <a:p>
            <a:pPr marL="57150">
              <a:spcBef>
                <a:spcPts val="2000"/>
              </a:spcBef>
            </a:pPr>
            <a:endParaRPr lang="en-US">
              <a:solidFill>
                <a:srgbClr val="FFFFFF"/>
              </a:solidFill>
              <a:latin typeface="Arial" charset="0"/>
              <a:sym typeface="Arial" charset="0"/>
            </a:endParaRPr>
          </a:p>
          <a:p>
            <a:pPr marL="57150">
              <a:spcBef>
                <a:spcPts val="2000"/>
              </a:spcBef>
            </a:pPr>
            <a:r>
              <a:rPr lang="en-US">
                <a:solidFill>
                  <a:srgbClr val="FFFFFF"/>
                </a:solidFill>
                <a:latin typeface="Arial" charset="0"/>
                <a:sym typeface="Arial" charset="0"/>
              </a:rPr>
              <a:t>	3. Film speed or sensor sensitivity</a:t>
            </a:r>
          </a:p>
        </p:txBody>
      </p:sp>
    </p:spTree>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3"/>
          <p:cNvSpPr>
            <a:spLocks noChangeArrowheads="1"/>
          </p:cNvSpPr>
          <p:nvPr/>
        </p:nvSpPr>
        <p:spPr bwMode="auto">
          <a:xfrm>
            <a:off x="1154113" y="717550"/>
            <a:ext cx="5703887" cy="1125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7150">
              <a:spcBef>
                <a:spcPts val="2300"/>
              </a:spcBef>
            </a:pPr>
            <a:r>
              <a:rPr lang="en-US" sz="2400">
                <a:solidFill>
                  <a:srgbClr val="FFFFFF"/>
                </a:solidFill>
                <a:latin typeface="Arial" charset="0"/>
                <a:sym typeface="Arial" charset="0"/>
              </a:rPr>
              <a:t>Measuring the light to determine the </a:t>
            </a:r>
          </a:p>
          <a:p>
            <a:pPr marL="57150">
              <a:spcBef>
                <a:spcPts val="2300"/>
              </a:spcBef>
            </a:pPr>
            <a:r>
              <a:rPr lang="ja-JP" altLang="en-US" sz="2400">
                <a:solidFill>
                  <a:srgbClr val="FFFFFF"/>
                </a:solidFill>
                <a:latin typeface="Arial" charset="0"/>
                <a:sym typeface="Arial" charset="0"/>
              </a:rPr>
              <a:t>“</a:t>
            </a:r>
            <a:r>
              <a:rPr lang="en-US" altLang="ja-JP" sz="2400">
                <a:solidFill>
                  <a:srgbClr val="FFFFFF"/>
                </a:solidFill>
                <a:latin typeface="Arial" charset="0"/>
                <a:cs typeface="Arial" charset="0"/>
                <a:sym typeface="Arial" charset="0"/>
              </a:rPr>
              <a:t>proper</a:t>
            </a:r>
            <a:r>
              <a:rPr lang="ja-JP" altLang="en-US" sz="2400">
                <a:solidFill>
                  <a:srgbClr val="FFFFFF"/>
                </a:solidFill>
                <a:latin typeface="Arial" charset="0"/>
                <a:sym typeface="Arial" charset="0"/>
              </a:rPr>
              <a:t>”</a:t>
            </a:r>
            <a:r>
              <a:rPr lang="en-US" altLang="ja-JP" sz="2400">
                <a:solidFill>
                  <a:srgbClr val="FFFFFF"/>
                </a:solidFill>
                <a:latin typeface="Arial" charset="0"/>
                <a:cs typeface="Arial" charset="0"/>
                <a:sym typeface="Arial" charset="0"/>
              </a:rPr>
              <a:t> exposure settings</a:t>
            </a:r>
            <a:endParaRPr lang="en-US" sz="2400">
              <a:solidFill>
                <a:srgbClr val="FFFFFF"/>
              </a:solidFill>
              <a:latin typeface="Arial" charset="0"/>
              <a:cs typeface="Arial" charset="0"/>
              <a:sym typeface="Arial" charset="0"/>
            </a:endParaRPr>
          </a:p>
        </p:txBody>
      </p:sp>
      <p:sp>
        <p:nvSpPr>
          <p:cNvPr id="70658" name="Rectangle 4"/>
          <p:cNvSpPr>
            <a:spLocks noChangeArrowheads="1"/>
          </p:cNvSpPr>
          <p:nvPr/>
        </p:nvSpPr>
        <p:spPr bwMode="auto">
          <a:xfrm>
            <a:off x="1046163" y="2095500"/>
            <a:ext cx="5811837"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7150">
              <a:spcBef>
                <a:spcPts val="2000"/>
              </a:spcBef>
            </a:pPr>
            <a:r>
              <a:rPr lang="en-US">
                <a:solidFill>
                  <a:srgbClr val="FFFFFF"/>
                </a:solidFill>
                <a:latin typeface="Arial" charset="0"/>
                <a:sym typeface="Arial" charset="0"/>
              </a:rPr>
              <a:t>Light meters!</a:t>
            </a:r>
          </a:p>
          <a:p>
            <a:pPr marL="57150">
              <a:spcBef>
                <a:spcPts val="2000"/>
              </a:spcBef>
            </a:pPr>
            <a:r>
              <a:rPr lang="en-US">
                <a:solidFill>
                  <a:srgbClr val="FFFFFF"/>
                </a:solidFill>
                <a:latin typeface="Arial" charset="0"/>
                <a:sym typeface="Arial" charset="0"/>
              </a:rPr>
              <a:t>	in camera TTL meters are reflected light meters calibrated to read a</a:t>
            </a:r>
          </a:p>
          <a:p>
            <a:pPr marL="57150" algn="ctr">
              <a:spcBef>
                <a:spcPts val="2000"/>
              </a:spcBef>
            </a:pPr>
            <a:r>
              <a:rPr lang="en-US">
                <a:solidFill>
                  <a:srgbClr val="FFFFFF"/>
                </a:solidFill>
                <a:latin typeface="Arial" charset="0"/>
                <a:sym typeface="Arial" charset="0"/>
              </a:rPr>
              <a:t> </a:t>
            </a:r>
            <a:r>
              <a:rPr lang="en-US" sz="4000">
                <a:solidFill>
                  <a:srgbClr val="FFFFFF"/>
                </a:solidFill>
                <a:latin typeface="Arial Bold" charset="0"/>
                <a:sym typeface="Arial Bold" charset="0"/>
              </a:rPr>
              <a:t>medium tone reflectance</a:t>
            </a:r>
          </a:p>
        </p:txBody>
      </p:sp>
      <p:sp>
        <p:nvSpPr>
          <p:cNvPr id="70659" name="Rectangle 5"/>
          <p:cNvSpPr>
            <a:spLocks noChangeArrowheads="1"/>
          </p:cNvSpPr>
          <p:nvPr/>
        </p:nvSpPr>
        <p:spPr bwMode="auto">
          <a:xfrm>
            <a:off x="2286000" y="5102225"/>
            <a:ext cx="4572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7150">
              <a:spcBef>
                <a:spcPts val="2000"/>
              </a:spcBef>
            </a:pPr>
            <a:r>
              <a:rPr lang="en-US">
                <a:solidFill>
                  <a:srgbClr val="FFFFFF"/>
                </a:solidFill>
                <a:latin typeface="Arial" charset="0"/>
                <a:sym typeface="Arial" charset="0"/>
              </a:rPr>
              <a:t>What does this mean and why is it important ??</a:t>
            </a:r>
            <a:r>
              <a:rPr lang="en-US">
                <a:latin typeface="Arial" charset="0"/>
                <a:sym typeface="Arial" charset="0"/>
              </a:rPr>
              <a:t>?</a:t>
            </a:r>
          </a:p>
        </p:txBody>
      </p:sp>
    </p:spTree>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dirty="0">
                <a:solidFill>
                  <a:srgbClr val="FFFFFF"/>
                </a:solidFill>
                <a:latin typeface="Arial" charset="0"/>
                <a:sym typeface="Arial" charset="0"/>
              </a:rPr>
              <a:t>Reflectance</a:t>
            </a:r>
            <a:r>
              <a:rPr lang="en-US" dirty="0">
                <a:latin typeface="Arial" charset="0"/>
                <a:sym typeface="Arial" charset="0"/>
              </a:rPr>
              <a:t/>
            </a:r>
            <a:br>
              <a:rPr lang="en-US" dirty="0">
                <a:latin typeface="Arial" charset="0"/>
                <a:sym typeface="Arial" charset="0"/>
              </a:rPr>
            </a:br>
            <a:endParaRPr lang="en-US" dirty="0">
              <a:ea typeface="+mj-ea"/>
              <a:cs typeface="+mj-cs"/>
            </a:endParaRPr>
          </a:p>
        </p:txBody>
      </p:sp>
      <p:sp>
        <p:nvSpPr>
          <p:cNvPr id="71682" name="Rectangle 3"/>
          <p:cNvSpPr>
            <a:spLocks noChangeArrowheads="1"/>
          </p:cNvSpPr>
          <p:nvPr/>
        </p:nvSpPr>
        <p:spPr bwMode="auto">
          <a:xfrm>
            <a:off x="2339975" y="1082675"/>
            <a:ext cx="4572000" cy="263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7150">
              <a:spcBef>
                <a:spcPts val="2000"/>
              </a:spcBef>
            </a:pPr>
            <a:r>
              <a:rPr lang="en-US">
                <a:solidFill>
                  <a:srgbClr val="FFFFFF"/>
                </a:solidFill>
                <a:latin typeface="Arial" charset="0"/>
                <a:sym typeface="Arial" charset="0"/>
              </a:rPr>
              <a:t>The brightness of an illuminated object depends on how much light falls on the object and how much is reflected back</a:t>
            </a:r>
          </a:p>
          <a:p>
            <a:pPr marL="57150">
              <a:spcBef>
                <a:spcPts val="2000"/>
              </a:spcBef>
            </a:pPr>
            <a:r>
              <a:rPr lang="en-US">
                <a:solidFill>
                  <a:srgbClr val="FFFFFF"/>
                </a:solidFill>
                <a:latin typeface="Arial" charset="0"/>
                <a:sym typeface="Arial" charset="0"/>
              </a:rPr>
              <a:t>Black tree bark reflects about 5% of the light and absorbs 95%</a:t>
            </a:r>
          </a:p>
          <a:p>
            <a:pPr marL="57150">
              <a:spcBef>
                <a:spcPts val="2000"/>
              </a:spcBef>
            </a:pPr>
            <a:r>
              <a:rPr lang="en-US">
                <a:solidFill>
                  <a:srgbClr val="FFFFFF"/>
                </a:solidFill>
                <a:latin typeface="Arial" charset="0"/>
                <a:sym typeface="Arial" charset="0"/>
              </a:rPr>
              <a:t>White snow </a:t>
            </a:r>
            <a:r>
              <a:rPr lang="en-US" sz="2400">
                <a:solidFill>
                  <a:srgbClr val="FFFFFF"/>
                </a:solidFill>
                <a:latin typeface="Arial Bold" charset="0"/>
                <a:sym typeface="Arial Bold" charset="0"/>
              </a:rPr>
              <a:t>in the same light</a:t>
            </a:r>
            <a:r>
              <a:rPr lang="en-US">
                <a:solidFill>
                  <a:srgbClr val="FFFFFF"/>
                </a:solidFill>
                <a:latin typeface="Arial" charset="0"/>
                <a:sym typeface="Arial" charset="0"/>
              </a:rPr>
              <a:t> will reflect about 90% and absorbs 10%</a:t>
            </a:r>
          </a:p>
        </p:txBody>
      </p:sp>
      <p:sp>
        <p:nvSpPr>
          <p:cNvPr id="71683" name="Rectangle 4"/>
          <p:cNvSpPr>
            <a:spLocks noChangeArrowheads="1"/>
          </p:cNvSpPr>
          <p:nvPr/>
        </p:nvSpPr>
        <p:spPr bwMode="auto">
          <a:xfrm>
            <a:off x="2339975" y="4203700"/>
            <a:ext cx="4572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7150">
              <a:spcBef>
                <a:spcPts val="2000"/>
              </a:spcBef>
            </a:pPr>
            <a:r>
              <a:rPr lang="en-US">
                <a:solidFill>
                  <a:srgbClr val="FFFFFF"/>
                </a:solidFill>
                <a:latin typeface="Arial" charset="0"/>
                <a:sym typeface="Arial" charset="0"/>
              </a:rPr>
              <a:t>In photography this range of reflectance of white and black objects in the same light corresponds to about 5 stops of light</a:t>
            </a:r>
          </a:p>
        </p:txBody>
      </p:sp>
    </p:spTree>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3"/>
          <p:cNvSpPr>
            <a:spLocks noChangeArrowheads="1"/>
          </p:cNvSpPr>
          <p:nvPr/>
        </p:nvSpPr>
        <p:spPr bwMode="auto">
          <a:xfrm>
            <a:off x="1897063" y="622300"/>
            <a:ext cx="5349875"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7150">
              <a:spcBef>
                <a:spcPts val="2000"/>
              </a:spcBef>
            </a:pPr>
            <a:r>
              <a:rPr lang="en-US">
                <a:solidFill>
                  <a:srgbClr val="FFFFFF"/>
                </a:solidFill>
                <a:latin typeface="Arial" charset="0"/>
                <a:sym typeface="Arial" charset="0"/>
              </a:rPr>
              <a:t>It turns out that an object that reflects 18% of the same light illuminating the white and black objects is a neutral mid-tone gray, which corresponds to about 2 1/2 stops lighter than black and 2/12 stops darker than white!</a:t>
            </a:r>
          </a:p>
        </p:txBody>
      </p:sp>
      <p:sp>
        <p:nvSpPr>
          <p:cNvPr id="72706" name="Rectangle 4"/>
          <p:cNvSpPr>
            <a:spLocks noChangeArrowheads="1"/>
          </p:cNvSpPr>
          <p:nvPr/>
        </p:nvSpPr>
        <p:spPr bwMode="auto">
          <a:xfrm>
            <a:off x="3311525" y="2470150"/>
            <a:ext cx="25209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57150">
              <a:spcBef>
                <a:spcPts val="2000"/>
              </a:spcBef>
            </a:pPr>
            <a:r>
              <a:rPr lang="en-US">
                <a:solidFill>
                  <a:srgbClr val="FFFFFF"/>
                </a:solidFill>
                <a:latin typeface="Arial" charset="0"/>
                <a:sym typeface="Arial" charset="0"/>
              </a:rPr>
              <a:t>Why is this important?:</a:t>
            </a:r>
          </a:p>
        </p:txBody>
      </p:sp>
      <p:sp>
        <p:nvSpPr>
          <p:cNvPr id="72707" name="Rectangle 5"/>
          <p:cNvSpPr>
            <a:spLocks noChangeArrowheads="1"/>
          </p:cNvSpPr>
          <p:nvPr/>
        </p:nvSpPr>
        <p:spPr bwMode="auto">
          <a:xfrm>
            <a:off x="2286000" y="3105150"/>
            <a:ext cx="45720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7150">
              <a:spcBef>
                <a:spcPts val="2000"/>
              </a:spcBef>
            </a:pPr>
            <a:r>
              <a:rPr lang="en-US">
                <a:solidFill>
                  <a:srgbClr val="FFFFFF"/>
                </a:solidFill>
                <a:latin typeface="Arial" charset="0"/>
                <a:sym typeface="Arial" charset="0"/>
              </a:rPr>
              <a:t>Because Light meters are calibrated to an 18%  neutral mid-tone reflectance!!!!</a:t>
            </a:r>
          </a:p>
        </p:txBody>
      </p:sp>
    </p:spTree>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4"/>
          <p:cNvSpPr>
            <a:spLocks noChangeArrowheads="1"/>
          </p:cNvSpPr>
          <p:nvPr/>
        </p:nvSpPr>
        <p:spPr bwMode="auto">
          <a:xfrm>
            <a:off x="1011238" y="1458913"/>
            <a:ext cx="5697537" cy="323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7150" algn="ctr">
              <a:spcBef>
                <a:spcPts val="2000"/>
              </a:spcBef>
            </a:pPr>
            <a:r>
              <a:rPr lang="en-US">
                <a:solidFill>
                  <a:srgbClr val="FFFFFF"/>
                </a:solidFill>
                <a:latin typeface="Arial" charset="0"/>
                <a:sym typeface="Arial" charset="0"/>
              </a:rPr>
              <a:t>Exposure Meters Tell You How to Make the Thing They are Metering</a:t>
            </a:r>
          </a:p>
          <a:p>
            <a:pPr marL="57150" algn="ctr">
              <a:spcBef>
                <a:spcPts val="2000"/>
              </a:spcBef>
            </a:pPr>
            <a:r>
              <a:rPr lang="en-US">
                <a:solidFill>
                  <a:srgbClr val="FFFFFF"/>
                </a:solidFill>
                <a:latin typeface="Arial" charset="0"/>
                <a:sym typeface="Arial" charset="0"/>
              </a:rPr>
              <a:t> NEUTRAL</a:t>
            </a:r>
          </a:p>
          <a:p>
            <a:pPr marL="57150" algn="ctr">
              <a:spcBef>
                <a:spcPts val="2000"/>
              </a:spcBef>
            </a:pPr>
            <a:endParaRPr lang="en-US">
              <a:solidFill>
                <a:srgbClr val="FFFFFF"/>
              </a:solidFill>
              <a:latin typeface="Arial" charset="0"/>
              <a:sym typeface="Arial" charset="0"/>
            </a:endParaRPr>
          </a:p>
          <a:p>
            <a:pPr marL="57150" algn="ctr">
              <a:spcBef>
                <a:spcPts val="3200"/>
              </a:spcBef>
            </a:pPr>
            <a:r>
              <a:rPr lang="en-US" sz="3600">
                <a:solidFill>
                  <a:srgbClr val="FFFFFF"/>
                </a:solidFill>
                <a:latin typeface="Arial" charset="0"/>
                <a:sym typeface="Arial" charset="0"/>
              </a:rPr>
              <a:t>NOT HOW TO PROPERLY EXPOSE IT!!</a:t>
            </a:r>
          </a:p>
        </p:txBody>
      </p:sp>
    </p:spTree>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3"/>
          <p:cNvSpPr>
            <a:spLocks noChangeArrowheads="1"/>
          </p:cNvSpPr>
          <p:nvPr/>
        </p:nvSpPr>
        <p:spPr bwMode="auto">
          <a:xfrm>
            <a:off x="1736725" y="1966913"/>
            <a:ext cx="5670550"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7150">
              <a:spcBef>
                <a:spcPts val="2000"/>
              </a:spcBef>
            </a:pPr>
            <a:r>
              <a:rPr lang="en-US" sz="2400">
                <a:solidFill>
                  <a:srgbClr val="FFFFFF"/>
                </a:solidFill>
                <a:latin typeface="Arial" charset="0"/>
                <a:sym typeface="Arial" charset="0"/>
              </a:rPr>
              <a:t>So if you meter a scene that has bright white snow in and expose using the meter reading will the snow be  properly exposed and white in the picture?????</a:t>
            </a:r>
          </a:p>
        </p:txBody>
      </p:sp>
    </p:spTree>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TextBox 4"/>
          <p:cNvSpPr txBox="1">
            <a:spLocks noChangeArrowheads="1"/>
          </p:cNvSpPr>
          <p:nvPr/>
        </p:nvSpPr>
        <p:spPr bwMode="auto">
          <a:xfrm>
            <a:off x="3897313" y="706438"/>
            <a:ext cx="13144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r>
              <a:rPr lang="en-US" sz="5400">
                <a:solidFill>
                  <a:srgbClr val="FFFFFF"/>
                </a:solidFill>
              </a:rPr>
              <a:t>NO!</a:t>
            </a:r>
          </a:p>
        </p:txBody>
      </p:sp>
      <p:sp>
        <p:nvSpPr>
          <p:cNvPr id="75778" name="Rectangle 5"/>
          <p:cNvSpPr>
            <a:spLocks noChangeArrowheads="1"/>
          </p:cNvSpPr>
          <p:nvPr/>
        </p:nvSpPr>
        <p:spPr bwMode="auto">
          <a:xfrm>
            <a:off x="2286000" y="1824038"/>
            <a:ext cx="4572000" cy="388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7150">
              <a:spcBef>
                <a:spcPts val="3200"/>
              </a:spcBef>
            </a:pPr>
            <a:r>
              <a:rPr lang="en-US" sz="3600">
                <a:solidFill>
                  <a:srgbClr val="FFFFFF"/>
                </a:solidFill>
                <a:latin typeface="Arial" charset="0"/>
                <a:sym typeface="Arial" charset="0"/>
              </a:rPr>
              <a:t>It will look dull gray</a:t>
            </a:r>
          </a:p>
          <a:p>
            <a:pPr marL="57150">
              <a:spcBef>
                <a:spcPts val="2000"/>
              </a:spcBef>
            </a:pPr>
            <a:r>
              <a:rPr lang="en-US">
                <a:solidFill>
                  <a:srgbClr val="FFFFFF"/>
                </a:solidFill>
                <a:latin typeface="Arial" charset="0"/>
                <a:sym typeface="Arial" charset="0"/>
              </a:rPr>
              <a:t> </a:t>
            </a:r>
          </a:p>
          <a:p>
            <a:pPr marL="57150">
              <a:spcBef>
                <a:spcPts val="2000"/>
              </a:spcBef>
            </a:pPr>
            <a:r>
              <a:rPr lang="en-US">
                <a:solidFill>
                  <a:srgbClr val="FFFFFF"/>
                </a:solidFill>
                <a:latin typeface="Arial" charset="0"/>
                <a:sym typeface="Arial" charset="0"/>
              </a:rPr>
              <a:t>This is why you need to learn about metering  a scene and adjusting your exposure settings</a:t>
            </a:r>
          </a:p>
          <a:p>
            <a:pPr marL="57150">
              <a:spcBef>
                <a:spcPts val="2000"/>
              </a:spcBef>
            </a:pPr>
            <a:r>
              <a:rPr lang="en-US">
                <a:solidFill>
                  <a:srgbClr val="FFFFFF"/>
                </a:solidFill>
                <a:latin typeface="Arial" charset="0"/>
                <a:sym typeface="Arial" charset="0"/>
              </a:rPr>
              <a:t>(shutter speed and aperture settings)</a:t>
            </a:r>
          </a:p>
          <a:p>
            <a:pPr marL="57150">
              <a:spcBef>
                <a:spcPts val="2000"/>
              </a:spcBef>
            </a:pPr>
            <a:r>
              <a:rPr lang="en-US">
                <a:solidFill>
                  <a:srgbClr val="FFFFFF"/>
                </a:solidFill>
                <a:latin typeface="Arial" charset="0"/>
                <a:sym typeface="Arial" charset="0"/>
              </a:rPr>
              <a:t> to give proper exposure for the reflectance of the important objects in the scene</a:t>
            </a:r>
          </a:p>
        </p:txBody>
      </p:sp>
    </p:spTree>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30213"/>
            <a:ext cx="8229600" cy="771525"/>
          </a:xfrm>
        </p:spPr>
        <p:txBody>
          <a:bodyPr rtlCol="0">
            <a:normAutofit fontScale="90000"/>
          </a:bodyPr>
          <a:lstStyle/>
          <a:p>
            <a:pPr fontAlgn="auto">
              <a:spcAft>
                <a:spcPts val="0"/>
              </a:spcAft>
              <a:defRPr/>
            </a:pPr>
            <a:r>
              <a:rPr lang="en-US" dirty="0">
                <a:solidFill>
                  <a:srgbClr val="FFFFFF"/>
                </a:solidFill>
                <a:latin typeface="Arial" charset="0"/>
                <a:sym typeface="Arial" charset="0"/>
              </a:rPr>
              <a:t>Exposing for Tonality</a:t>
            </a:r>
            <a:r>
              <a:rPr lang="en-US" sz="3400" dirty="0">
                <a:solidFill>
                  <a:srgbClr val="FFFFFF"/>
                </a:solidFill>
                <a:latin typeface="Arial" charset="0"/>
                <a:sym typeface="Arial" charset="0"/>
              </a:rPr>
              <a:t> </a:t>
            </a:r>
            <a:r>
              <a:rPr lang="en-US" sz="3400" dirty="0">
                <a:latin typeface="Arial" charset="0"/>
                <a:sym typeface="Arial" charset="0"/>
              </a:rPr>
              <a:t/>
            </a:r>
            <a:br>
              <a:rPr lang="en-US" sz="3400" dirty="0">
                <a:latin typeface="Arial" charset="0"/>
                <a:sym typeface="Arial" charset="0"/>
              </a:rPr>
            </a:br>
            <a:endParaRPr lang="en-US" dirty="0">
              <a:ea typeface="+mj-ea"/>
              <a:cs typeface="+mj-cs"/>
            </a:endParaRPr>
          </a:p>
        </p:txBody>
      </p:sp>
      <p:pic>
        <p:nvPicPr>
          <p:cNvPr id="76802" name="Picture 3"/>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9450" y="1120775"/>
            <a:ext cx="1831975" cy="541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76803" name="Rectangle 4"/>
          <p:cNvSpPr>
            <a:spLocks noChangeArrowheads="1"/>
          </p:cNvSpPr>
          <p:nvPr/>
        </p:nvSpPr>
        <p:spPr bwMode="auto">
          <a:xfrm>
            <a:off x="2660650" y="3659188"/>
            <a:ext cx="38227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57150">
              <a:spcBef>
                <a:spcPts val="2000"/>
              </a:spcBef>
            </a:pPr>
            <a:r>
              <a:rPr lang="en-US">
                <a:solidFill>
                  <a:srgbClr val="FFFFFF"/>
                </a:solidFill>
                <a:latin typeface="Arial" charset="0"/>
                <a:sym typeface="Arial" charset="0"/>
              </a:rPr>
              <a:t>Mid Tone ( what your meter reads! )</a:t>
            </a:r>
          </a:p>
        </p:txBody>
      </p:sp>
      <p:sp>
        <p:nvSpPr>
          <p:cNvPr id="76804" name="Rectangle 5"/>
          <p:cNvSpPr>
            <a:spLocks noChangeArrowheads="1"/>
          </p:cNvSpPr>
          <p:nvPr/>
        </p:nvSpPr>
        <p:spPr bwMode="auto">
          <a:xfrm>
            <a:off x="3048000" y="1030288"/>
            <a:ext cx="27574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57150">
              <a:spcBef>
                <a:spcPts val="2000"/>
              </a:spcBef>
            </a:pPr>
            <a:r>
              <a:rPr lang="en-US">
                <a:solidFill>
                  <a:srgbClr val="FFFFFF"/>
                </a:solidFill>
                <a:latin typeface="Arial" charset="0"/>
                <a:sym typeface="Arial" charset="0"/>
              </a:rPr>
              <a:t>+2 1/2 texture-less  white</a:t>
            </a:r>
          </a:p>
        </p:txBody>
      </p:sp>
      <p:sp>
        <p:nvSpPr>
          <p:cNvPr id="76805" name="Rectangle 6"/>
          <p:cNvSpPr>
            <a:spLocks noChangeArrowheads="1"/>
          </p:cNvSpPr>
          <p:nvPr/>
        </p:nvSpPr>
        <p:spPr bwMode="auto">
          <a:xfrm>
            <a:off x="3173413" y="6164263"/>
            <a:ext cx="25574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57150">
              <a:spcBef>
                <a:spcPts val="2000"/>
              </a:spcBef>
            </a:pPr>
            <a:r>
              <a:rPr lang="en-US">
                <a:solidFill>
                  <a:srgbClr val="FFFFFF"/>
                </a:solidFill>
                <a:latin typeface="Arial" charset="0"/>
                <a:sym typeface="Arial" charset="0"/>
              </a:rPr>
              <a:t>-2 1/2  detail-less black</a:t>
            </a:r>
          </a:p>
        </p:txBody>
      </p:sp>
      <p:sp>
        <p:nvSpPr>
          <p:cNvPr id="76806" name="Rectangle 7"/>
          <p:cNvSpPr>
            <a:spLocks noChangeArrowheads="1"/>
          </p:cNvSpPr>
          <p:nvPr/>
        </p:nvSpPr>
        <p:spPr bwMode="auto">
          <a:xfrm>
            <a:off x="3016250" y="4922838"/>
            <a:ext cx="9667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57150">
              <a:spcBef>
                <a:spcPts val="2000"/>
              </a:spcBef>
            </a:pPr>
            <a:r>
              <a:rPr lang="en-US">
                <a:solidFill>
                  <a:srgbClr val="FFFFFF"/>
                </a:solidFill>
                <a:latin typeface="Arial" charset="0"/>
                <a:sym typeface="Arial" charset="0"/>
              </a:rPr>
              <a:t>-1  dark</a:t>
            </a:r>
          </a:p>
        </p:txBody>
      </p:sp>
      <p:sp>
        <p:nvSpPr>
          <p:cNvPr id="76807" name="Rectangle 8"/>
          <p:cNvSpPr>
            <a:spLocks noChangeArrowheads="1"/>
          </p:cNvSpPr>
          <p:nvPr/>
        </p:nvSpPr>
        <p:spPr bwMode="auto">
          <a:xfrm>
            <a:off x="3048000" y="2416175"/>
            <a:ext cx="10128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57150">
              <a:spcBef>
                <a:spcPts val="2000"/>
              </a:spcBef>
            </a:pPr>
            <a:r>
              <a:rPr lang="en-US">
                <a:solidFill>
                  <a:srgbClr val="FFFFFF"/>
                </a:solidFill>
                <a:latin typeface="Arial" charset="0"/>
                <a:sym typeface="Arial" charset="0"/>
              </a:rPr>
              <a:t>+1 	light</a:t>
            </a:r>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p:cNvSpPr>
            <a:spLocks noChangeArrowheads="1"/>
          </p:cNvSpPr>
          <p:nvPr/>
        </p:nvSpPr>
        <p:spPr bwMode="auto">
          <a:xfrm>
            <a:off x="2286000" y="2828925"/>
            <a:ext cx="4572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8194" name="Rectangle 2"/>
          <p:cNvSpPr>
            <a:spLocks noChangeArrowheads="1"/>
          </p:cNvSpPr>
          <p:nvPr/>
        </p:nvSpPr>
        <p:spPr bwMode="auto">
          <a:xfrm>
            <a:off x="2286000" y="2111375"/>
            <a:ext cx="4572000"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2800">
                <a:solidFill>
                  <a:srgbClr val="FFFFFF"/>
                </a:solidFill>
              </a:rPr>
              <a:t>So What are the requirements for making an excellent</a:t>
            </a:r>
          </a:p>
          <a:p>
            <a:pPr algn="ctr"/>
            <a:r>
              <a:rPr lang="en-US" sz="2800">
                <a:solidFill>
                  <a:srgbClr val="FFFFFF"/>
                </a:solidFill>
              </a:rPr>
              <a:t> geo-photograph?</a:t>
            </a:r>
          </a:p>
        </p:txBody>
      </p:sp>
    </p:spTree>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1375" y="625475"/>
            <a:ext cx="7461250" cy="5772150"/>
          </a:xfrm>
          <a:prstGeom prst="rect">
            <a:avLst/>
          </a:prstGeom>
          <a:noFill/>
          <a:ln>
            <a:noFill/>
          </a:ln>
          <a:effectLst>
            <a:outerShdw blurRad="63500" dist="12700" dir="2700000" algn="ctr" rotWithShape="0">
              <a:schemeClr val="bg2">
                <a:alpha val="75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Title 1"/>
          <p:cNvSpPr>
            <a:spLocks noGrp="1"/>
          </p:cNvSpPr>
          <p:nvPr>
            <p:ph type="title"/>
          </p:nvPr>
        </p:nvSpPr>
        <p:spPr/>
        <p:txBody>
          <a:bodyPr/>
          <a:lstStyle/>
          <a:p>
            <a:r>
              <a:rPr lang="en-US">
                <a:solidFill>
                  <a:srgbClr val="FFFFFF"/>
                </a:solidFill>
                <a:latin typeface="Calibri" charset="0"/>
              </a:rPr>
              <a:t>Using the Histogram!</a:t>
            </a:r>
          </a:p>
        </p:txBody>
      </p:sp>
      <p:sp>
        <p:nvSpPr>
          <p:cNvPr id="78850" name="Rectangle 2"/>
          <p:cNvSpPr>
            <a:spLocks noGrp="1" noChangeArrowheads="1"/>
          </p:cNvSpPr>
          <p:nvPr>
            <p:ph idx="1"/>
          </p:nvPr>
        </p:nvSpPr>
        <p:spPr/>
        <p:txBody>
          <a:bodyPr rIns="191798"/>
          <a:lstStyle/>
          <a:p>
            <a:r>
              <a:rPr lang="en-US">
                <a:solidFill>
                  <a:srgbClr val="FFFFFF"/>
                </a:solidFill>
                <a:latin typeface="Calibri" charset="0"/>
              </a:rPr>
              <a:t>Powerful digital tool for evaluating good exposure</a:t>
            </a:r>
          </a:p>
        </p:txBody>
      </p:sp>
      <p:pic>
        <p:nvPicPr>
          <p:cNvPr id="788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65388" y="2859088"/>
            <a:ext cx="4003675" cy="349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round/>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7888" y="211138"/>
            <a:ext cx="7388225" cy="6443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round/>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Title 1"/>
          <p:cNvSpPr>
            <a:spLocks noGrp="1"/>
          </p:cNvSpPr>
          <p:nvPr>
            <p:ph type="title"/>
          </p:nvPr>
        </p:nvSpPr>
        <p:spPr/>
        <p:txBody>
          <a:bodyPr/>
          <a:lstStyle/>
          <a:p>
            <a:r>
              <a:rPr lang="en-US">
                <a:solidFill>
                  <a:srgbClr val="FFFFFF"/>
                </a:solidFill>
                <a:latin typeface="Calibri" charset="0"/>
              </a:rPr>
              <a:t>Over exposed</a:t>
            </a:r>
          </a:p>
        </p:txBody>
      </p:sp>
      <p:pic>
        <p:nvPicPr>
          <p:cNvPr id="8089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652588"/>
            <a:ext cx="6203950" cy="456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round/>
                <a:headEnd/>
                <a:tailEnd/>
              </a14:hiddenLine>
            </a:ext>
          </a:extLst>
        </p:spPr>
      </p:pic>
      <p:pic>
        <p:nvPicPr>
          <p:cNvPr id="8089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6375" y="1711325"/>
            <a:ext cx="2341563" cy="423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round/>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Title 1"/>
          <p:cNvSpPr>
            <a:spLocks noGrp="1"/>
          </p:cNvSpPr>
          <p:nvPr>
            <p:ph type="title"/>
          </p:nvPr>
        </p:nvSpPr>
        <p:spPr/>
        <p:txBody>
          <a:bodyPr/>
          <a:lstStyle/>
          <a:p>
            <a:r>
              <a:rPr lang="en-US">
                <a:solidFill>
                  <a:srgbClr val="FFFFFF"/>
                </a:solidFill>
                <a:latin typeface="Calibri" charset="0"/>
              </a:rPr>
              <a:t>Underexposed</a:t>
            </a:r>
          </a:p>
        </p:txBody>
      </p:sp>
      <p:pic>
        <p:nvPicPr>
          <p:cNvPr id="8192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388" y="1706563"/>
            <a:ext cx="6227762" cy="450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round/>
                <a:headEnd/>
                <a:tailEnd/>
              </a14:hiddenLine>
            </a:ext>
          </a:extLst>
        </p:spPr>
      </p:pic>
      <p:pic>
        <p:nvPicPr>
          <p:cNvPr id="8192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2738" y="1706563"/>
            <a:ext cx="2152650" cy="394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round/>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3"/>
          <p:cNvSpPr>
            <a:spLocks noChangeArrowheads="1"/>
          </p:cNvSpPr>
          <p:nvPr/>
        </p:nvSpPr>
        <p:spPr bwMode="auto">
          <a:xfrm>
            <a:off x="2286000" y="746125"/>
            <a:ext cx="4572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7150">
              <a:spcBef>
                <a:spcPts val="2625"/>
              </a:spcBef>
            </a:pPr>
            <a:r>
              <a:rPr lang="en-US">
                <a:solidFill>
                  <a:srgbClr val="FFFFFF"/>
                </a:solidFill>
                <a:latin typeface="Arial" charset="0"/>
                <a:sym typeface="Arial" charset="0"/>
              </a:rPr>
              <a:t>How do you deal with scenes that have greater than 5 stops of exposure values???</a:t>
            </a:r>
          </a:p>
        </p:txBody>
      </p:sp>
      <p:sp>
        <p:nvSpPr>
          <p:cNvPr id="82946" name="Rectangle 4"/>
          <p:cNvSpPr>
            <a:spLocks noChangeArrowheads="1"/>
          </p:cNvSpPr>
          <p:nvPr/>
        </p:nvSpPr>
        <p:spPr bwMode="auto">
          <a:xfrm>
            <a:off x="2286000" y="2601913"/>
            <a:ext cx="4572000" cy="202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7150">
              <a:spcBef>
                <a:spcPts val="3200"/>
              </a:spcBef>
            </a:pPr>
            <a:r>
              <a:rPr lang="en-US">
                <a:solidFill>
                  <a:srgbClr val="FFFFFF"/>
                </a:solidFill>
                <a:latin typeface="Arial" charset="0"/>
                <a:sym typeface="Arial" charset="0"/>
              </a:rPr>
              <a:t>1. Graduated Neutral Density Filters</a:t>
            </a:r>
          </a:p>
          <a:p>
            <a:pPr marL="57150">
              <a:spcBef>
                <a:spcPts val="3200"/>
              </a:spcBef>
            </a:pPr>
            <a:r>
              <a:rPr lang="en-US">
                <a:solidFill>
                  <a:srgbClr val="FFFFFF"/>
                </a:solidFill>
                <a:latin typeface="Arial" charset="0"/>
                <a:sym typeface="Arial" charset="0"/>
              </a:rPr>
              <a:t>2. Software</a:t>
            </a:r>
          </a:p>
          <a:p>
            <a:pPr marL="57150">
              <a:spcBef>
                <a:spcPts val="3200"/>
              </a:spcBef>
            </a:pPr>
            <a:r>
              <a:rPr lang="en-US">
                <a:solidFill>
                  <a:srgbClr val="FFFFFF"/>
                </a:solidFill>
                <a:latin typeface="Arial" charset="0"/>
                <a:sym typeface="Arial" charset="0"/>
              </a:rPr>
              <a:t>3. Some higher end Modern DSLR’s have higher dynamic range sensors </a:t>
            </a:r>
          </a:p>
        </p:txBody>
      </p:sp>
    </p:spTree>
  </p:cSld>
  <p:clrMapOvr>
    <a:masterClrMapping/>
  </p:clrMapOvr>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dirty="0">
                <a:solidFill>
                  <a:schemeClr val="bg1"/>
                </a:solidFill>
                <a:latin typeface="Arial" charset="0"/>
                <a:sym typeface="Arial" charset="0"/>
              </a:rPr>
              <a:t>Focusing and Depth of Field</a:t>
            </a:r>
            <a:r>
              <a:rPr lang="en-US" dirty="0">
                <a:latin typeface="Arial" charset="0"/>
                <a:sym typeface="Arial" charset="0"/>
              </a:rPr>
              <a:t/>
            </a:r>
            <a:br>
              <a:rPr lang="en-US" dirty="0">
                <a:latin typeface="Arial" charset="0"/>
                <a:sym typeface="Arial" charset="0"/>
              </a:rPr>
            </a:br>
            <a:endParaRPr lang="en-US" dirty="0">
              <a:ea typeface="+mj-ea"/>
              <a:cs typeface="+mj-cs"/>
            </a:endParaRPr>
          </a:p>
        </p:txBody>
      </p:sp>
      <p:sp>
        <p:nvSpPr>
          <p:cNvPr id="86018" name="Content Placeholder 2"/>
          <p:cNvSpPr>
            <a:spLocks noGrp="1"/>
          </p:cNvSpPr>
          <p:nvPr>
            <p:ph idx="1"/>
          </p:nvPr>
        </p:nvSpPr>
        <p:spPr/>
        <p:txBody>
          <a:bodyPr/>
          <a:lstStyle/>
          <a:p>
            <a:r>
              <a:rPr lang="en-US" sz="2400">
                <a:solidFill>
                  <a:srgbClr val="FFFFFF"/>
                </a:solidFill>
                <a:latin typeface="Arial" charset="0"/>
                <a:sym typeface="Arial" charset="0"/>
              </a:rPr>
              <a:t>Utilizing different lens aperture settings gives you a powerful way to control what is in focus in the image</a:t>
            </a:r>
          </a:p>
          <a:p>
            <a:endParaRPr lang="en-US" sz="2400">
              <a:solidFill>
                <a:srgbClr val="FFFFFF"/>
              </a:solidFill>
              <a:latin typeface="Arial" charset="0"/>
              <a:sym typeface="Arial" charset="0"/>
            </a:endParaRPr>
          </a:p>
          <a:p>
            <a:r>
              <a:rPr lang="en-US" sz="2400">
                <a:solidFill>
                  <a:srgbClr val="FFFFFF"/>
                </a:solidFill>
                <a:latin typeface="Arial" charset="0"/>
                <a:sym typeface="Arial" charset="0"/>
              </a:rPr>
              <a:t>A low f/stop(large aperture opening) will give you a limited depth of field, while a high f/stop (small aperture opening) will give a large depth of field</a:t>
            </a:r>
          </a:p>
          <a:p>
            <a:endParaRPr lang="en-US">
              <a:latin typeface="Calibri" charset="0"/>
            </a:endParaRPr>
          </a:p>
        </p:txBody>
      </p:sp>
    </p:spTree>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Title 1"/>
          <p:cNvSpPr>
            <a:spLocks noGrp="1"/>
          </p:cNvSpPr>
          <p:nvPr>
            <p:ph type="title"/>
          </p:nvPr>
        </p:nvSpPr>
        <p:spPr/>
        <p:txBody>
          <a:bodyPr/>
          <a:lstStyle/>
          <a:p>
            <a:r>
              <a:rPr lang="en-US">
                <a:solidFill>
                  <a:srgbClr val="FFFFFF"/>
                </a:solidFill>
                <a:latin typeface="Calibri" charset="0"/>
              </a:rPr>
              <a:t>Focus stacking </a:t>
            </a:r>
          </a:p>
        </p:txBody>
      </p:sp>
      <p:sp>
        <p:nvSpPr>
          <p:cNvPr id="89090" name="Content Placeholder 2"/>
          <p:cNvSpPr>
            <a:spLocks noGrp="1"/>
          </p:cNvSpPr>
          <p:nvPr>
            <p:ph idx="1"/>
          </p:nvPr>
        </p:nvSpPr>
        <p:spPr/>
        <p:txBody>
          <a:bodyPr/>
          <a:lstStyle/>
          <a:p>
            <a:r>
              <a:rPr lang="en-US">
                <a:solidFill>
                  <a:srgbClr val="FFFFFF"/>
                </a:solidFill>
                <a:latin typeface="Calibri" charset="0"/>
              </a:rPr>
              <a:t>Take several images at different focus points</a:t>
            </a:r>
          </a:p>
          <a:p>
            <a:r>
              <a:rPr lang="en-US">
                <a:solidFill>
                  <a:srgbClr val="FFFFFF"/>
                </a:solidFill>
                <a:latin typeface="Calibri" charset="0"/>
              </a:rPr>
              <a:t>Use software to combine the images to give extreme depth of field</a:t>
            </a:r>
          </a:p>
          <a:p>
            <a:r>
              <a:rPr lang="en-US">
                <a:solidFill>
                  <a:srgbClr val="FFFFFF"/>
                </a:solidFill>
                <a:latin typeface="Calibri" charset="0"/>
              </a:rPr>
              <a:t>Particularly useful for macro and photo-microscopy</a:t>
            </a:r>
          </a:p>
          <a:p>
            <a:r>
              <a:rPr lang="en-US">
                <a:solidFill>
                  <a:srgbClr val="FFFFFF"/>
                </a:solidFill>
                <a:latin typeface="Calibri" charset="0"/>
              </a:rPr>
              <a:t>*Helicon Focus software</a:t>
            </a:r>
          </a:p>
        </p:txBody>
      </p:sp>
    </p:spTree>
  </p:cSld>
  <p:clrMapOvr>
    <a:masterClrMapping/>
  </p:clrMapOvr>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3" name="Picture 3" descr="SGWeaver_20120808_566.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60363" y="657225"/>
            <a:ext cx="3708400" cy="555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14" name="Picture 4" descr="SGWeaver_20120808_567.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05363" y="590550"/>
            <a:ext cx="3752850" cy="562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7" name="Picture 3" descr="SGWeaver_20120808_568.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52425" y="539750"/>
            <a:ext cx="3965575" cy="593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38" name="Picture 4" descr="SGWeaver_20120808_569.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59313" y="542925"/>
            <a:ext cx="3962400" cy="593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3713" y="1412875"/>
            <a:ext cx="5345112" cy="3776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5" name="TextBox 4"/>
          <p:cNvSpPr txBox="1"/>
          <p:nvPr/>
        </p:nvSpPr>
        <p:spPr>
          <a:xfrm>
            <a:off x="471488" y="2209800"/>
            <a:ext cx="2562225" cy="1939925"/>
          </a:xfrm>
          <a:prstGeom prst="rect">
            <a:avLst/>
          </a:prstGeom>
          <a:noFill/>
        </p:spPr>
        <p:txBody>
          <a:bodyPr>
            <a:spAutoFit/>
          </a:bodyPr>
          <a:lstStyle/>
          <a:p>
            <a:pPr fontAlgn="auto">
              <a:spcBef>
                <a:spcPts val="0"/>
              </a:spcBef>
              <a:spcAft>
                <a:spcPts val="0"/>
              </a:spcAft>
              <a:defRPr/>
            </a:pPr>
            <a:r>
              <a:rPr lang="en-US" sz="2400" dirty="0">
                <a:solidFill>
                  <a:schemeClr val="tx1">
                    <a:lumMod val="20000"/>
                    <a:lumOff val="80000"/>
                  </a:schemeClr>
                </a:solidFill>
                <a:latin typeface="+mn-lt"/>
                <a:ea typeface="+mn-ea"/>
                <a:cs typeface="+mn-cs"/>
              </a:rPr>
              <a:t>Good </a:t>
            </a:r>
            <a:r>
              <a:rPr lang="en-US" sz="2400" dirty="0">
                <a:solidFill>
                  <a:schemeClr val="tx1">
                    <a:lumMod val="20000"/>
                    <a:lumOff val="80000"/>
                  </a:schemeClr>
                </a:solidFill>
                <a:latin typeface="+mn-lt"/>
                <a:ea typeface="+mn-ea"/>
                <a:cs typeface="+mn-cs"/>
              </a:rPr>
              <a:t>Subject</a:t>
            </a:r>
          </a:p>
          <a:p>
            <a:pPr fontAlgn="auto">
              <a:spcBef>
                <a:spcPts val="0"/>
              </a:spcBef>
              <a:spcAft>
                <a:spcPts val="0"/>
              </a:spcAft>
              <a:defRPr/>
            </a:pPr>
            <a:endParaRPr lang="en-US" sz="2400" dirty="0">
              <a:solidFill>
                <a:schemeClr val="tx1">
                  <a:lumMod val="20000"/>
                  <a:lumOff val="80000"/>
                </a:schemeClr>
              </a:solidFill>
              <a:latin typeface="+mn-lt"/>
              <a:ea typeface="+mn-ea"/>
              <a:cs typeface="+mn-cs"/>
            </a:endParaRPr>
          </a:p>
          <a:p>
            <a:pPr fontAlgn="auto">
              <a:spcBef>
                <a:spcPts val="0"/>
              </a:spcBef>
              <a:spcAft>
                <a:spcPts val="0"/>
              </a:spcAft>
              <a:defRPr/>
            </a:pPr>
            <a:r>
              <a:rPr lang="en-US" sz="2400" dirty="0">
                <a:solidFill>
                  <a:schemeClr val="tx1">
                    <a:lumMod val="20000"/>
                    <a:lumOff val="80000"/>
                  </a:schemeClr>
                </a:solidFill>
                <a:latin typeface="+mn-lt"/>
                <a:ea typeface="+mn-ea"/>
                <a:cs typeface="+mn-cs"/>
              </a:rPr>
              <a:t>Good Technique</a:t>
            </a:r>
          </a:p>
          <a:p>
            <a:pPr fontAlgn="auto">
              <a:spcBef>
                <a:spcPts val="0"/>
              </a:spcBef>
              <a:spcAft>
                <a:spcPts val="0"/>
              </a:spcAft>
              <a:defRPr/>
            </a:pPr>
            <a:endParaRPr lang="en-US" sz="2400" dirty="0">
              <a:solidFill>
                <a:schemeClr val="tx1">
                  <a:lumMod val="20000"/>
                  <a:lumOff val="80000"/>
                </a:schemeClr>
              </a:solidFill>
              <a:latin typeface="+mn-lt"/>
              <a:ea typeface="+mn-ea"/>
              <a:cs typeface="+mn-cs"/>
            </a:endParaRPr>
          </a:p>
          <a:p>
            <a:pPr fontAlgn="auto">
              <a:spcBef>
                <a:spcPts val="0"/>
              </a:spcBef>
              <a:spcAft>
                <a:spcPts val="0"/>
              </a:spcAft>
              <a:defRPr/>
            </a:pPr>
            <a:r>
              <a:rPr lang="en-US" sz="2400" dirty="0">
                <a:solidFill>
                  <a:schemeClr val="tx1">
                    <a:lumMod val="20000"/>
                    <a:lumOff val="80000"/>
                  </a:schemeClr>
                </a:solidFill>
                <a:latin typeface="+mn-lt"/>
                <a:ea typeface="+mn-ea"/>
                <a:cs typeface="+mn-cs"/>
              </a:rPr>
              <a:t>Good Conditions</a:t>
            </a:r>
            <a:endParaRPr lang="en-US" sz="2400" dirty="0">
              <a:solidFill>
                <a:schemeClr val="tx1">
                  <a:lumMod val="20000"/>
                  <a:lumOff val="80000"/>
                </a:schemeClr>
              </a:solidFill>
              <a:latin typeface="+mn-lt"/>
              <a:ea typeface="+mn-ea"/>
              <a:cs typeface="+mn-cs"/>
            </a:endParaRPr>
          </a:p>
        </p:txBody>
      </p:sp>
    </p:spTree>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1" name="Picture 3" descr="SGWeaver_20120808_570.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6538" y="434975"/>
            <a:ext cx="4056062" cy="607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2" name="Picture 4" descr="SGWeaver_20120808_57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52963" y="434975"/>
            <a:ext cx="4056062" cy="607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5" name="Picture 3" descr="lobellia.tif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08175" y="184150"/>
            <a:ext cx="5338763" cy="641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12763"/>
            <a:ext cx="8229600" cy="1143000"/>
          </a:xfrm>
        </p:spPr>
        <p:txBody>
          <a:bodyPr rtlCol="0">
            <a:normAutofit fontScale="90000"/>
          </a:bodyPr>
          <a:lstStyle/>
          <a:p>
            <a:pPr fontAlgn="auto">
              <a:spcAft>
                <a:spcPts val="0"/>
              </a:spcAft>
              <a:defRPr/>
            </a:pPr>
            <a:r>
              <a:rPr lang="en-US" dirty="0">
                <a:solidFill>
                  <a:srgbClr val="FFFFFF"/>
                </a:solidFill>
              </a:rPr>
              <a:t>Here is the secret to making great Geo-photographs :</a:t>
            </a:r>
            <a:br>
              <a:rPr lang="en-US" dirty="0">
                <a:solidFill>
                  <a:srgbClr val="FFFFFF"/>
                </a:solidFill>
              </a:rPr>
            </a:br>
            <a:endParaRPr lang="en-US" dirty="0">
              <a:solidFill>
                <a:srgbClr val="FFFFFF"/>
              </a:solidFill>
              <a:ea typeface="+mj-ea"/>
              <a:cs typeface="+mj-cs"/>
            </a:endParaRPr>
          </a:p>
        </p:txBody>
      </p:sp>
      <p:sp>
        <p:nvSpPr>
          <p:cNvPr id="94210" name="Content Placeholder 2"/>
          <p:cNvSpPr>
            <a:spLocks noGrp="1"/>
          </p:cNvSpPr>
          <p:nvPr>
            <p:ph idx="1"/>
          </p:nvPr>
        </p:nvSpPr>
        <p:spPr/>
        <p:txBody>
          <a:bodyPr/>
          <a:lstStyle/>
          <a:p>
            <a:pPr>
              <a:spcBef>
                <a:spcPts val="3900"/>
              </a:spcBef>
            </a:pPr>
            <a:r>
              <a:rPr lang="en-US">
                <a:solidFill>
                  <a:srgbClr val="FFFFFF"/>
                </a:solidFill>
                <a:latin typeface="Calibri" charset="0"/>
              </a:rPr>
              <a:t>Good Technique + </a:t>
            </a:r>
          </a:p>
          <a:p>
            <a:pPr>
              <a:spcBef>
                <a:spcPts val="3900"/>
              </a:spcBef>
            </a:pPr>
            <a:r>
              <a:rPr lang="en-US">
                <a:solidFill>
                  <a:srgbClr val="FFFFFF"/>
                </a:solidFill>
                <a:latin typeface="Calibri" charset="0"/>
              </a:rPr>
              <a:t>Good Subject  +</a:t>
            </a:r>
          </a:p>
          <a:p>
            <a:pPr>
              <a:spcBef>
                <a:spcPts val="3900"/>
              </a:spcBef>
            </a:pPr>
            <a:r>
              <a:rPr lang="en-US">
                <a:solidFill>
                  <a:srgbClr val="FFFFFF"/>
                </a:solidFill>
                <a:latin typeface="Calibri" charset="0"/>
              </a:rPr>
              <a:t>Good Conditions =</a:t>
            </a:r>
            <a:endParaRPr lang="en-US">
              <a:latin typeface="Calibri" charset="0"/>
            </a:endParaRPr>
          </a:p>
        </p:txBody>
      </p:sp>
      <p:sp>
        <p:nvSpPr>
          <p:cNvPr id="94211" name="TextBox 3"/>
          <p:cNvSpPr txBox="1">
            <a:spLocks noChangeArrowheads="1"/>
          </p:cNvSpPr>
          <p:nvPr/>
        </p:nvSpPr>
        <p:spPr bwMode="auto">
          <a:xfrm>
            <a:off x="1295400" y="4483100"/>
            <a:ext cx="655320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r>
              <a:rPr lang="en-US" sz="4400">
                <a:solidFill>
                  <a:srgbClr val="FFFFFF"/>
                </a:solidFill>
              </a:rPr>
              <a:t>Excellent Geo-Photograph!</a:t>
            </a:r>
          </a:p>
        </p:txBody>
      </p:sp>
    </p:spTree>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Title 1"/>
          <p:cNvSpPr>
            <a:spLocks noGrp="1"/>
          </p:cNvSpPr>
          <p:nvPr>
            <p:ph type="title"/>
          </p:nvPr>
        </p:nvSpPr>
        <p:spPr/>
        <p:txBody>
          <a:bodyPr/>
          <a:lstStyle/>
          <a:p>
            <a:r>
              <a:rPr lang="en-US">
                <a:solidFill>
                  <a:srgbClr val="FFFFFF"/>
                </a:solidFill>
                <a:latin typeface="Calibri" charset="0"/>
              </a:rPr>
              <a:t>Recommended Website references</a:t>
            </a:r>
          </a:p>
        </p:txBody>
      </p:sp>
      <p:sp>
        <p:nvSpPr>
          <p:cNvPr id="95234" name="Content Placeholder 2"/>
          <p:cNvSpPr>
            <a:spLocks noGrp="1"/>
          </p:cNvSpPr>
          <p:nvPr>
            <p:ph idx="1"/>
          </p:nvPr>
        </p:nvSpPr>
        <p:spPr/>
        <p:txBody>
          <a:bodyPr/>
          <a:lstStyle/>
          <a:p>
            <a:r>
              <a:rPr lang="en-US">
                <a:solidFill>
                  <a:srgbClr val="FFFFFF"/>
                </a:solidFill>
                <a:latin typeface="Calibri" charset="0"/>
              </a:rPr>
              <a:t>Helicon focus: </a:t>
            </a:r>
            <a:r>
              <a:rPr lang="en-US">
                <a:solidFill>
                  <a:srgbClr val="FFFFFF"/>
                </a:solidFill>
                <a:latin typeface="Calibri" charset="0"/>
                <a:hlinkClick r:id="rId2"/>
              </a:rPr>
              <a:t>http://www.heliconsoft.com/</a:t>
            </a:r>
            <a:endParaRPr lang="en-US">
              <a:solidFill>
                <a:srgbClr val="FFFFFF"/>
              </a:solidFill>
              <a:latin typeface="Calibri" charset="0"/>
            </a:endParaRPr>
          </a:p>
          <a:p>
            <a:r>
              <a:rPr lang="en-US">
                <a:solidFill>
                  <a:srgbClr val="FFFFFF"/>
                </a:solidFill>
                <a:latin typeface="Calibri" charset="0"/>
              </a:rPr>
              <a:t>Guy Tal Photography E-books </a:t>
            </a:r>
            <a:r>
              <a:rPr lang="en-US">
                <a:solidFill>
                  <a:srgbClr val="FFFFFF"/>
                </a:solidFill>
                <a:latin typeface="Calibri" charset="0"/>
                <a:hlinkClick r:id="rId3"/>
              </a:rPr>
              <a:t>http://guytalbooks.com/</a:t>
            </a:r>
            <a:endParaRPr lang="en-US">
              <a:solidFill>
                <a:srgbClr val="FFFFFF"/>
              </a:solidFill>
              <a:latin typeface="Calibri" charset="0"/>
            </a:endParaRPr>
          </a:p>
          <a:p>
            <a:r>
              <a:rPr lang="en-US">
                <a:solidFill>
                  <a:srgbClr val="FFFFFF"/>
                </a:solidFill>
                <a:latin typeface="Calibri" charset="0"/>
              </a:rPr>
              <a:t>Adobe Photoshop Lightroom: </a:t>
            </a:r>
            <a:r>
              <a:rPr lang="en-US" i="1">
                <a:latin typeface="Calibri" charset="0"/>
                <a:hlinkClick r:id="rId4"/>
              </a:rPr>
              <a:t>www.adobe.com/</a:t>
            </a:r>
            <a:r>
              <a:rPr lang="en-US" b="1" i="1">
                <a:latin typeface="Calibri" charset="0"/>
                <a:hlinkClick r:id="rId4"/>
              </a:rPr>
              <a:t>Lightroom</a:t>
            </a:r>
            <a:endParaRPr lang="en-US" b="1" i="1">
              <a:latin typeface="Calibri" charset="0"/>
            </a:endParaRPr>
          </a:p>
          <a:p>
            <a:endParaRPr lang="en-US">
              <a:solidFill>
                <a:srgbClr val="FFFFFF"/>
              </a:solidFill>
              <a:latin typeface="Calibri" charset="0"/>
            </a:endParaRPr>
          </a:p>
        </p:txBody>
      </p:sp>
    </p:spTree>
  </p:cSld>
  <p:clrMapOvr>
    <a:masterClrMapping/>
  </p:clrMapOvr>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263" y="790575"/>
            <a:ext cx="7991475" cy="5272088"/>
          </a:xfrm>
          <a:prstGeom prst="rect">
            <a:avLst/>
          </a:prstGeom>
          <a:noFill/>
          <a:ln>
            <a:noFill/>
          </a:ln>
          <a:effectLst>
            <a:outerShdw blurRad="63500" dist="12700" dir="2700000" algn="ctr" rotWithShape="0">
              <a:schemeClr val="bg2">
                <a:alpha val="75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FFFFFF"/>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Title 1"/>
          <p:cNvSpPr>
            <a:spLocks noGrp="1"/>
          </p:cNvSpPr>
          <p:nvPr>
            <p:ph type="title"/>
          </p:nvPr>
        </p:nvSpPr>
        <p:spPr/>
        <p:txBody>
          <a:bodyPr/>
          <a:lstStyle/>
          <a:p>
            <a:r>
              <a:rPr lang="en-US">
                <a:solidFill>
                  <a:srgbClr val="FFFFFF"/>
                </a:solidFill>
                <a:latin typeface="Calibri" charset="0"/>
              </a:rPr>
              <a:t>THANKS</a:t>
            </a:r>
          </a:p>
        </p:txBody>
      </p:sp>
      <p:sp>
        <p:nvSpPr>
          <p:cNvPr id="98306" name="Content Placeholder 2"/>
          <p:cNvSpPr>
            <a:spLocks noGrp="1"/>
          </p:cNvSpPr>
          <p:nvPr>
            <p:ph idx="1"/>
          </p:nvPr>
        </p:nvSpPr>
        <p:spPr/>
        <p:txBody>
          <a:bodyPr/>
          <a:lstStyle/>
          <a:p>
            <a:r>
              <a:rPr lang="en-US">
                <a:solidFill>
                  <a:srgbClr val="FFFFFF"/>
                </a:solidFill>
                <a:latin typeface="Calibri" charset="0"/>
              </a:rPr>
              <a:t>QUESTIONS???</a:t>
            </a:r>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Content Placeholder 2"/>
          <p:cNvSpPr>
            <a:spLocks noGrp="1"/>
          </p:cNvSpPr>
          <p:nvPr>
            <p:ph idx="1"/>
          </p:nvPr>
        </p:nvSpPr>
        <p:spPr/>
        <p:txBody>
          <a:bodyPr/>
          <a:lstStyle/>
          <a:p>
            <a:pPr algn="ctr"/>
            <a:r>
              <a:rPr lang="en-US" sz="4000">
                <a:solidFill>
                  <a:srgbClr val="FFFFFF"/>
                </a:solidFill>
                <a:latin typeface="Calibri" charset="0"/>
              </a:rPr>
              <a:t>So let us explore the elements of making an excellent </a:t>
            </a:r>
            <a:br>
              <a:rPr lang="en-US" sz="4000">
                <a:solidFill>
                  <a:srgbClr val="FFFFFF"/>
                </a:solidFill>
                <a:latin typeface="Calibri" charset="0"/>
              </a:rPr>
            </a:br>
            <a:r>
              <a:rPr lang="en-US" sz="4000">
                <a:solidFill>
                  <a:srgbClr val="FFFFFF"/>
                </a:solidFill>
                <a:latin typeface="Calibri" charset="0"/>
              </a:rPr>
              <a:t>Geo-Photograph</a:t>
            </a:r>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430</TotalTime>
  <Words>1208</Words>
  <Application>Microsoft Macintosh PowerPoint</Application>
  <PresentationFormat>On-screen Show (4:3)</PresentationFormat>
  <Paragraphs>173</Paragraphs>
  <Slides>85</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85</vt:i4>
      </vt:variant>
    </vt:vector>
  </HeadingPairs>
  <TitlesOfParts>
    <vt:vector size="93" baseType="lpstr">
      <vt:lpstr>Calibri</vt:lpstr>
      <vt:lpstr>ＭＳ Ｐゴシック</vt:lpstr>
      <vt:lpstr>Arial</vt:lpstr>
      <vt:lpstr>Copperplate</vt:lpstr>
      <vt:lpstr>Palatino</vt:lpstr>
      <vt:lpstr>ヒラギノ明朝 ProN W3</vt:lpstr>
      <vt:lpstr>Arial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Lenses  “Normal” lens: field of view is about what the human eye sees  Focal Length in full-frame 35mm =50mm  “Wide angle” &lt; 50mm “Telephoto”&gt; 50mm    Modern Zoom lenses give great flexibility in framing your scene/subject </vt:lpstr>
      <vt:lpstr>PowerPoint Presentation</vt:lpstr>
      <vt:lpstr>PowerPoint Presentation</vt:lpstr>
      <vt:lpstr>Technique</vt:lpstr>
      <vt:lpstr>PowerPoint Presentation</vt:lpstr>
      <vt:lpstr>The Creative Aspects: </vt:lpstr>
      <vt:lpstr>Composition</vt:lpstr>
      <vt:lpstr>Simplify!!!!</vt:lpstr>
      <vt:lpstr>PowerPoint Presentation</vt:lpstr>
      <vt:lpstr>Think graphically !! </vt:lpstr>
      <vt:lpstr>PowerPoint Presentation</vt:lpstr>
      <vt:lpstr>PowerPoint Presentation</vt:lpstr>
      <vt:lpstr>The Rule of Thirds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Seeing the Light</vt:lpstr>
      <vt:lpstr>Directions of Light</vt:lpstr>
      <vt:lpstr>Light Source</vt:lpstr>
      <vt:lpstr>Light “color”</vt:lpstr>
      <vt:lpstr>Warm Light</vt:lpstr>
      <vt:lpstr>Cool Light</vt:lpstr>
      <vt:lpstr>White Balance</vt:lpstr>
      <vt:lpstr>PowerPoint Presentation</vt:lpstr>
      <vt:lpstr>PowerPoint Presentation</vt:lpstr>
      <vt:lpstr>So what is “good” light ???</vt:lpstr>
      <vt:lpstr>PowerPoint Presentation</vt:lpstr>
      <vt:lpstr>PowerPoint Presentation</vt:lpstr>
      <vt:lpstr>PowerPoint Presentation</vt:lpstr>
      <vt:lpstr>PowerPoint Presentation</vt:lpstr>
      <vt:lpstr>Best Light for photographing outcrops and close up details: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Understanding Exposure </vt:lpstr>
      <vt:lpstr>PowerPoint Presentation</vt:lpstr>
      <vt:lpstr>PowerPoint Presentation</vt:lpstr>
      <vt:lpstr>PowerPoint Presentation</vt:lpstr>
      <vt:lpstr>Reflectance </vt:lpstr>
      <vt:lpstr>PowerPoint Presentation</vt:lpstr>
      <vt:lpstr>PowerPoint Presentation</vt:lpstr>
      <vt:lpstr>PowerPoint Presentation</vt:lpstr>
      <vt:lpstr>PowerPoint Presentation</vt:lpstr>
      <vt:lpstr>Exposing for Tonality  </vt:lpstr>
      <vt:lpstr>PowerPoint Presentation</vt:lpstr>
      <vt:lpstr>Using the Histogram!</vt:lpstr>
      <vt:lpstr>PowerPoint Presentation</vt:lpstr>
      <vt:lpstr>Over exposed</vt:lpstr>
      <vt:lpstr>Underexposed</vt:lpstr>
      <vt:lpstr>PowerPoint Presentation</vt:lpstr>
      <vt:lpstr>Focusing and Depth of Field </vt:lpstr>
      <vt:lpstr>Focus stacking </vt:lpstr>
      <vt:lpstr>PowerPoint Presentation</vt:lpstr>
      <vt:lpstr>PowerPoint Presentation</vt:lpstr>
      <vt:lpstr>PowerPoint Presentation</vt:lpstr>
      <vt:lpstr>PowerPoint Presentation</vt:lpstr>
      <vt:lpstr>Here is the secret to making great Geo-photographs : </vt:lpstr>
      <vt:lpstr>Recommended Website references</vt:lpstr>
      <vt:lpstr>PowerPoint Presentation</vt:lpstr>
      <vt:lpstr>THANKS</vt:lpstr>
    </vt:vector>
  </TitlesOfParts>
  <Company>Colorado College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Stephen Weaver</dc:creator>
  <cp:lastModifiedBy>Stephen/Weaver</cp:lastModifiedBy>
  <cp:revision>45</cp:revision>
  <dcterms:created xsi:type="dcterms:W3CDTF">2013-03-15T17:51:56Z</dcterms:created>
  <dcterms:modified xsi:type="dcterms:W3CDTF">2013-03-18T17:33:35Z</dcterms:modified>
</cp:coreProperties>
</file>