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5" r:id="rId2"/>
    <p:sldId id="256" r:id="rId3"/>
    <p:sldId id="257" r:id="rId4"/>
    <p:sldId id="258" r:id="rId5"/>
    <p:sldId id="259" r:id="rId6"/>
    <p:sldId id="260" r:id="rId7"/>
    <p:sldId id="271" r:id="rId8"/>
    <p:sldId id="267" r:id="rId9"/>
    <p:sldId id="266" r:id="rId10"/>
    <p:sldId id="272" r:id="rId11"/>
    <p:sldId id="268" r:id="rId12"/>
    <p:sldId id="269" r:id="rId13"/>
    <p:sldId id="261" r:id="rId14"/>
    <p:sldId id="270" r:id="rId15"/>
    <p:sldId id="273" r:id="rId16"/>
    <p:sldId id="276" r:id="rId17"/>
    <p:sldId id="274" r:id="rId18"/>
    <p:sldId id="262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C44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FF1143B-EEE1-4659-B676-463B6ADA6735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7468735-A8E8-4A38-AABA-4D0C5992D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Problems – textbooks do not show error bars. Many AGU presentations of data don’t show data bars. Students cannot yet understand Methods sections of published peer-reviewed papers. How do they know if these are good or bad data.</a:t>
            </a:r>
          </a:p>
          <a:p>
            <a:pPr>
              <a:spcBef>
                <a:spcPct val="0"/>
              </a:spcBef>
            </a:pPr>
            <a:r>
              <a:rPr lang="en-US" smtClean="0"/>
              <a:t>Figure for Andes from Winter, 2001 after Pearce, 1983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D77D77-13C0-4D7C-8422-07E720C956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John McNett invented tricorder for TV. Sold out on ebay for ~$99. Real thing is ~$30k.</a:t>
            </a: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6FD9B9-6379-461B-889E-7AB743AB0B7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A possible solution? Warning- your students will no longer “get” the tricorder reference!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B74AD0-7E8F-4FE6-82A4-B468EB62A0C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Processes 2500 counts per second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40F924-A4DB-4082-AB80-3D0DB8FD212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Zr, Nb, Mo strongly fluoresce – graph from Innov-X literature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624B21-A46E-451F-AE0B-920C521BA15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AA3710-CCB1-4C90-9F8C-39E0E3A4036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B4FC76-F3C8-47AF-8AC7-0C22A8F6CE0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Manufacturer will give quoted precision. </a:t>
            </a:r>
          </a:p>
          <a:p>
            <a:pPr>
              <a:spcBef>
                <a:spcPct val="0"/>
              </a:spcBef>
            </a:pPr>
            <a:r>
              <a:rPr lang="en-US" smtClean="0"/>
              <a:t>Student tested field vs lab precision as part of senior thesis</a:t>
            </a:r>
          </a:p>
          <a:p>
            <a:pPr>
              <a:spcBef>
                <a:spcPct val="0"/>
              </a:spcBef>
            </a:pPr>
            <a:r>
              <a:rPr lang="en-US" smtClean="0"/>
              <a:t>Tamara now at Vanderbuilt working on PhD – has NSF graduate fellowship!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A7A5B5-D9B3-4F40-A738-32EBD498D5B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E9D9B3-D74C-4374-B5C4-94EAB6C6243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Dark Green diamonds – pre-Late Wisconsinin rhythmites</a:t>
            </a:r>
          </a:p>
          <a:p>
            <a:pPr>
              <a:spcBef>
                <a:spcPct val="0"/>
              </a:spcBef>
            </a:pPr>
            <a:r>
              <a:rPr lang="en-US" smtClean="0"/>
              <a:t>Blue diamonds – Wisconsinin rhythmites (Pleistocene Missoula floods)</a:t>
            </a:r>
          </a:p>
          <a:p>
            <a:pPr>
              <a:spcBef>
                <a:spcPct val="0"/>
              </a:spcBef>
            </a:pPr>
            <a:r>
              <a:rPr lang="en-US" smtClean="0"/>
              <a:t>Precision – 2 std deviation</a:t>
            </a:r>
          </a:p>
          <a:p>
            <a:pPr>
              <a:spcBef>
                <a:spcPct val="0"/>
              </a:spcBef>
            </a:pPr>
            <a:r>
              <a:rPr lang="en-US" smtClean="0"/>
              <a:t>Range of CRB compositions given by bar at base</a:t>
            </a:r>
          </a:p>
          <a:p>
            <a:pPr>
              <a:spcBef>
                <a:spcPct val="0"/>
              </a:spcBef>
            </a:pPr>
            <a:r>
              <a:rPr lang="en-US" smtClean="0"/>
              <a:t>Red lines – samples targeted for mineral separation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This is an example of a training document that every student user signs to indicate they’ve completed training. 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C8731C-6A5B-4DF7-A592-6B379677729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38A5B-86E4-4A85-90C2-4E940C4C7F4D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03E9-F0AD-4E28-BBD0-75A5D4D01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8B6A-39B0-4E37-AFF9-CC0576D44404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CF065-E993-40F8-88BE-5A7CCBC53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13F1B-E41E-4D4B-808C-1063A3E6F36B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7AFD4-6641-456D-8785-A8F12F8B5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89E02-1547-4917-AAD1-37A7AF52A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4B355-3598-434B-84F0-5D9176264E8E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B3DF8-49FD-4519-A759-8A582B6C88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2BC16-F203-4298-AEEC-FAB73FEBF4C4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12389-085B-4558-82AB-0145A6F5B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6619B-D653-4370-8431-BD015DEF1FCC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D9F64-777D-48C7-B142-D65AAE06A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042F-0E46-41FE-BB81-A9D3167972A3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649C1-1B1F-4DF2-A833-373D759D3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92D8D-C3E1-47E5-BAB3-E5916207DC55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38C3A-57A4-49BA-A6C6-163E9C601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C93F5-931F-4C22-A671-29BABD102378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48088-13D8-4E0E-BBCB-275EBB6A8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9C97B-372A-4967-AA38-26345717EC98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4C7-C531-461E-A54E-3A6F933B7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68482-5C13-4F2E-A398-2382F6A28CD2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A95FC-CC77-4CA4-9ABA-FBB67B4EF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5305E2-CA32-4C5E-A04F-AF97AAE5A5B5}" type="datetimeFigureOut">
              <a:rPr lang="en-US"/>
              <a:pPr>
                <a:defRPr/>
              </a:pPr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71BDA0-DC3D-44AD-AC28-8C7F17CC6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ntler.us/washington-state/maps/washington-landscape-map.aspx" TargetMode="Externa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sz="2400" smtClean="0">
                <a:solidFill>
                  <a:srgbClr val="0000FF"/>
                </a:solidFill>
                <a:latin typeface="Braggadocio"/>
                <a:ea typeface="Braggadocio"/>
                <a:cs typeface="Braggadocio"/>
              </a:rPr>
              <a:t>Understanding this diagram means you graduate from geochemistry!</a:t>
            </a:r>
          </a:p>
        </p:txBody>
      </p:sp>
      <p:pic>
        <p:nvPicPr>
          <p:cNvPr id="15362" name="Picture 5" descr="Fig 17-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3" y="1417638"/>
            <a:ext cx="7497762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 test stand</a:t>
            </a:r>
          </a:p>
        </p:txBody>
      </p:sp>
      <p:pic>
        <p:nvPicPr>
          <p:cNvPr id="43010" name="Content Placeholder 10" descr="IMG_2057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-18193" r="-18193"/>
          <a:stretch>
            <a:fillRect/>
          </a:stretch>
        </p:blipFill>
        <p:spPr>
          <a:xfrm>
            <a:off x="4198938" y="1525588"/>
            <a:ext cx="4759325" cy="4652962"/>
          </a:xfrm>
        </p:spPr>
      </p:pic>
      <p:pic>
        <p:nvPicPr>
          <p:cNvPr id="43011" name="Content Placeholder 12" descr="IMG_2046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18167" r="-18167"/>
          <a:stretch>
            <a:fillRect/>
          </a:stretch>
        </p:blipFill>
        <p:spPr>
          <a:xfrm>
            <a:off x="207963" y="1525588"/>
            <a:ext cx="4703762" cy="4600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5"/>
          <p:cNvSpPr txBox="1">
            <a:spLocks noChangeArrowheads="1"/>
          </p:cNvSpPr>
          <p:nvPr/>
        </p:nvSpPr>
        <p:spPr bwMode="auto">
          <a:xfrm>
            <a:off x="0" y="1524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AC44C"/>
                </a:solidFill>
                <a:latin typeface="Calibri" pitchFamily="34" charset="0"/>
              </a:rPr>
              <a:t>PXRF Development Findings</a:t>
            </a:r>
            <a:r>
              <a:rPr lang="en-US" sz="2400">
                <a:solidFill>
                  <a:srgbClr val="0AC44C"/>
                </a:solidFill>
                <a:latin typeface="Calibri" pitchFamily="34" charset="0"/>
              </a:rPr>
              <a:t> </a:t>
            </a: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>
            <p:ph/>
          </p:nvPr>
        </p:nvGraphicFramePr>
        <p:xfrm>
          <a:off x="457200" y="838200"/>
          <a:ext cx="8229600" cy="3722688"/>
        </p:xfrm>
        <a:graphic>
          <a:graphicData uri="http://schemas.openxmlformats.org/presentationml/2006/ole">
            <p:oleObj spid="_x0000_s30722" name="Chart" r:id="rId4" imgW="7362701" imgH="3336966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30"/>
          <p:cNvSpPr txBox="1">
            <a:spLocks noChangeArrowheads="1"/>
          </p:cNvSpPr>
          <p:nvPr/>
        </p:nvSpPr>
        <p:spPr bwMode="auto">
          <a:xfrm>
            <a:off x="304800" y="165100"/>
            <a:ext cx="868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AC44C"/>
                </a:solidFill>
                <a:latin typeface="Calibri" pitchFamily="34" charset="0"/>
              </a:rPr>
              <a:t>Comparing elemental abundance (ppm) with stratigraphic position</a:t>
            </a:r>
          </a:p>
        </p:txBody>
      </p:sp>
      <p:grpSp>
        <p:nvGrpSpPr>
          <p:cNvPr id="32773" name="Group 54"/>
          <p:cNvGrpSpPr>
            <a:grpSpLocks/>
          </p:cNvGrpSpPr>
          <p:nvPr/>
        </p:nvGrpSpPr>
        <p:grpSpPr bwMode="auto">
          <a:xfrm>
            <a:off x="2346325" y="914400"/>
            <a:ext cx="4229100" cy="4994275"/>
            <a:chOff x="3000" y="576"/>
            <a:chExt cx="2352" cy="2784"/>
          </a:xfrm>
        </p:grpSpPr>
        <p:graphicFrame>
          <p:nvGraphicFramePr>
            <p:cNvPr id="32771" name="Object 3"/>
            <p:cNvGraphicFramePr>
              <a:graphicFrameLocks noChangeAspect="1"/>
            </p:cNvGraphicFramePr>
            <p:nvPr/>
          </p:nvGraphicFramePr>
          <p:xfrm>
            <a:off x="3000" y="576"/>
            <a:ext cx="2352" cy="2784"/>
          </p:xfrm>
          <a:graphic>
            <a:graphicData uri="http://schemas.openxmlformats.org/presentationml/2006/ole">
              <p:oleObj spid="_x0000_s32771" name="Chart" r:id="rId4" imgW="3965418" imgH="4146487" progId="Excel.Sheet.8">
                <p:embed/>
              </p:oleObj>
            </a:graphicData>
          </a:graphic>
        </p:graphicFrame>
        <p:sp>
          <p:nvSpPr>
            <p:cNvPr id="32775" name="Line 46"/>
            <p:cNvSpPr>
              <a:spLocks noChangeShapeType="1"/>
            </p:cNvSpPr>
            <p:nvPr/>
          </p:nvSpPr>
          <p:spPr bwMode="auto">
            <a:xfrm>
              <a:off x="4656" y="2880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76" name="Line 47"/>
            <p:cNvSpPr>
              <a:spLocks noChangeShapeType="1"/>
            </p:cNvSpPr>
            <p:nvPr/>
          </p:nvSpPr>
          <p:spPr bwMode="auto">
            <a:xfrm>
              <a:off x="4224" y="2975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77" name="Line 48"/>
            <p:cNvSpPr>
              <a:spLocks noChangeShapeType="1"/>
            </p:cNvSpPr>
            <p:nvPr/>
          </p:nvSpPr>
          <p:spPr bwMode="auto">
            <a:xfrm>
              <a:off x="4800" y="2736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78" name="Line 49"/>
            <p:cNvSpPr>
              <a:spLocks noChangeShapeType="1"/>
            </p:cNvSpPr>
            <p:nvPr/>
          </p:nvSpPr>
          <p:spPr bwMode="auto">
            <a:xfrm>
              <a:off x="4608" y="2640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79" name="Line 50"/>
            <p:cNvSpPr>
              <a:spLocks noChangeShapeType="1"/>
            </p:cNvSpPr>
            <p:nvPr/>
          </p:nvSpPr>
          <p:spPr bwMode="auto">
            <a:xfrm>
              <a:off x="4464" y="2544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0" name="Line 51"/>
            <p:cNvSpPr>
              <a:spLocks noChangeShapeType="1"/>
            </p:cNvSpPr>
            <p:nvPr/>
          </p:nvSpPr>
          <p:spPr bwMode="auto">
            <a:xfrm>
              <a:off x="4176" y="2400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1" name="Line 52"/>
            <p:cNvSpPr>
              <a:spLocks noChangeShapeType="1"/>
            </p:cNvSpPr>
            <p:nvPr/>
          </p:nvSpPr>
          <p:spPr bwMode="auto">
            <a:xfrm>
              <a:off x="4368" y="2208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2" name="Line 53"/>
            <p:cNvSpPr>
              <a:spLocks noChangeShapeType="1"/>
            </p:cNvSpPr>
            <p:nvPr/>
          </p:nvSpPr>
          <p:spPr bwMode="auto">
            <a:xfrm>
              <a:off x="4272" y="1968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74" name="TextBox 39"/>
          <p:cNvSpPr txBox="1">
            <a:spLocks noChangeArrowheads="1"/>
          </p:cNvSpPr>
          <p:nvPr/>
        </p:nvSpPr>
        <p:spPr bwMode="auto">
          <a:xfrm>
            <a:off x="304800" y="6235700"/>
            <a:ext cx="769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Calibri" pitchFamily="34" charset="0"/>
              </a:rPr>
              <a:t>Conclusion – we can use pXRF to target sampling campaign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38" y="60325"/>
            <a:ext cx="1185862" cy="428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SAFETY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457200" y="488950"/>
            <a:ext cx="8229600" cy="61372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 smtClean="0"/>
              <a:t>Whitman College – Geology Department</a:t>
            </a:r>
            <a:endParaRPr lang="en-US" sz="2000" smtClean="0"/>
          </a:p>
          <a:p>
            <a:pPr>
              <a:buFont typeface="Arial" charset="0"/>
              <a:buNone/>
            </a:pPr>
            <a:r>
              <a:rPr lang="en-US" sz="2000" b="1" smtClean="0"/>
              <a:t>Safety summary and training acknowledgement – PXRF</a:t>
            </a:r>
            <a:endParaRPr lang="en-US" sz="2000" smtClean="0"/>
          </a:p>
          <a:p>
            <a:pPr>
              <a:buFont typeface="Arial" charset="0"/>
              <a:buNone/>
            </a:pPr>
            <a:r>
              <a:rPr lang="en-US" sz="2000" smtClean="0"/>
              <a:t> </a:t>
            </a:r>
          </a:p>
          <a:p>
            <a:pPr>
              <a:buFont typeface="Arial" charset="0"/>
              <a:buNone/>
            </a:pPr>
            <a:r>
              <a:rPr lang="en-US" sz="2000" smtClean="0"/>
              <a:t>This safety training was completed _________________(day/month/year) by student ___________________________________ under the guidance of faculty member _______________________________________.</a:t>
            </a:r>
          </a:p>
          <a:p>
            <a:pPr>
              <a:buFont typeface="Arial" charset="0"/>
              <a:buNone/>
            </a:pPr>
            <a:r>
              <a:rPr lang="en-US" sz="2000" smtClean="0"/>
              <a:t> </a:t>
            </a:r>
          </a:p>
          <a:p>
            <a:r>
              <a:rPr lang="en-US" sz="2000" smtClean="0"/>
              <a:t>I understand that this instrument creates ionizing radiation in the form of X-rays that can damage human tissue. ___________ (initials)</a:t>
            </a:r>
          </a:p>
          <a:p>
            <a:pPr>
              <a:buFont typeface="Arial" charset="0"/>
              <a:buNone/>
            </a:pPr>
            <a:r>
              <a:rPr lang="en-US" sz="2000" smtClean="0"/>
              <a:t> </a:t>
            </a:r>
          </a:p>
          <a:p>
            <a:r>
              <a:rPr lang="en-US" sz="2000" smtClean="0"/>
              <a:t>I understand that the pXRF produces X-ray whose energies are 10-60 keV meaning that bone will absorb X-rays 3 to 5 times more effectively than soft tissue. ________</a:t>
            </a:r>
          </a:p>
          <a:p>
            <a:pPr>
              <a:buFont typeface="Arial" charset="0"/>
              <a:buNone/>
            </a:pPr>
            <a:r>
              <a:rPr lang="en-US" sz="2000" smtClean="0"/>
              <a:t> </a:t>
            </a:r>
          </a:p>
          <a:p>
            <a:r>
              <a:rPr lang="en-US" sz="2000" smtClean="0"/>
              <a:t>I understand that the highest output of radiation is approximately 27,000 mrem/hour or 10,500 counts per second at the analysis window. ______________</a:t>
            </a:r>
          </a:p>
          <a:p>
            <a:pPr>
              <a:buFont typeface="Arial" charset="0"/>
              <a:buNone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38" y="60325"/>
            <a:ext cx="1571625" cy="428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SAFETY II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457200" y="60325"/>
            <a:ext cx="8229600" cy="65659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2000" smtClean="0"/>
          </a:p>
          <a:p>
            <a:r>
              <a:rPr lang="en-US" sz="2000" smtClean="0"/>
              <a:t>I understand that increasing the distance between the window and the any living tissue decreases the radiation dose and that I should never point the pXRF at myself or another person or allow someone to stand directly within two feet of the analysis window during operation.</a:t>
            </a:r>
          </a:p>
          <a:p>
            <a:r>
              <a:rPr lang="en-US" sz="2000" smtClean="0"/>
              <a:t> At the above radiation dose, I understand that it would take continuous direct exposure for two hours, or a cumulative direct exposure for two hours to exceed the maximum radiation dose allowed per year by OSHA. ______________</a:t>
            </a:r>
          </a:p>
          <a:p>
            <a:endParaRPr lang="en-US" sz="2000" smtClean="0"/>
          </a:p>
          <a:p>
            <a:r>
              <a:rPr lang="en-US" sz="2000" smtClean="0"/>
              <a:t>I understand that at the trigger, when using the instrument properly in the field, my hand and body receive less than 0.05 mrem/hr of radiation.</a:t>
            </a:r>
          </a:p>
          <a:p>
            <a:pPr>
              <a:buFont typeface="Arial" charset="0"/>
              <a:buNone/>
            </a:pPr>
            <a:endParaRPr lang="en-US" sz="2000" smtClean="0"/>
          </a:p>
          <a:p>
            <a:pPr>
              <a:buFont typeface="Arial" charset="0"/>
              <a:buNone/>
            </a:pPr>
            <a:r>
              <a:rPr lang="en-US" sz="2000" smtClean="0"/>
              <a:t>___________________________	______________________________</a:t>
            </a:r>
          </a:p>
          <a:p>
            <a:pPr>
              <a:buFont typeface="Arial" charset="0"/>
              <a:buNone/>
            </a:pPr>
            <a:r>
              <a:rPr lang="en-US" sz="2000" smtClean="0"/>
              <a:t>(signature of student researcher)		(signature of faculty trainer)</a:t>
            </a:r>
          </a:p>
          <a:p>
            <a:pPr>
              <a:buFont typeface="Arial" charset="0"/>
              <a:buNone/>
            </a:pPr>
            <a:r>
              <a:rPr lang="en-US" sz="2000" smtClean="0"/>
              <a:t> </a:t>
            </a:r>
          </a:p>
          <a:p>
            <a:pPr>
              <a:buFont typeface="Arial" charset="0"/>
              <a:buNone/>
            </a:pPr>
            <a:r>
              <a:rPr lang="en-US" sz="2000" smtClean="0"/>
              <a:t>____________________			_________________</a:t>
            </a:r>
          </a:p>
          <a:p>
            <a:pPr>
              <a:buFont typeface="Arial" charset="0"/>
              <a:buNone/>
            </a:pPr>
            <a:r>
              <a:rPr lang="en-US" sz="2000" smtClean="0"/>
              <a:t>(date signed)					(date signed)</a:t>
            </a:r>
          </a:p>
          <a:p>
            <a:pPr>
              <a:buFont typeface="Arial" charset="0"/>
              <a:buNone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457200" y="5711825"/>
            <a:ext cx="8229600" cy="828675"/>
          </a:xfrm>
        </p:spPr>
        <p:txBody>
          <a:bodyPr/>
          <a:lstStyle/>
          <a:p>
            <a:r>
              <a:rPr lang="en-US" sz="2800" smtClean="0"/>
              <a:t>Instrument cost is significant. Solution? NAGT website</a:t>
            </a:r>
          </a:p>
        </p:txBody>
      </p:sp>
      <p:pic>
        <p:nvPicPr>
          <p:cNvPr id="51202" name="Content Placeholder 3" descr="tricorder_John McNett_Mego.jpg"/>
          <p:cNvPicPr>
            <a:picLocks noGrp="1" noChangeAspect="1"/>
          </p:cNvPicPr>
          <p:nvPr>
            <p:ph idx="1"/>
          </p:nvPr>
        </p:nvPicPr>
        <p:blipFill>
          <a:blip r:embed="rId3"/>
          <a:srcRect l="-24147" r="-24147"/>
          <a:stretch>
            <a:fillRect/>
          </a:stretch>
        </p:blipFill>
        <p:spPr>
          <a:xfrm>
            <a:off x="263525" y="427038"/>
            <a:ext cx="822960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Case study – basalt weathering and </a:t>
            </a:r>
            <a:r>
              <a:rPr lang="en-US" dirty="0" err="1" smtClean="0"/>
              <a:t>paleosol</a:t>
            </a:r>
            <a:r>
              <a:rPr lang="en-US" dirty="0" smtClean="0"/>
              <a:t> development in the Columbia River Basalts</a:t>
            </a:r>
            <a:endParaRPr lang="en-US" dirty="0"/>
          </a:p>
        </p:txBody>
      </p:sp>
      <p:sp>
        <p:nvSpPr>
          <p:cNvPr id="53250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3251" name="Content Placeholder 6" descr="IMG_2059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5199" b="-15199"/>
          <a:stretch>
            <a:fillRect/>
          </a:stretch>
        </p:blipFill>
        <p:spPr/>
      </p:pic>
      <p:sp>
        <p:nvSpPr>
          <p:cNvPr id="53252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3253" name="Content Placeholder 7" descr="IMG_2066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-18193" r="-181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/>
              <a:t>For discussion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Does your class already provide opportunities to measure and evaluate data?</a:t>
            </a:r>
          </a:p>
          <a:p>
            <a:r>
              <a:rPr lang="en-US" smtClean="0"/>
              <a:t>How much time devoted to topic? </a:t>
            </a:r>
          </a:p>
          <a:p>
            <a:r>
              <a:rPr lang="en-US" smtClean="0"/>
              <a:t>Mini-project or lecture?</a:t>
            </a:r>
          </a:p>
          <a:p>
            <a:r>
              <a:rPr lang="en-US" smtClean="0"/>
              <a:t>What works best for you?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ctrTitle"/>
          </p:nvPr>
        </p:nvSpPr>
        <p:spPr>
          <a:xfrm>
            <a:off x="111125" y="4527550"/>
            <a:ext cx="8793163" cy="1470025"/>
          </a:xfrm>
        </p:spPr>
        <p:txBody>
          <a:bodyPr/>
          <a:lstStyle/>
          <a:p>
            <a:r>
              <a:rPr lang="en-US" sz="2400" smtClean="0"/>
              <a:t>Using a Portable X-Ray Fluorescence spectroscope in Geochemistry</a:t>
            </a:r>
          </a:p>
        </p:txBody>
      </p:sp>
      <p:sp>
        <p:nvSpPr>
          <p:cNvPr id="17410" name="Subtitle 2"/>
          <p:cNvSpPr>
            <a:spLocks noGrp="1"/>
          </p:cNvSpPr>
          <p:nvPr>
            <p:ph type="subTitle" idx="1"/>
          </p:nvPr>
        </p:nvSpPr>
        <p:spPr>
          <a:xfrm>
            <a:off x="220663" y="2130425"/>
            <a:ext cx="8683625" cy="1752600"/>
          </a:xfrm>
        </p:spPr>
        <p:txBody>
          <a:bodyPr/>
          <a:lstStyle/>
          <a:p>
            <a:r>
              <a:rPr lang="en-US" sz="3600" smtClean="0">
                <a:solidFill>
                  <a:schemeClr val="tx1"/>
                </a:solidFill>
                <a:latin typeface="Britannic Bold" pitchFamily="34" charset="0"/>
              </a:rPr>
              <a:t>Do graduates know how to evaluate and determine good data or bad data?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Motivations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Time invested in senior theses</a:t>
            </a:r>
          </a:p>
          <a:p>
            <a:r>
              <a:rPr lang="en-US" smtClean="0"/>
              <a:t>Not every student participates in theses</a:t>
            </a:r>
          </a:p>
          <a:p>
            <a:r>
              <a:rPr lang="en-US" smtClean="0"/>
              <a:t>Graduates bound for industry jobs and/or internships prior to graduate school</a:t>
            </a:r>
          </a:p>
          <a:p>
            <a:r>
              <a:rPr lang="en-US" smtClean="0"/>
              <a:t>Pedagogical advantages of mini-research projects during regular course-work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Content Placeholder 4" descr="Spock300.jpg"/>
          <p:cNvPicPr>
            <a:picLocks noGrp="1" noChangeAspect="1"/>
          </p:cNvPicPr>
          <p:nvPr>
            <p:ph idx="1"/>
          </p:nvPr>
        </p:nvPicPr>
        <p:blipFill>
          <a:blip r:embed="rId3"/>
          <a:srcRect l="-4549" r="-4549"/>
          <a:stretch>
            <a:fillRect/>
          </a:stretch>
        </p:blipFill>
        <p:spPr>
          <a:xfrm>
            <a:off x="457200" y="509588"/>
            <a:ext cx="822960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Advantages of hand-held PXRF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Analysis time is seconds to minutes</a:t>
            </a:r>
          </a:p>
          <a:p>
            <a:r>
              <a:rPr lang="en-US" smtClean="0"/>
              <a:t>Minimal sample prep</a:t>
            </a:r>
          </a:p>
          <a:p>
            <a:r>
              <a:rPr lang="en-US" smtClean="0"/>
              <a:t>Detection limits, reproducibility, accuracy, analytical blanks</a:t>
            </a:r>
          </a:p>
          <a:p>
            <a:r>
              <a:rPr lang="en-US" smtClean="0"/>
              <a:t>Anecdotal reports of increased use by industry – anyone can operate but emphasize need to develop and follow QC protocols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38" y="274638"/>
            <a:ext cx="4378325" cy="6842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 </a:t>
            </a:r>
            <a:r>
              <a:rPr lang="en-US" dirty="0" err="1" smtClean="0"/>
              <a:t>tricorder</a:t>
            </a:r>
            <a:endParaRPr lang="en-US" dirty="0"/>
          </a:p>
        </p:txBody>
      </p:sp>
      <p:sp>
        <p:nvSpPr>
          <p:cNvPr id="18436" name="Content Placeholder 2"/>
          <p:cNvSpPr>
            <a:spLocks noGrp="1"/>
          </p:cNvSpPr>
          <p:nvPr>
            <p:ph idx="1"/>
          </p:nvPr>
        </p:nvSpPr>
        <p:spPr>
          <a:xfrm>
            <a:off x="249238" y="1139825"/>
            <a:ext cx="6450012" cy="908050"/>
          </a:xfrm>
        </p:spPr>
        <p:txBody>
          <a:bodyPr/>
          <a:lstStyle/>
          <a:p>
            <a:r>
              <a:rPr lang="en-US" smtClean="0"/>
              <a:t>Data down-loads to Excel directly</a:t>
            </a: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4327525" y="2319338"/>
          <a:ext cx="4343400" cy="3962400"/>
        </p:xfrm>
        <a:graphic>
          <a:graphicData uri="http://schemas.openxmlformats.org/presentationml/2006/ole">
            <p:oleObj spid="_x0000_s18434" name="Bitmap Image" r:id="rId4" imgW="4877481" imgH="3657143" progId="PBrush">
              <p:embed/>
            </p:oleObj>
          </a:graphicData>
        </a:graphic>
      </p:graphicFrame>
      <p:pic>
        <p:nvPicPr>
          <p:cNvPr id="18437" name="Picture 4" descr="IMG_206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488" y="2003425"/>
            <a:ext cx="3433762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0" y="685800"/>
          <a:ext cx="8991600" cy="5264150"/>
        </p:xfrm>
        <a:graphic>
          <a:graphicData uri="http://schemas.openxmlformats.org/presentationml/2006/ole">
            <p:oleObj spid="_x0000_s36866" name="Chart" r:id="rId4" imgW="4772025" imgH="25908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648200"/>
            <a:ext cx="8382000" cy="2133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smtClean="0">
                <a:solidFill>
                  <a:srgbClr val="000000"/>
                </a:solidFill>
              </a:rPr>
              <a:t>Possible to trace minerals to their source</a:t>
            </a:r>
            <a:r>
              <a:rPr lang="en-US" smtClean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en-US" sz="2400" smtClean="0">
                <a:solidFill>
                  <a:srgbClr val="000000"/>
                </a:solidFill>
              </a:rPr>
              <a:t>Elemental composition, age, temperature of formation</a:t>
            </a:r>
          </a:p>
          <a:p>
            <a:r>
              <a:rPr lang="en-US" sz="2800" smtClean="0">
                <a:solidFill>
                  <a:srgbClr val="000000"/>
                </a:solidFill>
              </a:rPr>
              <a:t>Assume that sediment and floodwaters originated in the same region as the minerals</a:t>
            </a: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457200" y="112713"/>
            <a:ext cx="830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latin typeface="Calibri" pitchFamily="34" charset="0"/>
              </a:rPr>
              <a:t>A case study</a:t>
            </a:r>
          </a:p>
        </p:txBody>
      </p:sp>
      <p:grpSp>
        <p:nvGrpSpPr>
          <p:cNvPr id="38915" name="Group 42"/>
          <p:cNvGrpSpPr>
            <a:grpSpLocks/>
          </p:cNvGrpSpPr>
          <p:nvPr/>
        </p:nvGrpSpPr>
        <p:grpSpPr bwMode="auto">
          <a:xfrm>
            <a:off x="381000" y="1066800"/>
            <a:ext cx="8701088" cy="3505200"/>
            <a:chOff x="192" y="1920"/>
            <a:chExt cx="5481" cy="2208"/>
          </a:xfrm>
        </p:grpSpPr>
        <p:grpSp>
          <p:nvGrpSpPr>
            <p:cNvPr id="38916" name="Group 36"/>
            <p:cNvGrpSpPr>
              <a:grpSpLocks/>
            </p:cNvGrpSpPr>
            <p:nvPr/>
          </p:nvGrpSpPr>
          <p:grpSpPr bwMode="auto">
            <a:xfrm>
              <a:off x="192" y="1920"/>
              <a:ext cx="4176" cy="2208"/>
              <a:chOff x="816" y="2016"/>
              <a:chExt cx="4176" cy="2208"/>
            </a:xfrm>
          </p:grpSpPr>
          <p:sp>
            <p:nvSpPr>
              <p:cNvPr id="38921" name="Rectangle 16"/>
              <p:cNvSpPr>
                <a:spLocks noChangeArrowheads="1"/>
              </p:cNvSpPr>
              <p:nvPr/>
            </p:nvSpPr>
            <p:spPr bwMode="auto">
              <a:xfrm>
                <a:off x="816" y="2016"/>
                <a:ext cx="4176" cy="22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pic>
            <p:nvPicPr>
              <p:cNvPr id="38922" name="Picture 17" descr="Eastern Washington Map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049" y="2062"/>
                <a:ext cx="2117" cy="2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923" name="Freeform 25"/>
              <p:cNvSpPr>
                <a:spLocks/>
              </p:cNvSpPr>
              <p:nvPr/>
            </p:nvSpPr>
            <p:spPr bwMode="auto">
              <a:xfrm>
                <a:off x="3805" y="2154"/>
                <a:ext cx="190" cy="1058"/>
              </a:xfrm>
              <a:custGeom>
                <a:avLst/>
                <a:gdLst>
                  <a:gd name="T0" fmla="*/ 80 w 272"/>
                  <a:gd name="T1" fmla="*/ 0 h 1104"/>
                  <a:gd name="T2" fmla="*/ 32 w 272"/>
                  <a:gd name="T3" fmla="*/ 480 h 1104"/>
                  <a:gd name="T4" fmla="*/ 272 w 272"/>
                  <a:gd name="T5" fmla="*/ 1104 h 1104"/>
                  <a:gd name="T6" fmla="*/ 0 60000 65536"/>
                  <a:gd name="T7" fmla="*/ 0 60000 65536"/>
                  <a:gd name="T8" fmla="*/ 0 60000 65536"/>
                  <a:gd name="T9" fmla="*/ 0 w 272"/>
                  <a:gd name="T10" fmla="*/ 0 h 1104"/>
                  <a:gd name="T11" fmla="*/ 272 w 272"/>
                  <a:gd name="T12" fmla="*/ 1104 h 1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2" h="1104">
                    <a:moveTo>
                      <a:pt x="80" y="0"/>
                    </a:moveTo>
                    <a:cubicBezTo>
                      <a:pt x="40" y="148"/>
                      <a:pt x="0" y="296"/>
                      <a:pt x="32" y="480"/>
                    </a:cubicBezTo>
                    <a:cubicBezTo>
                      <a:pt x="64" y="664"/>
                      <a:pt x="168" y="884"/>
                      <a:pt x="272" y="1104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8924" name="Group 20"/>
              <p:cNvGrpSpPr>
                <a:grpSpLocks/>
              </p:cNvGrpSpPr>
              <p:nvPr/>
            </p:nvGrpSpPr>
            <p:grpSpPr bwMode="auto">
              <a:xfrm>
                <a:off x="823" y="3488"/>
                <a:ext cx="1084" cy="697"/>
                <a:chOff x="96" y="3593"/>
                <a:chExt cx="1097" cy="727"/>
              </a:xfrm>
            </p:grpSpPr>
            <p:pic>
              <p:nvPicPr>
                <p:cNvPr id="38930" name="Picture 13" descr="Washington State Map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96" y="3593"/>
                  <a:ext cx="1097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931" name="Rectangle 14"/>
                <p:cNvSpPr>
                  <a:spLocks noChangeArrowheads="1"/>
                </p:cNvSpPr>
                <p:nvPr/>
              </p:nvSpPr>
              <p:spPr bwMode="auto">
                <a:xfrm>
                  <a:off x="633" y="3616"/>
                  <a:ext cx="512" cy="630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sp>
            <p:nvSpPr>
              <p:cNvPr id="38925" name="Text Box 28"/>
              <p:cNvSpPr txBox="1">
                <a:spLocks noChangeArrowheads="1"/>
              </p:cNvSpPr>
              <p:nvPr/>
            </p:nvSpPr>
            <p:spPr bwMode="auto">
              <a:xfrm>
                <a:off x="4138" y="2352"/>
                <a:ext cx="806" cy="75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0000"/>
                    </a:solidFill>
                    <a:latin typeface="Calibri" pitchFamily="34" charset="0"/>
                  </a:rPr>
                  <a:t>Idaho Batholith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0000"/>
                    </a:solidFill>
                    <a:latin typeface="Calibri" pitchFamily="34" charset="0"/>
                  </a:rPr>
                  <a:t> 53.5 to 55.5 mya</a:t>
                </a:r>
              </a:p>
            </p:txBody>
          </p:sp>
          <p:sp>
            <p:nvSpPr>
              <p:cNvPr id="38926" name="Freeform 29"/>
              <p:cNvSpPr>
                <a:spLocks/>
              </p:cNvSpPr>
              <p:nvPr/>
            </p:nvSpPr>
            <p:spPr bwMode="auto">
              <a:xfrm>
                <a:off x="2382" y="2292"/>
                <a:ext cx="276" cy="1610"/>
              </a:xfrm>
              <a:custGeom>
                <a:avLst/>
                <a:gdLst>
                  <a:gd name="T0" fmla="*/ 40 w 280"/>
                  <a:gd name="T1" fmla="*/ 1680 h 1680"/>
                  <a:gd name="T2" fmla="*/ 40 w 280"/>
                  <a:gd name="T3" fmla="*/ 720 h 1680"/>
                  <a:gd name="T4" fmla="*/ 280 w 280"/>
                  <a:gd name="T5" fmla="*/ 0 h 1680"/>
                  <a:gd name="T6" fmla="*/ 0 60000 65536"/>
                  <a:gd name="T7" fmla="*/ 0 60000 65536"/>
                  <a:gd name="T8" fmla="*/ 0 60000 65536"/>
                  <a:gd name="T9" fmla="*/ 0 w 280"/>
                  <a:gd name="T10" fmla="*/ 0 h 1680"/>
                  <a:gd name="T11" fmla="*/ 280 w 280"/>
                  <a:gd name="T12" fmla="*/ 1680 h 16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0" h="1680">
                    <a:moveTo>
                      <a:pt x="40" y="1680"/>
                    </a:moveTo>
                    <a:cubicBezTo>
                      <a:pt x="20" y="1340"/>
                      <a:pt x="0" y="1000"/>
                      <a:pt x="40" y="720"/>
                    </a:cubicBezTo>
                    <a:cubicBezTo>
                      <a:pt x="80" y="440"/>
                      <a:pt x="180" y="220"/>
                      <a:pt x="280" y="0"/>
                    </a:cubicBezTo>
                  </a:path>
                </a:pathLst>
              </a:custGeom>
              <a:no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7" name="Text Box 30"/>
              <p:cNvSpPr txBox="1">
                <a:spLocks noChangeArrowheads="1"/>
              </p:cNvSpPr>
              <p:nvPr/>
            </p:nvSpPr>
            <p:spPr bwMode="auto">
              <a:xfrm>
                <a:off x="1152" y="2784"/>
                <a:ext cx="720" cy="603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chemeClr val="accent2"/>
                    </a:solidFill>
                    <a:latin typeface="Calibri" pitchFamily="34" charset="0"/>
                  </a:rPr>
                  <a:t>Cascades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chemeClr val="accent2"/>
                    </a:solidFill>
                    <a:latin typeface="Calibri" pitchFamily="34" charset="0"/>
                  </a:rPr>
                  <a:t>55 mya to Recent </a:t>
                </a:r>
              </a:p>
            </p:txBody>
          </p:sp>
          <p:sp>
            <p:nvSpPr>
              <p:cNvPr id="38928" name="Freeform 32"/>
              <p:cNvSpPr>
                <a:spLocks/>
              </p:cNvSpPr>
              <p:nvPr/>
            </p:nvSpPr>
            <p:spPr bwMode="auto">
              <a:xfrm>
                <a:off x="2666" y="2154"/>
                <a:ext cx="1186" cy="100"/>
              </a:xfrm>
              <a:custGeom>
                <a:avLst/>
                <a:gdLst>
                  <a:gd name="T0" fmla="*/ 0 w 1200"/>
                  <a:gd name="T1" fmla="*/ 48 h 104"/>
                  <a:gd name="T2" fmla="*/ 624 w 1200"/>
                  <a:gd name="T3" fmla="*/ 96 h 104"/>
                  <a:gd name="T4" fmla="*/ 1200 w 1200"/>
                  <a:gd name="T5" fmla="*/ 0 h 104"/>
                  <a:gd name="T6" fmla="*/ 0 60000 65536"/>
                  <a:gd name="T7" fmla="*/ 0 60000 65536"/>
                  <a:gd name="T8" fmla="*/ 0 60000 65536"/>
                  <a:gd name="T9" fmla="*/ 0 w 1200"/>
                  <a:gd name="T10" fmla="*/ 0 h 104"/>
                  <a:gd name="T11" fmla="*/ 1200 w 1200"/>
                  <a:gd name="T12" fmla="*/ 104 h 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00" h="104">
                    <a:moveTo>
                      <a:pt x="0" y="48"/>
                    </a:moveTo>
                    <a:cubicBezTo>
                      <a:pt x="212" y="76"/>
                      <a:pt x="424" y="104"/>
                      <a:pt x="624" y="96"/>
                    </a:cubicBezTo>
                    <a:cubicBezTo>
                      <a:pt x="824" y="88"/>
                      <a:pt x="1012" y="44"/>
                      <a:pt x="1200" y="0"/>
                    </a:cubicBezTo>
                  </a:path>
                </a:pathLst>
              </a:custGeom>
              <a:noFill/>
              <a:ln w="38100" cmpd="sng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9" name="Text Box 33"/>
              <p:cNvSpPr txBox="1">
                <a:spLocks noChangeArrowheads="1"/>
              </p:cNvSpPr>
              <p:nvPr/>
            </p:nvSpPr>
            <p:spPr bwMode="auto">
              <a:xfrm>
                <a:off x="1008" y="2160"/>
                <a:ext cx="912" cy="449"/>
              </a:xfrm>
              <a:prstGeom prst="rect">
                <a:avLst/>
              </a:prstGeom>
              <a:noFill/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9900"/>
                    </a:solidFill>
                    <a:latin typeface="Calibri" pitchFamily="34" charset="0"/>
                  </a:rPr>
                  <a:t>B.C. Rockies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9900"/>
                    </a:solidFill>
                    <a:latin typeface="Calibri" pitchFamily="34" charset="0"/>
                  </a:rPr>
                  <a:t>65-75 mya</a:t>
                </a:r>
              </a:p>
            </p:txBody>
          </p:sp>
        </p:grpSp>
        <p:pic>
          <p:nvPicPr>
            <p:cNvPr id="38917" name="Picture 38" descr="Muscovit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566" y="1920"/>
              <a:ext cx="906" cy="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18" name="Picture 39" descr="rutile_xls2"/>
            <p:cNvPicPr>
              <a:picLocks noChangeAspect="1" noChangeArrowheads="1"/>
            </p:cNvPicPr>
            <p:nvPr/>
          </p:nvPicPr>
          <p:blipFill>
            <a:blip r:embed="rId7"/>
            <a:srcRect l="16667" t="3703" r="16667" b="14815"/>
            <a:stretch>
              <a:fillRect/>
            </a:stretch>
          </p:blipFill>
          <p:spPr bwMode="auto">
            <a:xfrm>
              <a:off x="4560" y="3024"/>
              <a:ext cx="96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19" name="Rectangle 40"/>
            <p:cNvSpPr>
              <a:spLocks noChangeArrowheads="1"/>
            </p:cNvSpPr>
            <p:nvPr/>
          </p:nvSpPr>
          <p:spPr bwMode="auto">
            <a:xfrm>
              <a:off x="4464" y="2802"/>
              <a:ext cx="1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Calibri" pitchFamily="34" charset="0"/>
                </a:rPr>
                <a:t>www.cropsoil.uga.edu</a:t>
              </a:r>
            </a:p>
          </p:txBody>
        </p:sp>
        <p:sp>
          <p:nvSpPr>
            <p:cNvPr id="38920" name="Rectangle 41"/>
            <p:cNvSpPr>
              <a:spLocks noChangeArrowheads="1"/>
            </p:cNvSpPr>
            <p:nvPr/>
          </p:nvSpPr>
          <p:spPr bwMode="auto">
            <a:xfrm>
              <a:off x="4416" y="3896"/>
              <a:ext cx="1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Calibri" pitchFamily="34" charset="0"/>
                </a:rPr>
                <a:t>www.rockhounds.com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5638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990600"/>
            <a:ext cx="28003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7"/>
          <p:cNvSpPr txBox="1">
            <a:spLocks noChangeArrowheads="1"/>
          </p:cNvSpPr>
          <p:nvPr/>
        </p:nvSpPr>
        <p:spPr bwMode="auto">
          <a:xfrm>
            <a:off x="228600" y="304800"/>
            <a:ext cx="876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Calibri" pitchFamily="34" charset="0"/>
              </a:rPr>
              <a:t>Tamara Carley – senior thesis </a:t>
            </a:r>
          </a:p>
        </p:txBody>
      </p:sp>
      <p:pic>
        <p:nvPicPr>
          <p:cNvPr id="40964" name="Picture 10" descr="class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4876800"/>
            <a:ext cx="1981200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11"/>
          <p:cNvSpPr>
            <a:spLocks noChangeArrowheads="1"/>
          </p:cNvSpPr>
          <p:nvPr/>
        </p:nvSpPr>
        <p:spPr bwMode="auto">
          <a:xfrm>
            <a:off x="6116638" y="6507163"/>
            <a:ext cx="30273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latin typeface="Calibri" pitchFamily="34" charset="0"/>
                <a:ea typeface="ヒラギノ角ゴ Pro W3"/>
                <a:cs typeface="ヒラギノ角ゴ Pro W3"/>
              </a:rPr>
              <a:t>http://www.innov-x-sys.com/products</a:t>
            </a:r>
          </a:p>
        </p:txBody>
      </p:sp>
      <p:sp>
        <p:nvSpPr>
          <p:cNvPr id="40966" name="Text Box 12"/>
          <p:cNvSpPr txBox="1">
            <a:spLocks noChangeArrowheads="1"/>
          </p:cNvSpPr>
          <p:nvPr/>
        </p:nvSpPr>
        <p:spPr bwMode="auto">
          <a:xfrm>
            <a:off x="228600" y="5257800"/>
            <a:ext cx="59436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>
                <a:latin typeface="Calibri" pitchFamily="34" charset="0"/>
              </a:rPr>
              <a:t>3 PXRF readings at the coarse basal unit of each sample location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>
                <a:latin typeface="Calibri" pitchFamily="34" charset="0"/>
              </a:rPr>
              <a:t>Collect sediment for lab analysis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632</Words>
  <Application>Microsoft Macintosh PowerPoint</Application>
  <PresentationFormat>On-screen Show (4:3)</PresentationFormat>
  <Paragraphs>90</Paragraphs>
  <Slides>18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Calibri</vt:lpstr>
      <vt:lpstr>Arial</vt:lpstr>
      <vt:lpstr>Braggadocio</vt:lpstr>
      <vt:lpstr>Britannic Bold</vt:lpstr>
      <vt:lpstr>ヒラギノ角ゴ Pro W3</vt:lpstr>
      <vt:lpstr>Office Theme</vt:lpstr>
      <vt:lpstr>Office Theme</vt:lpstr>
      <vt:lpstr>Bitmap Image</vt:lpstr>
      <vt:lpstr>Chart</vt:lpstr>
      <vt:lpstr>Understanding this diagram means you graduate from geochemistry!</vt:lpstr>
      <vt:lpstr>Using a Portable X-Ray Fluorescence spectroscope in Geochemistry</vt:lpstr>
      <vt:lpstr>Motivations</vt:lpstr>
      <vt:lpstr>Slide 4</vt:lpstr>
      <vt:lpstr>Advantages of hand-held PXRF</vt:lpstr>
      <vt:lpstr>My tricorder</vt:lpstr>
      <vt:lpstr>Slide 7</vt:lpstr>
      <vt:lpstr>Slide 8</vt:lpstr>
      <vt:lpstr>Slide 9</vt:lpstr>
      <vt:lpstr>Lab test stand</vt:lpstr>
      <vt:lpstr>Slide 11</vt:lpstr>
      <vt:lpstr>Slide 12</vt:lpstr>
      <vt:lpstr>SAFETY</vt:lpstr>
      <vt:lpstr>SAFETY II</vt:lpstr>
      <vt:lpstr>Instrument cost is significant. Solution? NAGT website</vt:lpstr>
      <vt:lpstr>Case study – basalt weathering and paleosol development in the Columbia River Basalts</vt:lpstr>
      <vt:lpstr>For discussion</vt:lpstr>
      <vt:lpstr>Slide 18</vt:lpstr>
    </vt:vector>
  </TitlesOfParts>
  <Company>Whitman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Portable X-Ray Fluorescence spectroscope in Geochemistry</dc:title>
  <dc:creator>Kirsten Nicolaysen</dc:creator>
  <cp:lastModifiedBy> </cp:lastModifiedBy>
  <cp:revision>26</cp:revision>
  <dcterms:created xsi:type="dcterms:W3CDTF">2010-06-12T12:05:20Z</dcterms:created>
  <dcterms:modified xsi:type="dcterms:W3CDTF">2010-06-12T12:13:49Z</dcterms:modified>
</cp:coreProperties>
</file>