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79" r:id="rId15"/>
    <p:sldId id="280" r:id="rId16"/>
    <p:sldId id="281" r:id="rId17"/>
    <p:sldId id="278" r:id="rId18"/>
    <p:sldId id="260" r:id="rId19"/>
    <p:sldId id="261" r:id="rId20"/>
    <p:sldId id="274" r:id="rId21"/>
    <p:sldId id="275" r:id="rId22"/>
    <p:sldId id="276" r:id="rId23"/>
    <p:sldId id="262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Alkalinity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Alkalinity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Alkalinity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TTGternaryplot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Discrimination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Discrimination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Discrimination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Discrimination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Discrimination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TAS Diagram </a:t>
            </a:r>
          </a:p>
        </c:rich>
      </c:tx>
      <c:layout>
        <c:manualLayout>
          <c:xMode val="edge"/>
          <c:yMode val="edge"/>
          <c:x val="0.422665190107051"/>
          <c:y val="2.4004364429896386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304540420819494E-2"/>
          <c:y val="0.1145662847790509"/>
          <c:w val="0.89368770764119687"/>
          <c:h val="0.77250409165302836"/>
        </c:manualLayout>
      </c:layout>
      <c:scatterChart>
        <c:scatterStyle val="lineMarker"/>
        <c:varyColors val="1"/>
        <c:ser>
          <c:idx val="0"/>
          <c:order val="0"/>
          <c:tx>
            <c:v>RF1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Boundaries!$J$5:$J$6</c:f>
              <c:numCache>
                <c:formatCode>General</c:formatCode>
                <c:ptCount val="2"/>
                <c:pt idx="0">
                  <c:v>41</c:v>
                </c:pt>
                <c:pt idx="1">
                  <c:v>41</c:v>
                </c:pt>
              </c:numCache>
            </c:numRef>
          </c:xVal>
          <c:yVal>
            <c:numRef>
              <c:f>Boundaries!$K$5:$K$6</c:f>
              <c:numCache>
                <c:formatCode>General</c:formatCode>
                <c:ptCount val="2"/>
                <c:pt idx="0">
                  <c:v>0.4</c:v>
                </c:pt>
                <c:pt idx="1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v>RF2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Boundaries!$J$7:$J$9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45</c:v>
                </c:pt>
              </c:numCache>
            </c:numRef>
          </c:xVal>
          <c:yVal>
            <c:numRef>
              <c:f>Boundaries!$K$7:$K$9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9.4</c:v>
                </c:pt>
              </c:numCache>
            </c:numRef>
          </c:yVal>
          <c:smooth val="1"/>
        </c:ser>
        <c:ser>
          <c:idx val="2"/>
          <c:order val="2"/>
          <c:tx>
            <c:v>RF3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Boundaries!$J$10:$J$12</c:f>
              <c:numCache>
                <c:formatCode>General</c:formatCode>
                <c:ptCount val="3"/>
                <c:pt idx="0">
                  <c:v>45</c:v>
                </c:pt>
                <c:pt idx="1">
                  <c:v>48.4</c:v>
                </c:pt>
                <c:pt idx="2">
                  <c:v>52.5</c:v>
                </c:pt>
              </c:numCache>
            </c:numRef>
          </c:xVal>
          <c:yVal>
            <c:numRef>
              <c:f>Boundaries!$K$10:$K$12</c:f>
              <c:numCache>
                <c:formatCode>General</c:formatCode>
                <c:ptCount val="3"/>
                <c:pt idx="0">
                  <c:v>9.4</c:v>
                </c:pt>
                <c:pt idx="1">
                  <c:v>11.5</c:v>
                </c:pt>
                <c:pt idx="2">
                  <c:v>14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Boundaries!$H$13</c:f>
              <c:strCache>
                <c:ptCount val="1"/>
                <c:pt idx="0">
                  <c:v>Top Picrite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Boundaries!$J$13:$J$14</c:f>
              <c:numCache>
                <c:formatCode>General</c:formatCode>
                <c:ptCount val="2"/>
                <c:pt idx="0">
                  <c:v>41</c:v>
                </c:pt>
                <c:pt idx="1">
                  <c:v>45</c:v>
                </c:pt>
              </c:numCache>
            </c:numRef>
          </c:xVal>
          <c:yVal>
            <c:numRef>
              <c:f>Boundaries!$K$13:$K$14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Boundaries!$H$15</c:f>
              <c:strCache>
                <c:ptCount val="1"/>
                <c:pt idx="0">
                  <c:v>Left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Boundaries!$J$15:$J$16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xVal>
          <c:yVal>
            <c:numRef>
              <c:f>Boundaries!$K$15:$K$16</c:f>
              <c:numCache>
                <c:formatCode>General</c:formatCode>
                <c:ptCount val="2"/>
                <c:pt idx="0">
                  <c:v>0.4</c:v>
                </c:pt>
                <c:pt idx="1">
                  <c:v>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Boundaries!$H$17</c:f>
              <c:strCache>
                <c:ptCount val="1"/>
                <c:pt idx="0">
                  <c:v>Right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Boundaries!$J$17:$J$18</c:f>
              <c:numCache>
                <c:formatCode>General</c:formatCode>
                <c:ptCount val="2"/>
                <c:pt idx="0">
                  <c:v>52</c:v>
                </c:pt>
                <c:pt idx="1">
                  <c:v>52</c:v>
                </c:pt>
              </c:numCache>
            </c:numRef>
          </c:xVal>
          <c:yVal>
            <c:numRef>
              <c:f>Boundaries!$K$17:$K$18</c:f>
              <c:numCache>
                <c:formatCode>General</c:formatCode>
                <c:ptCount val="2"/>
                <c:pt idx="0">
                  <c:v>0.4</c:v>
                </c:pt>
                <c:pt idx="1">
                  <c:v>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Boundaries!$H$19</c:f>
              <c:strCache>
                <c:ptCount val="1"/>
                <c:pt idx="0">
                  <c:v>Top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Boundaries!$J$19:$J$20</c:f>
              <c:numCache>
                <c:formatCode>General</c:formatCode>
                <c:ptCount val="2"/>
                <c:pt idx="0">
                  <c:v>45</c:v>
                </c:pt>
                <c:pt idx="1">
                  <c:v>52</c:v>
                </c:pt>
              </c:numCache>
            </c:numRef>
          </c:xVal>
          <c:yVal>
            <c:numRef>
              <c:f>Boundaries!$K$19:$K$20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Boundaries!$H$21</c:f>
              <c:strCache>
                <c:ptCount val="1"/>
                <c:pt idx="0">
                  <c:v>Left Trachybasalt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Boundaries!$J$21:$J$22</c:f>
              <c:numCache>
                <c:formatCode>General</c:formatCode>
                <c:ptCount val="2"/>
                <c:pt idx="0">
                  <c:v>45</c:v>
                </c:pt>
                <c:pt idx="1">
                  <c:v>49.5</c:v>
                </c:pt>
              </c:numCache>
            </c:numRef>
          </c:xVal>
          <c:yVal>
            <c:numRef>
              <c:f>Boundaries!$K$21:$K$22</c:f>
              <c:numCache>
                <c:formatCode>General</c:formatCode>
                <c:ptCount val="2"/>
                <c:pt idx="0">
                  <c:v>5</c:v>
                </c:pt>
                <c:pt idx="1">
                  <c:v>7.3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Boundaries!$H$23</c:f>
              <c:strCache>
                <c:ptCount val="1"/>
                <c:pt idx="0">
                  <c:v>Right Trachybasalt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Boundaries!$J$23:$J$24</c:f>
              <c:numCache>
                <c:formatCode>General</c:formatCode>
                <c:ptCount val="2"/>
                <c:pt idx="0">
                  <c:v>49.5</c:v>
                </c:pt>
                <c:pt idx="1">
                  <c:v>52</c:v>
                </c:pt>
              </c:numCache>
            </c:numRef>
          </c:xVal>
          <c:yVal>
            <c:numRef>
              <c:f>Boundaries!$K$23:$K$24</c:f>
              <c:numCache>
                <c:formatCode>General</c:formatCode>
                <c:ptCount val="2"/>
                <c:pt idx="0">
                  <c:v>7.3</c:v>
                </c:pt>
                <c:pt idx="1">
                  <c:v>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Boundaries!$H$25</c:f>
              <c:strCache>
                <c:ptCount val="1"/>
                <c:pt idx="0">
                  <c:v>Left Basaltic Trachyandesite, Trachyandesite, Trachyte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Boundaries!$J$25:$J$29</c:f>
              <c:numCache>
                <c:formatCode>General</c:formatCode>
                <c:ptCount val="5"/>
                <c:pt idx="0">
                  <c:v>49.5</c:v>
                </c:pt>
                <c:pt idx="1">
                  <c:v>53</c:v>
                </c:pt>
                <c:pt idx="2">
                  <c:v>57.6</c:v>
                </c:pt>
                <c:pt idx="3">
                  <c:v>61</c:v>
                </c:pt>
                <c:pt idx="4">
                  <c:v>64</c:v>
                </c:pt>
              </c:numCache>
            </c:numRef>
          </c:xVal>
          <c:yVal>
            <c:numRef>
              <c:f>Boundaries!$K$25:$K$29</c:f>
              <c:numCache>
                <c:formatCode>General</c:formatCode>
                <c:ptCount val="5"/>
                <c:pt idx="0">
                  <c:v>7.3</c:v>
                </c:pt>
                <c:pt idx="1">
                  <c:v>9.3000000000000007</c:v>
                </c:pt>
                <c:pt idx="2">
                  <c:v>11.7</c:v>
                </c:pt>
                <c:pt idx="3">
                  <c:v>13.5</c:v>
                </c:pt>
                <c:pt idx="4">
                  <c:v>15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Boundaries!$H$30</c:f>
              <c:strCache>
                <c:ptCount val="1"/>
                <c:pt idx="0">
                  <c:v>Right Basaltic Trachyandesite, Trachyandesite, Trachyte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Boundaries!$J$30:$J$33</c:f>
              <c:numCache>
                <c:formatCode>General</c:formatCode>
                <c:ptCount val="4"/>
                <c:pt idx="0">
                  <c:v>52</c:v>
                </c:pt>
                <c:pt idx="1">
                  <c:v>57</c:v>
                </c:pt>
                <c:pt idx="2">
                  <c:v>63</c:v>
                </c:pt>
                <c:pt idx="3">
                  <c:v>69</c:v>
                </c:pt>
              </c:numCache>
            </c:numRef>
          </c:xVal>
          <c:yVal>
            <c:numRef>
              <c:f>Boundaries!$K$30:$K$33</c:f>
              <c:numCache>
                <c:formatCode>General</c:formatCode>
                <c:ptCount val="4"/>
                <c:pt idx="0">
                  <c:v>5</c:v>
                </c:pt>
                <c:pt idx="1">
                  <c:v>5.9</c:v>
                </c:pt>
                <c:pt idx="2">
                  <c:v>7</c:v>
                </c:pt>
                <c:pt idx="3">
                  <c:v>8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Boundaries!$H$34</c:f>
              <c:strCache>
                <c:ptCount val="1"/>
                <c:pt idx="0">
                  <c:v>Right Basaltic Andesite, Top Basaltic Trachyandesite, Phonotephrite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Boundaries!$J$34:$J$37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53</c:v>
                </c:pt>
                <c:pt idx="3">
                  <c:v>48.4</c:v>
                </c:pt>
              </c:numCache>
            </c:numRef>
          </c:xVal>
          <c:yVal>
            <c:numRef>
              <c:f>Boundaries!$K$34:$K$37</c:f>
              <c:numCache>
                <c:formatCode>General</c:formatCode>
                <c:ptCount val="4"/>
                <c:pt idx="0">
                  <c:v>0.4</c:v>
                </c:pt>
                <c:pt idx="1">
                  <c:v>5.9</c:v>
                </c:pt>
                <c:pt idx="2">
                  <c:v>9.3000000000000007</c:v>
                </c:pt>
                <c:pt idx="3">
                  <c:v>11.5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Boundaries!$H$38</c:f>
              <c:strCache>
                <c:ptCount val="1"/>
                <c:pt idx="0">
                  <c:v>Right Andesite, Top Trachyandesite, Tephriphonolite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Boundaries!$J$38:$J$42</c:f>
              <c:numCache>
                <c:formatCode>General</c:formatCode>
                <c:ptCount val="5"/>
                <c:pt idx="0">
                  <c:v>63</c:v>
                </c:pt>
                <c:pt idx="1">
                  <c:v>63</c:v>
                </c:pt>
                <c:pt idx="2">
                  <c:v>57.6</c:v>
                </c:pt>
                <c:pt idx="3">
                  <c:v>52.5</c:v>
                </c:pt>
                <c:pt idx="4">
                  <c:v>49</c:v>
                </c:pt>
              </c:numCache>
            </c:numRef>
          </c:xVal>
          <c:yVal>
            <c:numRef>
              <c:f>Boundaries!$K$38:$K$42</c:f>
              <c:numCache>
                <c:formatCode>General</c:formatCode>
                <c:ptCount val="5"/>
                <c:pt idx="0">
                  <c:v>0.4</c:v>
                </c:pt>
                <c:pt idx="1">
                  <c:v>7</c:v>
                </c:pt>
                <c:pt idx="2">
                  <c:v>11.7</c:v>
                </c:pt>
                <c:pt idx="3">
                  <c:v>14</c:v>
                </c:pt>
                <c:pt idx="4">
                  <c:v>15.5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Boundaries!$H$43</c:f>
              <c:strCache>
                <c:ptCount val="1"/>
                <c:pt idx="0">
                  <c:v>Bottom Phonotephrite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Boundaries!$J$43:$J$44</c:f>
              <c:numCache>
                <c:formatCode>General</c:formatCode>
                <c:ptCount val="2"/>
                <c:pt idx="0">
                  <c:v>49.4</c:v>
                </c:pt>
                <c:pt idx="1">
                  <c:v>45</c:v>
                </c:pt>
              </c:numCache>
            </c:numRef>
          </c:xVal>
          <c:yVal>
            <c:numRef>
              <c:f>Boundaries!$K$43:$K$44</c:f>
              <c:numCache>
                <c:formatCode>General</c:formatCode>
                <c:ptCount val="2"/>
                <c:pt idx="0">
                  <c:v>7.3</c:v>
                </c:pt>
                <c:pt idx="1">
                  <c:v>9.4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Boundaries!$H$45</c:f>
              <c:strCache>
                <c:ptCount val="1"/>
                <c:pt idx="0">
                  <c:v>Left Rhyolite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Boundaries!$J$45:$J$47</c:f>
              <c:numCache>
                <c:formatCode>General</c:formatCode>
                <c:ptCount val="3"/>
                <c:pt idx="0">
                  <c:v>77</c:v>
                </c:pt>
                <c:pt idx="1">
                  <c:v>69</c:v>
                </c:pt>
                <c:pt idx="2">
                  <c:v>69</c:v>
                </c:pt>
              </c:numCache>
            </c:numRef>
          </c:xVal>
          <c:yVal>
            <c:numRef>
              <c:f>Boundaries!$K$45:$K$47</c:f>
              <c:numCache>
                <c:formatCode>General</c:formatCode>
                <c:ptCount val="3"/>
                <c:pt idx="0">
                  <c:v>0.4</c:v>
                </c:pt>
                <c:pt idx="1">
                  <c:v>8</c:v>
                </c:pt>
                <c:pt idx="2">
                  <c:v>12.5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'My Data'!$A$2:$A$4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Data'!$C$2:$C$4</c:f>
              <c:numCache>
                <c:formatCode>General</c:formatCode>
                <c:ptCount val="3"/>
                <c:pt idx="0" formatCode="0.00">
                  <c:v>66.599999999999994</c:v>
                </c:pt>
              </c:numCache>
            </c:numRef>
          </c:xVal>
          <c:yVal>
            <c:numRef>
              <c:f>'My Data'!$F$2:$F$4</c:f>
              <c:numCache>
                <c:formatCode>General</c:formatCode>
                <c:ptCount val="3"/>
                <c:pt idx="0" formatCode="0.00">
                  <c:v>8.16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09120"/>
        <c:axId val="49909696"/>
      </c:scatterChart>
      <c:valAx>
        <c:axId val="49909120"/>
        <c:scaling>
          <c:orientation val="minMax"/>
          <c:max val="80"/>
          <c:min val="35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90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Si0</a:t>
                </a:r>
                <a:r>
                  <a:rPr lang="en-US" sz="190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 </a:t>
                </a:r>
                <a:r>
                  <a:rPr lang="en-US" sz="190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46954595791805098"/>
              <c:y val="0.91816693944353522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49909696"/>
        <c:crosses val="autoZero"/>
        <c:crossBetween val="midCat"/>
      </c:valAx>
      <c:valAx>
        <c:axId val="49909696"/>
        <c:scaling>
          <c:orientation val="minMax"/>
          <c:max val="16"/>
        </c:scaling>
        <c:delete val="1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90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Na</a:t>
                </a:r>
                <a:r>
                  <a:rPr lang="en-US" sz="190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190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O + K</a:t>
                </a:r>
                <a:r>
                  <a:rPr lang="en-US" sz="190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190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O (%)</a:t>
                </a:r>
              </a:p>
            </c:rich>
          </c:tx>
          <c:layout>
            <c:manualLayout>
              <c:xMode val="edge"/>
              <c:yMode val="edge"/>
              <c:x val="0"/>
              <c:y val="0.35024549918166942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49909120"/>
        <c:crosses val="autoZero"/>
        <c:crossBetween val="midCat"/>
      </c:valAx>
      <c:spPr>
        <a:solidFill>
          <a:srgbClr xmlns:mc="http://schemas.openxmlformats.org/markup-compatibility/2006" xmlns:a14="http://schemas.microsoft.com/office/drawing/2010/main" val="C0C0C0" mc:Ignorable=""/>
        </a:solidFill>
        <a:ln w="12700">
          <a:solidFill>
            <a:srgbClr xmlns:mc="http://schemas.openxmlformats.org/markup-compatibility/2006" xmlns:a14="http://schemas.microsoft.com/office/drawing/2010/main" val="80808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8.8593576965670245E-2"/>
          <c:y val="0.12929623567921444"/>
          <c:w val="0.22591362126245851"/>
          <c:h val="0.13911620294599039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TAS Diagram With Alkaline/Subalkaline Divisions for Selected NDC Samples</a:t>
            </a:r>
          </a:p>
        </c:rich>
      </c:tx>
      <c:layout>
        <c:manualLayout>
          <c:xMode val="edge"/>
          <c:yMode val="edge"/>
          <c:x val="0.12181616832779613"/>
          <c:y val="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056478405315728E-2"/>
          <c:y val="0.13747954173486091"/>
          <c:w val="0.88593576965669951"/>
          <c:h val="0.75450081833060645"/>
        </c:manualLayout>
      </c:layout>
      <c:scatterChart>
        <c:scatterStyle val="lineMarker"/>
        <c:varyColors val="1"/>
        <c:ser>
          <c:idx val="0"/>
          <c:order val="0"/>
          <c:tx>
            <c:v>RF1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Boundaries!$J$5:$J$6</c:f>
              <c:numCache>
                <c:formatCode>General</c:formatCode>
                <c:ptCount val="2"/>
                <c:pt idx="0">
                  <c:v>41</c:v>
                </c:pt>
                <c:pt idx="1">
                  <c:v>41</c:v>
                </c:pt>
              </c:numCache>
            </c:numRef>
          </c:xVal>
          <c:yVal>
            <c:numRef>
              <c:f>Boundaries!$K$5:$K$6</c:f>
              <c:numCache>
                <c:formatCode>General</c:formatCode>
                <c:ptCount val="2"/>
                <c:pt idx="0">
                  <c:v>0.4</c:v>
                </c:pt>
                <c:pt idx="1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v>RF2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Boundaries!$J$7:$J$9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45</c:v>
                </c:pt>
              </c:numCache>
            </c:numRef>
          </c:xVal>
          <c:yVal>
            <c:numRef>
              <c:f>Boundaries!$K$7:$K$9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9.4</c:v>
                </c:pt>
              </c:numCache>
            </c:numRef>
          </c:yVal>
          <c:smooth val="1"/>
        </c:ser>
        <c:ser>
          <c:idx val="2"/>
          <c:order val="2"/>
          <c:tx>
            <c:v>RF3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Boundaries!$J$10:$J$12</c:f>
              <c:numCache>
                <c:formatCode>General</c:formatCode>
                <c:ptCount val="3"/>
                <c:pt idx="0">
                  <c:v>45</c:v>
                </c:pt>
                <c:pt idx="1">
                  <c:v>48.4</c:v>
                </c:pt>
                <c:pt idx="2">
                  <c:v>52.5</c:v>
                </c:pt>
              </c:numCache>
            </c:numRef>
          </c:xVal>
          <c:yVal>
            <c:numRef>
              <c:f>Boundaries!$K$10:$K$12</c:f>
              <c:numCache>
                <c:formatCode>General</c:formatCode>
                <c:ptCount val="3"/>
                <c:pt idx="0">
                  <c:v>9.4</c:v>
                </c:pt>
                <c:pt idx="1">
                  <c:v>11.5</c:v>
                </c:pt>
                <c:pt idx="2">
                  <c:v>14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Boundaries!$H$13</c:f>
              <c:strCache>
                <c:ptCount val="1"/>
                <c:pt idx="0">
                  <c:v>Top Picrite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Boundaries!$J$13:$J$14</c:f>
              <c:numCache>
                <c:formatCode>General</c:formatCode>
                <c:ptCount val="2"/>
                <c:pt idx="0">
                  <c:v>41</c:v>
                </c:pt>
                <c:pt idx="1">
                  <c:v>45</c:v>
                </c:pt>
              </c:numCache>
            </c:numRef>
          </c:xVal>
          <c:yVal>
            <c:numRef>
              <c:f>Boundaries!$K$13:$K$14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Boundaries!$H$15</c:f>
              <c:strCache>
                <c:ptCount val="1"/>
                <c:pt idx="0">
                  <c:v>Left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Boundaries!$J$15:$J$16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xVal>
          <c:yVal>
            <c:numRef>
              <c:f>Boundaries!$K$15:$K$16</c:f>
              <c:numCache>
                <c:formatCode>General</c:formatCode>
                <c:ptCount val="2"/>
                <c:pt idx="0">
                  <c:v>0.4</c:v>
                </c:pt>
                <c:pt idx="1">
                  <c:v>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Boundaries!$H$17</c:f>
              <c:strCache>
                <c:ptCount val="1"/>
                <c:pt idx="0">
                  <c:v>Right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Boundaries!$J$17:$J$18</c:f>
              <c:numCache>
                <c:formatCode>General</c:formatCode>
                <c:ptCount val="2"/>
                <c:pt idx="0">
                  <c:v>52</c:v>
                </c:pt>
                <c:pt idx="1">
                  <c:v>52</c:v>
                </c:pt>
              </c:numCache>
            </c:numRef>
          </c:xVal>
          <c:yVal>
            <c:numRef>
              <c:f>Boundaries!$K$17:$K$18</c:f>
              <c:numCache>
                <c:formatCode>General</c:formatCode>
                <c:ptCount val="2"/>
                <c:pt idx="0">
                  <c:v>0.4</c:v>
                </c:pt>
                <c:pt idx="1">
                  <c:v>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Boundaries!$H$19</c:f>
              <c:strCache>
                <c:ptCount val="1"/>
                <c:pt idx="0">
                  <c:v>Top 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Boundaries!$J$19:$J$20</c:f>
              <c:numCache>
                <c:formatCode>General</c:formatCode>
                <c:ptCount val="2"/>
                <c:pt idx="0">
                  <c:v>45</c:v>
                </c:pt>
                <c:pt idx="1">
                  <c:v>52</c:v>
                </c:pt>
              </c:numCache>
            </c:numRef>
          </c:xVal>
          <c:yVal>
            <c:numRef>
              <c:f>Boundaries!$K$19:$K$20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Boundaries!$H$21</c:f>
              <c:strCache>
                <c:ptCount val="1"/>
                <c:pt idx="0">
                  <c:v>Left Trachybasalt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Boundaries!$J$21:$J$22</c:f>
              <c:numCache>
                <c:formatCode>General</c:formatCode>
                <c:ptCount val="2"/>
                <c:pt idx="0">
                  <c:v>45</c:v>
                </c:pt>
                <c:pt idx="1">
                  <c:v>49.5</c:v>
                </c:pt>
              </c:numCache>
            </c:numRef>
          </c:xVal>
          <c:yVal>
            <c:numRef>
              <c:f>Boundaries!$K$21:$K$22</c:f>
              <c:numCache>
                <c:formatCode>General</c:formatCode>
                <c:ptCount val="2"/>
                <c:pt idx="0">
                  <c:v>5</c:v>
                </c:pt>
                <c:pt idx="1">
                  <c:v>7.3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Boundaries!$H$23</c:f>
              <c:strCache>
                <c:ptCount val="1"/>
                <c:pt idx="0">
                  <c:v>Right Trachybasalt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Boundaries!$J$23:$J$24</c:f>
              <c:numCache>
                <c:formatCode>General</c:formatCode>
                <c:ptCount val="2"/>
                <c:pt idx="0">
                  <c:v>49.5</c:v>
                </c:pt>
                <c:pt idx="1">
                  <c:v>52</c:v>
                </c:pt>
              </c:numCache>
            </c:numRef>
          </c:xVal>
          <c:yVal>
            <c:numRef>
              <c:f>Boundaries!$K$23:$K$24</c:f>
              <c:numCache>
                <c:formatCode>General</c:formatCode>
                <c:ptCount val="2"/>
                <c:pt idx="0">
                  <c:v>7.3</c:v>
                </c:pt>
                <c:pt idx="1">
                  <c:v>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Boundaries!$H$25</c:f>
              <c:strCache>
                <c:ptCount val="1"/>
                <c:pt idx="0">
                  <c:v>Left Basaltic Trachyandesite, Trachyandesite, Trachyte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Boundaries!$J$25:$J$29</c:f>
              <c:numCache>
                <c:formatCode>General</c:formatCode>
                <c:ptCount val="5"/>
                <c:pt idx="0">
                  <c:v>49.5</c:v>
                </c:pt>
                <c:pt idx="1">
                  <c:v>53</c:v>
                </c:pt>
                <c:pt idx="2">
                  <c:v>57.6</c:v>
                </c:pt>
                <c:pt idx="3">
                  <c:v>61</c:v>
                </c:pt>
                <c:pt idx="4">
                  <c:v>64</c:v>
                </c:pt>
              </c:numCache>
            </c:numRef>
          </c:xVal>
          <c:yVal>
            <c:numRef>
              <c:f>Boundaries!$K$25:$K$29</c:f>
              <c:numCache>
                <c:formatCode>General</c:formatCode>
                <c:ptCount val="5"/>
                <c:pt idx="0">
                  <c:v>7.3</c:v>
                </c:pt>
                <c:pt idx="1">
                  <c:v>9.3000000000000007</c:v>
                </c:pt>
                <c:pt idx="2">
                  <c:v>11.7</c:v>
                </c:pt>
                <c:pt idx="3">
                  <c:v>13.5</c:v>
                </c:pt>
                <c:pt idx="4">
                  <c:v>15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Boundaries!$H$30</c:f>
              <c:strCache>
                <c:ptCount val="1"/>
                <c:pt idx="0">
                  <c:v>Right Basaltic Trachyandesite, Trachyandesite, Trachyte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Boundaries!$J$30:$J$33</c:f>
              <c:numCache>
                <c:formatCode>General</c:formatCode>
                <c:ptCount val="4"/>
                <c:pt idx="0">
                  <c:v>52</c:v>
                </c:pt>
                <c:pt idx="1">
                  <c:v>57</c:v>
                </c:pt>
                <c:pt idx="2">
                  <c:v>63</c:v>
                </c:pt>
                <c:pt idx="3">
                  <c:v>69</c:v>
                </c:pt>
              </c:numCache>
            </c:numRef>
          </c:xVal>
          <c:yVal>
            <c:numRef>
              <c:f>Boundaries!$K$30:$K$33</c:f>
              <c:numCache>
                <c:formatCode>General</c:formatCode>
                <c:ptCount val="4"/>
                <c:pt idx="0">
                  <c:v>5</c:v>
                </c:pt>
                <c:pt idx="1">
                  <c:v>5.9</c:v>
                </c:pt>
                <c:pt idx="2">
                  <c:v>7</c:v>
                </c:pt>
                <c:pt idx="3">
                  <c:v>8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Boundaries!$H$34</c:f>
              <c:strCache>
                <c:ptCount val="1"/>
                <c:pt idx="0">
                  <c:v>Right Basaltic Andesite, Top Basaltic Trachyandesite, Phonotephrite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Boundaries!$J$34:$J$37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53</c:v>
                </c:pt>
                <c:pt idx="3">
                  <c:v>48.4</c:v>
                </c:pt>
              </c:numCache>
            </c:numRef>
          </c:xVal>
          <c:yVal>
            <c:numRef>
              <c:f>Boundaries!$K$34:$K$37</c:f>
              <c:numCache>
                <c:formatCode>General</c:formatCode>
                <c:ptCount val="4"/>
                <c:pt idx="0">
                  <c:v>0.4</c:v>
                </c:pt>
                <c:pt idx="1">
                  <c:v>5.9</c:v>
                </c:pt>
                <c:pt idx="2">
                  <c:v>9.3000000000000007</c:v>
                </c:pt>
                <c:pt idx="3">
                  <c:v>11.5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Boundaries!$H$38</c:f>
              <c:strCache>
                <c:ptCount val="1"/>
                <c:pt idx="0">
                  <c:v>Right Andesite, Top Trachyandesite, Tephriphonolite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Boundaries!$J$38:$J$42</c:f>
              <c:numCache>
                <c:formatCode>General</c:formatCode>
                <c:ptCount val="5"/>
                <c:pt idx="0">
                  <c:v>63</c:v>
                </c:pt>
                <c:pt idx="1">
                  <c:v>63</c:v>
                </c:pt>
                <c:pt idx="2">
                  <c:v>57.6</c:v>
                </c:pt>
                <c:pt idx="3">
                  <c:v>52.5</c:v>
                </c:pt>
                <c:pt idx="4">
                  <c:v>49</c:v>
                </c:pt>
              </c:numCache>
            </c:numRef>
          </c:xVal>
          <c:yVal>
            <c:numRef>
              <c:f>Boundaries!$K$38:$K$42</c:f>
              <c:numCache>
                <c:formatCode>General</c:formatCode>
                <c:ptCount val="5"/>
                <c:pt idx="0">
                  <c:v>0.4</c:v>
                </c:pt>
                <c:pt idx="1">
                  <c:v>7</c:v>
                </c:pt>
                <c:pt idx="2">
                  <c:v>11.7</c:v>
                </c:pt>
                <c:pt idx="3">
                  <c:v>14</c:v>
                </c:pt>
                <c:pt idx="4">
                  <c:v>15.5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Boundaries!$H$43</c:f>
              <c:strCache>
                <c:ptCount val="1"/>
                <c:pt idx="0">
                  <c:v>Bottom Phonotephrite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Boundaries!$J$43:$J$44</c:f>
              <c:numCache>
                <c:formatCode>General</c:formatCode>
                <c:ptCount val="2"/>
                <c:pt idx="0">
                  <c:v>49.4</c:v>
                </c:pt>
                <c:pt idx="1">
                  <c:v>45</c:v>
                </c:pt>
              </c:numCache>
            </c:numRef>
          </c:xVal>
          <c:yVal>
            <c:numRef>
              <c:f>Boundaries!$K$43:$K$44</c:f>
              <c:numCache>
                <c:formatCode>General</c:formatCode>
                <c:ptCount val="2"/>
                <c:pt idx="0">
                  <c:v>7.3</c:v>
                </c:pt>
                <c:pt idx="1">
                  <c:v>9.4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Boundaries!$H$45</c:f>
              <c:strCache>
                <c:ptCount val="1"/>
                <c:pt idx="0">
                  <c:v>Left Rhyolite</c:v>
                </c:pt>
              </c:strCache>
            </c:strRef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Boundaries!$J$45:$J$47</c:f>
              <c:numCache>
                <c:formatCode>General</c:formatCode>
                <c:ptCount val="3"/>
                <c:pt idx="0">
                  <c:v>77</c:v>
                </c:pt>
                <c:pt idx="1">
                  <c:v>69</c:v>
                </c:pt>
                <c:pt idx="2">
                  <c:v>69</c:v>
                </c:pt>
              </c:numCache>
            </c:numRef>
          </c:xVal>
          <c:yVal>
            <c:numRef>
              <c:f>Boundaries!$K$45:$K$47</c:f>
              <c:numCache>
                <c:formatCode>General</c:formatCode>
                <c:ptCount val="3"/>
                <c:pt idx="0">
                  <c:v>0.4</c:v>
                </c:pt>
                <c:pt idx="1">
                  <c:v>8</c:v>
                </c:pt>
                <c:pt idx="2">
                  <c:v>12.5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'My Data'!$A$2:$A$4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Data'!$C$2:$C$4</c:f>
              <c:numCache>
                <c:formatCode>General</c:formatCode>
                <c:ptCount val="3"/>
                <c:pt idx="0" formatCode="0.00">
                  <c:v>66.599999999999994</c:v>
                </c:pt>
              </c:numCache>
            </c:numRef>
          </c:xVal>
          <c:yVal>
            <c:numRef>
              <c:f>'My Data'!$F$2:$F$4</c:f>
              <c:numCache>
                <c:formatCode>General</c:formatCode>
                <c:ptCount val="3"/>
                <c:pt idx="0" formatCode="0.00">
                  <c:v>8.16</c:v>
                </c:pt>
              </c:numCache>
            </c:numRef>
          </c:yVal>
          <c:smooth val="1"/>
        </c:ser>
        <c:ser>
          <c:idx val="19"/>
          <c:order val="16"/>
          <c:tx>
            <c:strRef>
              <c:f>Boundaries!$M$4</c:f>
              <c:strCache>
                <c:ptCount val="1"/>
                <c:pt idx="0">
                  <c:v>Irvine and Baragar (1971)</c:v>
                </c:pt>
              </c:strCache>
            </c:strRef>
          </c:tx>
          <c:spPr>
            <a:ln w="38100">
              <a:solidFill>
                <a:srgbClr xmlns:mc="http://schemas.openxmlformats.org/markup-compatibility/2006" xmlns:a14="http://schemas.microsoft.com/office/drawing/2010/main" val="3333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Boundaries!$M$5:$M$15</c:f>
              <c:numCache>
                <c:formatCode>General</c:formatCode>
                <c:ptCount val="11"/>
                <c:pt idx="0">
                  <c:v>39.200000000000003</c:v>
                </c:pt>
                <c:pt idx="1">
                  <c:v>40</c:v>
                </c:pt>
                <c:pt idx="2">
                  <c:v>43.2</c:v>
                </c:pt>
                <c:pt idx="3">
                  <c:v>45</c:v>
                </c:pt>
                <c:pt idx="4">
                  <c:v>48</c:v>
                </c:pt>
                <c:pt idx="5">
                  <c:v>50</c:v>
                </c:pt>
                <c:pt idx="6">
                  <c:v>53.7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77.400000000000006</c:v>
                </c:pt>
              </c:numCache>
            </c:numRef>
          </c:xVal>
          <c:yVal>
            <c:numRef>
              <c:f>Boundaries!$N$5:$N$15</c:f>
              <c:numCache>
                <c:formatCode>General</c:formatCode>
                <c:ptCount val="11"/>
                <c:pt idx="0">
                  <c:v>0</c:v>
                </c:pt>
                <c:pt idx="1">
                  <c:v>0.4</c:v>
                </c:pt>
                <c:pt idx="2">
                  <c:v>2</c:v>
                </c:pt>
                <c:pt idx="3">
                  <c:v>2.8</c:v>
                </c:pt>
                <c:pt idx="4">
                  <c:v>4</c:v>
                </c:pt>
                <c:pt idx="5">
                  <c:v>4.75</c:v>
                </c:pt>
                <c:pt idx="6">
                  <c:v>6</c:v>
                </c:pt>
                <c:pt idx="7">
                  <c:v>6.4</c:v>
                </c:pt>
                <c:pt idx="8">
                  <c:v>8</c:v>
                </c:pt>
                <c:pt idx="9">
                  <c:v>8.8000000000000007</c:v>
                </c:pt>
                <c:pt idx="10">
                  <c:v>10</c:v>
                </c:pt>
              </c:numCache>
            </c:numRef>
          </c:yVal>
          <c:smooth val="1"/>
        </c:ser>
        <c:ser>
          <c:idx val="20"/>
          <c:order val="17"/>
          <c:tx>
            <c:strRef>
              <c:f>Boundaries!$P$4</c:f>
              <c:strCache>
                <c:ptCount val="1"/>
                <c:pt idx="0">
                  <c:v>Kuno (1966)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8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Boundaries!$P$5:$P$18</c:f>
              <c:numCache>
                <c:formatCode>General</c:formatCode>
                <c:ptCount val="14"/>
                <c:pt idx="0">
                  <c:v>45.849999999999994</c:v>
                </c:pt>
                <c:pt idx="1">
                  <c:v>46.849999999999994</c:v>
                </c:pt>
                <c:pt idx="2">
                  <c:v>50</c:v>
                </c:pt>
                <c:pt idx="3">
                  <c:v>50.3</c:v>
                </c:pt>
                <c:pt idx="4">
                  <c:v>53.1</c:v>
                </c:pt>
                <c:pt idx="5">
                  <c:v>55</c:v>
                </c:pt>
                <c:pt idx="6">
                  <c:v>55.6</c:v>
                </c:pt>
                <c:pt idx="7">
                  <c:v>60</c:v>
                </c:pt>
                <c:pt idx="8">
                  <c:v>61.5</c:v>
                </c:pt>
                <c:pt idx="9">
                  <c:v>65</c:v>
                </c:pt>
                <c:pt idx="10">
                  <c:v>70</c:v>
                </c:pt>
                <c:pt idx="11">
                  <c:v>71.599999999999994</c:v>
                </c:pt>
                <c:pt idx="12">
                  <c:v>75</c:v>
                </c:pt>
                <c:pt idx="13">
                  <c:v>76.400000000000006</c:v>
                </c:pt>
              </c:numCache>
            </c:numRef>
          </c:xVal>
          <c:yVal>
            <c:numRef>
              <c:f>Boundaries!$Q$5:$Q$18</c:f>
              <c:numCache>
                <c:formatCode>General</c:formatCode>
                <c:ptCount val="14"/>
                <c:pt idx="0">
                  <c:v>2.75</c:v>
                </c:pt>
                <c:pt idx="1">
                  <c:v>3</c:v>
                </c:pt>
                <c:pt idx="2">
                  <c:v>3.9</c:v>
                </c:pt>
                <c:pt idx="3">
                  <c:v>4</c:v>
                </c:pt>
                <c:pt idx="4">
                  <c:v>5</c:v>
                </c:pt>
                <c:pt idx="5">
                  <c:v>5.8</c:v>
                </c:pt>
                <c:pt idx="6">
                  <c:v>6</c:v>
                </c:pt>
                <c:pt idx="7">
                  <c:v>6.8</c:v>
                </c:pt>
                <c:pt idx="8">
                  <c:v>7</c:v>
                </c:pt>
                <c:pt idx="9">
                  <c:v>7.35</c:v>
                </c:pt>
                <c:pt idx="10">
                  <c:v>7.85</c:v>
                </c:pt>
                <c:pt idx="11">
                  <c:v>8</c:v>
                </c:pt>
                <c:pt idx="12">
                  <c:v>8.3000000000000007</c:v>
                </c:pt>
                <c:pt idx="13">
                  <c:v>8.4</c:v>
                </c:pt>
              </c:numCache>
            </c:numRef>
          </c:yVal>
          <c:smooth val="1"/>
        </c:ser>
        <c:ser>
          <c:idx val="21"/>
          <c:order val="18"/>
          <c:tx>
            <c:strRef>
              <c:f>Boundaries!$S$4</c:f>
              <c:strCache>
                <c:ptCount val="1"/>
                <c:pt idx="0">
                  <c:v>MacDonald (1968)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FF00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Boundaries!$S$5:$S$6</c:f>
              <c:numCache>
                <c:formatCode>General</c:formatCode>
                <c:ptCount val="2"/>
                <c:pt idx="0">
                  <c:v>39.800000000000004</c:v>
                </c:pt>
                <c:pt idx="1">
                  <c:v>65.5</c:v>
                </c:pt>
              </c:numCache>
            </c:numRef>
          </c:xVal>
          <c:yVal>
            <c:numRef>
              <c:f>Boundaries!$T$5:$T$6</c:f>
              <c:numCache>
                <c:formatCode>General</c:formatCode>
                <c:ptCount val="2"/>
                <c:pt idx="0">
                  <c:v>0.35000000000000026</c:v>
                </c:pt>
                <c:pt idx="1">
                  <c:v>9.7000000000000011</c:v>
                </c:pt>
              </c:numCache>
            </c:numRef>
          </c:yVal>
          <c:smooth val="1"/>
        </c:ser>
        <c:ser>
          <c:idx val="22"/>
          <c:order val="19"/>
          <c:tx>
            <c:strRef>
              <c:f>Boundaries!$V$4</c:f>
              <c:strCache>
                <c:ptCount val="1"/>
                <c:pt idx="0">
                  <c:v>MacDonald and Katsura (1964)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FF00" mc:Ignorable=""/>
              </a:solidFill>
              <a:prstDash val="solid"/>
            </a:ln>
          </c:spPr>
          <c:marker>
            <c:symbol val="none"/>
          </c:marker>
          <c:xVal>
            <c:numRef>
              <c:f>Boundaries!$V$5:$V$6</c:f>
              <c:numCache>
                <c:formatCode>General</c:formatCode>
                <c:ptCount val="2"/>
                <c:pt idx="0">
                  <c:v>41.75</c:v>
                </c:pt>
                <c:pt idx="1">
                  <c:v>52.5</c:v>
                </c:pt>
              </c:numCache>
            </c:numRef>
          </c:xVal>
          <c:yVal>
            <c:numRef>
              <c:f>Boundaries!$W$5:$W$6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2000"/>
        <c:axId val="49912576"/>
      </c:scatterChart>
      <c:valAx>
        <c:axId val="49912000"/>
        <c:scaling>
          <c:orientation val="minMax"/>
          <c:max val="80"/>
          <c:min val="35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35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Si0</a:t>
                </a:r>
                <a:r>
                  <a:rPr lang="en-US" sz="235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 </a:t>
                </a:r>
                <a:r>
                  <a:rPr lang="en-US" sz="235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40334536429339235"/>
              <c:y val="0.9241680305510096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49912576"/>
        <c:crosses val="autoZero"/>
        <c:crossBetween val="midCat"/>
      </c:valAx>
      <c:valAx>
        <c:axId val="49912576"/>
        <c:scaling>
          <c:orientation val="minMax"/>
          <c:max val="16"/>
        </c:scaling>
        <c:delete val="1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35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Na</a:t>
                </a:r>
                <a:r>
                  <a:rPr lang="en-US" sz="235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235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O + K</a:t>
                </a:r>
                <a:r>
                  <a:rPr lang="en-US" sz="2350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2350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O (%)</a:t>
                </a:r>
              </a:p>
            </c:rich>
          </c:tx>
          <c:layout>
            <c:manualLayout>
              <c:xMode val="edge"/>
              <c:yMode val="edge"/>
              <c:x val="0"/>
              <c:y val="0.32405891980360152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49912000"/>
        <c:crosses val="autoZero"/>
        <c:crossBetween val="midCat"/>
      </c:valAx>
      <c:spPr>
        <a:solidFill>
          <a:srgbClr xmlns:mc="http://schemas.openxmlformats.org/markup-compatibility/2006" xmlns:a14="http://schemas.microsoft.com/office/drawing/2010/main" val="C0C0C0" mc:Ignorable=""/>
        </a:solidFill>
        <a:ln w="12700">
          <a:solidFill>
            <a:srgbClr xmlns:mc="http://schemas.openxmlformats.org/markup-compatibility/2006" xmlns:a14="http://schemas.microsoft.com/office/drawing/2010/main" val="80808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8.9700996677740868E-2"/>
          <c:y val="0.14729950900163671"/>
          <c:w val="0.23034330011074217"/>
          <c:h val="0.34860883797054076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925" b="0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Arial"/>
                <a:cs typeface="Arial"/>
              </a:defRPr>
            </a:pPr>
            <a:r>
              <a:rPr lang="en-US" sz="2225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cs typeface="Arial"/>
              </a:rPr>
              <a:t>K</a:t>
            </a:r>
            <a:r>
              <a:rPr lang="en-US" sz="2225" b="1" i="0" strike="noStrike" baseline="-25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cs typeface="Arial"/>
              </a:rPr>
              <a:t>2</a:t>
            </a:r>
            <a:r>
              <a:rPr lang="en-US" sz="2225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cs typeface="Arial"/>
              </a:rPr>
              <a:t>0 vs SiO</a:t>
            </a:r>
            <a:r>
              <a:rPr lang="en-US" sz="2225" b="1" i="0" strike="noStrike" baseline="-25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cs typeface="Arial"/>
              </a:rPr>
              <a:t>2</a:t>
            </a:r>
            <a:r>
              <a:rPr lang="en-US" sz="2225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cs typeface="Arial"/>
              </a:rPr>
              <a:t> for Selected Samples</a:t>
            </a:r>
          </a:p>
        </c:rich>
      </c:tx>
      <c:layout>
        <c:manualLayout>
          <c:xMode val="edge"/>
          <c:yMode val="edge"/>
          <c:x val="0.21779859484777558"/>
          <c:y val="1.953818827708708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163934426229511E-2"/>
          <c:y val="0.13499111900532884"/>
          <c:w val="0.79508196721311475"/>
          <c:h val="0.73357015985790319"/>
        </c:manualLayout>
      </c:layout>
      <c:scatterChart>
        <c:scatterStyle val="lineMarker"/>
        <c:varyColors val="1"/>
        <c:ser>
          <c:idx val="0"/>
          <c:order val="0"/>
          <c:tx>
            <c:v>high-med</c:v>
          </c:tx>
          <c:spPr>
            <a:ln w="3175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dPt>
            <c:idx val="1"/>
            <c:bubble3D val="0"/>
            <c:spPr>
              <a:ln w="28575">
                <a:noFill/>
              </a:ln>
            </c:spPr>
          </c:dPt>
          <c:trendline>
            <c:spPr>
              <a:ln w="127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lgDash"/>
              </a:ln>
            </c:spPr>
            <c:trendlineType val="linear"/>
            <c:forward val="8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Boundaries!$A$6:$A$7</c:f>
              <c:numCache>
                <c:formatCode>0.0</c:formatCode>
                <c:ptCount val="2"/>
                <c:pt idx="0">
                  <c:v>48</c:v>
                </c:pt>
                <c:pt idx="1">
                  <c:v>68</c:v>
                </c:pt>
              </c:numCache>
            </c:numRef>
          </c:xVal>
          <c:yVal>
            <c:numRef>
              <c:f>Boundaries!$B$6:$B$7</c:f>
              <c:numCache>
                <c:formatCode>General</c:formatCode>
                <c:ptCount val="2"/>
                <c:pt idx="0">
                  <c:v>1.2</c:v>
                </c:pt>
                <c:pt idx="1">
                  <c:v>3.1</c:v>
                </c:pt>
              </c:numCache>
            </c:numRef>
          </c:yVal>
          <c:smooth val="1"/>
        </c:ser>
        <c:ser>
          <c:idx val="1"/>
          <c:order val="1"/>
          <c:tx>
            <c:v>med-low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lgDash"/>
              </a:ln>
            </c:spPr>
            <c:trendlineType val="linear"/>
            <c:forward val="8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Boundaries!$C$6:$C$7</c:f>
              <c:numCache>
                <c:formatCode>General</c:formatCode>
                <c:ptCount val="2"/>
                <c:pt idx="0">
                  <c:v>48</c:v>
                </c:pt>
                <c:pt idx="1">
                  <c:v>68</c:v>
                </c:pt>
              </c:numCache>
            </c:numRef>
          </c:xVal>
          <c:yVal>
            <c:numRef>
              <c:f>Boundaries!$D$6:$D$7</c:f>
              <c:numCache>
                <c:formatCode>General</c:formatCode>
                <c:ptCount val="2"/>
                <c:pt idx="0">
                  <c:v>0.30000000000000027</c:v>
                </c:pt>
                <c:pt idx="1">
                  <c:v>1.2</c:v>
                </c:pt>
              </c:numCache>
            </c:numRef>
          </c:yVal>
          <c:smooth val="1"/>
        </c:ser>
        <c:ser>
          <c:idx val="2"/>
          <c:order val="2"/>
          <c:tx>
            <c:v>vertical</c:v>
          </c:tx>
          <c:spPr>
            <a:ln w="3175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Boundaries!$E$6:$E$7</c:f>
              <c:numCache>
                <c:formatCode>General</c:formatCode>
                <c:ptCount val="2"/>
                <c:pt idx="0">
                  <c:v>48</c:v>
                </c:pt>
                <c:pt idx="1">
                  <c:v>48</c:v>
                </c:pt>
              </c:numCache>
            </c:numRef>
          </c:xVal>
          <c:yVal>
            <c:numRef>
              <c:f>Boundaries!$F$6:$F$7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'My Data'!$A$2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Data'!$C$2:$C$4</c:f>
              <c:numCache>
                <c:formatCode>General</c:formatCode>
                <c:ptCount val="3"/>
                <c:pt idx="0" formatCode="0.00">
                  <c:v>66.599999999999994</c:v>
                </c:pt>
              </c:numCache>
            </c:numRef>
          </c:xVal>
          <c:yVal>
            <c:numRef>
              <c:f>'My Data'!$D$2:$D$4</c:f>
              <c:numCache>
                <c:formatCode>General</c:formatCode>
                <c:ptCount val="3"/>
                <c:pt idx="0" formatCode="0.00">
                  <c:v>5.38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19712"/>
        <c:axId val="84420288"/>
      </c:scatterChart>
      <c:valAx>
        <c:axId val="84419712"/>
        <c:scaling>
          <c:orientation val="minMax"/>
          <c:min val="45"/>
        </c:scaling>
        <c:delete val="1"/>
        <c:axPos val="b"/>
        <c:title>
          <c:tx>
            <c:rich>
              <a:bodyPr/>
              <a:lstStyle/>
              <a:p>
                <a:pPr>
                  <a:defRPr sz="925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2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SiO</a:t>
                </a:r>
                <a:r>
                  <a:rPr lang="en-US" sz="2225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222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0.39459163735834363"/>
              <c:y val="0.91237418590882158"/>
            </c:manualLayout>
          </c:layout>
          <c:overlay val="1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cross"/>
        <c:tickLblPos val="nextTo"/>
        <c:crossAx val="84420288"/>
        <c:crosses val="autoZero"/>
        <c:crossBetween val="midCat"/>
      </c:valAx>
      <c:valAx>
        <c:axId val="84420288"/>
        <c:scaling>
          <c:orientation val="minMax"/>
          <c:max val="6"/>
        </c:scaling>
        <c:delete val="1"/>
        <c:axPos val="l"/>
        <c:title>
          <c:tx>
            <c:rich>
              <a:bodyPr/>
              <a:lstStyle/>
              <a:p>
                <a:pPr>
                  <a:defRPr sz="925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2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K</a:t>
                </a:r>
                <a:r>
                  <a:rPr lang="en-US" sz="2225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2</a:t>
                </a:r>
                <a:r>
                  <a:rPr lang="en-US" sz="222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Arial"/>
                    <a:cs typeface="Arial"/>
                  </a:rPr>
                  <a:t>0 (%)</a:t>
                </a:r>
              </a:p>
            </c:rich>
          </c:tx>
          <c:layout>
            <c:manualLayout>
              <c:xMode val="edge"/>
              <c:yMode val="edge"/>
              <c:x val="0"/>
              <c:y val="0.39964476021314455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19712"/>
        <c:crosses val="autoZero"/>
        <c:crossBetween val="midCat"/>
      </c:valAx>
      <c:spPr>
        <a:solidFill>
          <a:srgbClr xmlns:mc="http://schemas.openxmlformats.org/markup-compatibility/2006" xmlns:a14="http://schemas.microsoft.com/office/drawing/2010/main" val="FFFFFF" mc:Ignorable=""/>
        </a:solidFill>
        <a:ln w="12700">
          <a:solidFill>
            <a:srgbClr xmlns:mc="http://schemas.openxmlformats.org/markup-compatibility/2006" xmlns:a14="http://schemas.microsoft.com/office/drawing/2010/main" val="80808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070257611241219"/>
          <c:y val="0.15275310834813499"/>
          <c:w val="0.24004683840749472"/>
          <c:h val="0.16518650088809939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"/>
          <c:y val="0.18003270745003042"/>
          <c:w val="1"/>
          <c:h val="0.81996726677577769"/>
        </c:manualLayout>
      </c:layout>
      <c:scatterChart>
        <c:scatterStyle val="lineMarker"/>
        <c:varyColors val="1"/>
        <c:ser>
          <c:idx val="11"/>
          <c:order val="0"/>
          <c:tx>
            <c:strRef>
              <c:f>TERNPLOT!$A$17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xmlns:mc="http://schemas.openxmlformats.org/markup-compatibility/2006" xmlns:a14="http://schemas.microsoft.com/office/drawing/2010/main" val="00CCFF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TERNPLOT!$F$17</c:f>
              <c:numCache>
                <c:formatCode>0.00_)</c:formatCode>
                <c:ptCount val="1"/>
                <c:pt idx="0">
                  <c:v>42.358965398669923</c:v>
                </c:pt>
              </c:numCache>
            </c:numRef>
          </c:xVal>
          <c:yVal>
            <c:numRef>
              <c:f>TERNPLOT!$G$17</c:f>
              <c:numCache>
                <c:formatCode>0.00_)</c:formatCode>
                <c:ptCount val="1"/>
                <c:pt idx="0">
                  <c:v>13.361528822055138</c:v>
                </c:pt>
              </c:numCache>
            </c:numRef>
          </c:yVal>
          <c:smooth val="1"/>
        </c:ser>
        <c:ser>
          <c:idx val="2"/>
          <c:order val="1"/>
          <c:tx>
            <c:v>TickMarks</c:v>
          </c:tx>
          <c:spPr>
            <a:ln w="3175">
              <a:solidFill>
                <a:srgbClr xmlns:mc="http://schemas.openxmlformats.org/markup-compatibility/2006" xmlns:a14="http://schemas.microsoft.com/office/drawing/2010/main" val="C0C0C0" mc:Ignorable=""/>
              </a:solidFill>
              <a:prstDash val="lgDashDotDot"/>
            </a:ln>
          </c:spPr>
          <c:marker>
            <c:symbol val="none"/>
          </c:marker>
          <c:xVal>
            <c:numRef>
              <c:f>TERNPLOT!$AQ$18:$AQ$309</c:f>
              <c:numCache>
                <c:formatCode>0.00_)</c:formatCode>
                <c:ptCount val="292"/>
                <c:pt idx="0">
                  <c:v>73.127125061713897</c:v>
                </c:pt>
                <c:pt idx="1">
                  <c:v>1.8750017484391288</c:v>
                </c:pt>
                <c:pt idx="2">
                  <c:v>5.6252217582213602</c:v>
                </c:pt>
                <c:pt idx="4">
                  <c:v>71.252015056822628</c:v>
                </c:pt>
                <c:pt idx="5">
                  <c:v>3.7500034968782576</c:v>
                </c:pt>
                <c:pt idx="6">
                  <c:v>7.5002235066604896</c:v>
                </c:pt>
                <c:pt idx="8">
                  <c:v>69.376905051931558</c:v>
                </c:pt>
                <c:pt idx="9">
                  <c:v>5.625005245317384</c:v>
                </c:pt>
                <c:pt idx="10">
                  <c:v>9.3752252550996396</c:v>
                </c:pt>
                <c:pt idx="12">
                  <c:v>67.501795047040503</c:v>
                </c:pt>
                <c:pt idx="13">
                  <c:v>7.5000069937565197</c:v>
                </c:pt>
                <c:pt idx="14">
                  <c:v>11.250227003538798</c:v>
                </c:pt>
                <c:pt idx="16">
                  <c:v>65.626685042149333</c:v>
                </c:pt>
                <c:pt idx="17">
                  <c:v>9.3750087421956501</c:v>
                </c:pt>
                <c:pt idx="18">
                  <c:v>13.125228751977891</c:v>
                </c:pt>
                <c:pt idx="20">
                  <c:v>63.751575037258299</c:v>
                </c:pt>
                <c:pt idx="21">
                  <c:v>11.250010490634798</c:v>
                </c:pt>
                <c:pt idx="22">
                  <c:v>15.000230500417</c:v>
                </c:pt>
                <c:pt idx="24">
                  <c:v>61.876465032367165</c:v>
                </c:pt>
                <c:pt idx="25">
                  <c:v>13.125012239073909</c:v>
                </c:pt>
                <c:pt idx="26">
                  <c:v>16.875232248856086</c:v>
                </c:pt>
                <c:pt idx="28">
                  <c:v>60.001355027476002</c:v>
                </c:pt>
                <c:pt idx="29">
                  <c:v>15.000013987512999</c:v>
                </c:pt>
                <c:pt idx="30">
                  <c:v>18.750233997295286</c:v>
                </c:pt>
                <c:pt idx="32">
                  <c:v>58.126245022584946</c:v>
                </c:pt>
                <c:pt idx="33">
                  <c:v>16.8750157359522</c:v>
                </c:pt>
                <c:pt idx="34">
                  <c:v>20.6252357457344</c:v>
                </c:pt>
                <c:pt idx="36">
                  <c:v>56.251135017693798</c:v>
                </c:pt>
                <c:pt idx="37">
                  <c:v>18.750017484391289</c:v>
                </c:pt>
                <c:pt idx="38">
                  <c:v>22.500237494173486</c:v>
                </c:pt>
                <c:pt idx="40">
                  <c:v>54.3760250128027</c:v>
                </c:pt>
                <c:pt idx="41">
                  <c:v>20.625019232830375</c:v>
                </c:pt>
                <c:pt idx="42">
                  <c:v>24.375239242612686</c:v>
                </c:pt>
                <c:pt idx="44">
                  <c:v>52.500915007911601</c:v>
                </c:pt>
                <c:pt idx="45">
                  <c:v>22.500020981269589</c:v>
                </c:pt>
                <c:pt idx="46">
                  <c:v>26.250240991051786</c:v>
                </c:pt>
                <c:pt idx="48">
                  <c:v>50.625805003020403</c:v>
                </c:pt>
                <c:pt idx="49">
                  <c:v>24.3750227297087</c:v>
                </c:pt>
                <c:pt idx="50">
                  <c:v>28.125242739490886</c:v>
                </c:pt>
                <c:pt idx="52">
                  <c:v>48.750694998129312</c:v>
                </c:pt>
                <c:pt idx="53">
                  <c:v>26.250024478147786</c:v>
                </c:pt>
                <c:pt idx="54">
                  <c:v>30.000244487930086</c:v>
                </c:pt>
                <c:pt idx="56">
                  <c:v>46.875584993238164</c:v>
                </c:pt>
                <c:pt idx="57">
                  <c:v>28.125026226586989</c:v>
                </c:pt>
                <c:pt idx="58">
                  <c:v>31.875246236369154</c:v>
                </c:pt>
                <c:pt idx="60">
                  <c:v>45.000474988347094</c:v>
                </c:pt>
                <c:pt idx="61">
                  <c:v>30.000027975026089</c:v>
                </c:pt>
                <c:pt idx="62">
                  <c:v>33.750247984808297</c:v>
                </c:pt>
                <c:pt idx="64">
                  <c:v>43.125364983456002</c:v>
                </c:pt>
                <c:pt idx="65">
                  <c:v>31.875029723465186</c:v>
                </c:pt>
                <c:pt idx="66">
                  <c:v>35.625249733247394</c:v>
                </c:pt>
                <c:pt idx="68">
                  <c:v>41.250254978564811</c:v>
                </c:pt>
                <c:pt idx="69">
                  <c:v>33.750031471904265</c:v>
                </c:pt>
                <c:pt idx="70">
                  <c:v>37.500251481686512</c:v>
                </c:pt>
                <c:pt idx="72">
                  <c:v>39.375144973673663</c:v>
                </c:pt>
                <c:pt idx="73">
                  <c:v>35.625033220343511</c:v>
                </c:pt>
                <c:pt idx="74">
                  <c:v>39.375253230125772</c:v>
                </c:pt>
                <c:pt idx="76">
                  <c:v>73.127125061713897</c:v>
                </c:pt>
                <c:pt idx="77">
                  <c:v>1.8750017484391288</c:v>
                </c:pt>
                <c:pt idx="78">
                  <c:v>5.6252217582213602</c:v>
                </c:pt>
                <c:pt idx="80">
                  <c:v>71.252015056822628</c:v>
                </c:pt>
                <c:pt idx="81">
                  <c:v>3.7500034968782576</c:v>
                </c:pt>
                <c:pt idx="82">
                  <c:v>7.5002235066604896</c:v>
                </c:pt>
                <c:pt idx="84">
                  <c:v>69.376905051931558</c:v>
                </c:pt>
                <c:pt idx="85">
                  <c:v>5.625005245317384</c:v>
                </c:pt>
                <c:pt idx="86">
                  <c:v>9.3752252550996396</c:v>
                </c:pt>
                <c:pt idx="88">
                  <c:v>67.501795047040503</c:v>
                </c:pt>
                <c:pt idx="89">
                  <c:v>7.5000069937565197</c:v>
                </c:pt>
                <c:pt idx="90">
                  <c:v>11.250227003538798</c:v>
                </c:pt>
                <c:pt idx="92">
                  <c:v>65.626685042149333</c:v>
                </c:pt>
                <c:pt idx="93">
                  <c:v>9.3750087421956501</c:v>
                </c:pt>
                <c:pt idx="94">
                  <c:v>13.125228751977891</c:v>
                </c:pt>
                <c:pt idx="99">
                  <c:v>65.626901555053266</c:v>
                </c:pt>
                <c:pt idx="100">
                  <c:v>73.127125061713897</c:v>
                </c:pt>
                <c:pt idx="101">
                  <c:v>69.377121564835605</c:v>
                </c:pt>
                <c:pt idx="103">
                  <c:v>63.751791550162238</c:v>
                </c:pt>
                <c:pt idx="104">
                  <c:v>71.252015056822628</c:v>
                </c:pt>
                <c:pt idx="105">
                  <c:v>67.502011559944478</c:v>
                </c:pt>
                <c:pt idx="107">
                  <c:v>61.876681545271047</c:v>
                </c:pt>
                <c:pt idx="108">
                  <c:v>69.376905051931558</c:v>
                </c:pt>
                <c:pt idx="109">
                  <c:v>63.751899806614148</c:v>
                </c:pt>
                <c:pt idx="111">
                  <c:v>60.001571540380006</c:v>
                </c:pt>
                <c:pt idx="112">
                  <c:v>67.501795047040503</c:v>
                </c:pt>
                <c:pt idx="113">
                  <c:v>60.001788053283938</c:v>
                </c:pt>
                <c:pt idx="115">
                  <c:v>58.1264615354889</c:v>
                </c:pt>
                <c:pt idx="116">
                  <c:v>65.626685042149333</c:v>
                </c:pt>
                <c:pt idx="117">
                  <c:v>56.251676299953701</c:v>
                </c:pt>
                <c:pt idx="119">
                  <c:v>56.251351530597802</c:v>
                </c:pt>
                <c:pt idx="120">
                  <c:v>63.751575037258299</c:v>
                </c:pt>
                <c:pt idx="121">
                  <c:v>52.501564546623463</c:v>
                </c:pt>
                <c:pt idx="123">
                  <c:v>54.376241525706611</c:v>
                </c:pt>
                <c:pt idx="124">
                  <c:v>61.876465032367165</c:v>
                </c:pt>
                <c:pt idx="125">
                  <c:v>48.751452793293147</c:v>
                </c:pt>
                <c:pt idx="127">
                  <c:v>52.501131520815498</c:v>
                </c:pt>
                <c:pt idx="128">
                  <c:v>60.001355027476002</c:v>
                </c:pt>
                <c:pt idx="129">
                  <c:v>45.001341039962995</c:v>
                </c:pt>
                <c:pt idx="131">
                  <c:v>50.6260215159244</c:v>
                </c:pt>
                <c:pt idx="132">
                  <c:v>58.126245022584946</c:v>
                </c:pt>
                <c:pt idx="133">
                  <c:v>41.251229286632636</c:v>
                </c:pt>
                <c:pt idx="135">
                  <c:v>48.750911511033294</c:v>
                </c:pt>
                <c:pt idx="136">
                  <c:v>56.251135017693798</c:v>
                </c:pt>
                <c:pt idx="137">
                  <c:v>37.501117533302462</c:v>
                </c:pt>
                <c:pt idx="139">
                  <c:v>46.875801506142139</c:v>
                </c:pt>
                <c:pt idx="140">
                  <c:v>54.3760250128027</c:v>
                </c:pt>
                <c:pt idx="141">
                  <c:v>33.751005779972196</c:v>
                </c:pt>
                <c:pt idx="143">
                  <c:v>45.000691501251048</c:v>
                </c:pt>
                <c:pt idx="144">
                  <c:v>52.500915007911601</c:v>
                </c:pt>
                <c:pt idx="145">
                  <c:v>30.000894026642026</c:v>
                </c:pt>
                <c:pt idx="147">
                  <c:v>43.125581496359935</c:v>
                </c:pt>
                <c:pt idx="148">
                  <c:v>50.625805003020403</c:v>
                </c:pt>
                <c:pt idx="149">
                  <c:v>26.250782273311664</c:v>
                </c:pt>
                <c:pt idx="151">
                  <c:v>41.250471491468794</c:v>
                </c:pt>
                <c:pt idx="152">
                  <c:v>48.750694998129312</c:v>
                </c:pt>
                <c:pt idx="153">
                  <c:v>22.500670519981487</c:v>
                </c:pt>
                <c:pt idx="155">
                  <c:v>39.375361486577702</c:v>
                </c:pt>
                <c:pt idx="156">
                  <c:v>46.875584993238164</c:v>
                </c:pt>
                <c:pt idx="157">
                  <c:v>18.750558766651217</c:v>
                </c:pt>
                <c:pt idx="159">
                  <c:v>37.500251481686512</c:v>
                </c:pt>
                <c:pt idx="160">
                  <c:v>45.000474988347094</c:v>
                </c:pt>
                <c:pt idx="161">
                  <c:v>15.000447013321015</c:v>
                </c:pt>
                <c:pt idx="163">
                  <c:v>35.625141476795498</c:v>
                </c:pt>
                <c:pt idx="164">
                  <c:v>43.125364983456002</c:v>
                </c:pt>
                <c:pt idx="165">
                  <c:v>11.250335259990702</c:v>
                </c:pt>
                <c:pt idx="167">
                  <c:v>33.750031471904265</c:v>
                </c:pt>
                <c:pt idx="168">
                  <c:v>41.250254978564811</c:v>
                </c:pt>
                <c:pt idx="169">
                  <c:v>7.5002235066604896</c:v>
                </c:pt>
                <c:pt idx="171">
                  <c:v>31.87492146701323</c:v>
                </c:pt>
                <c:pt idx="172">
                  <c:v>39.375144973673663</c:v>
                </c:pt>
                <c:pt idx="173">
                  <c:v>3.7501117533302422</c:v>
                </c:pt>
                <c:pt idx="175">
                  <c:v>65.626901555053266</c:v>
                </c:pt>
                <c:pt idx="176">
                  <c:v>73.127125061713897</c:v>
                </c:pt>
                <c:pt idx="177">
                  <c:v>71.25212331327468</c:v>
                </c:pt>
                <c:pt idx="179">
                  <c:v>63.751791550162238</c:v>
                </c:pt>
                <c:pt idx="180">
                  <c:v>71.252015056822628</c:v>
                </c:pt>
                <c:pt idx="181">
                  <c:v>67.502011559944478</c:v>
                </c:pt>
                <c:pt idx="183">
                  <c:v>61.876681545271047</c:v>
                </c:pt>
                <c:pt idx="184">
                  <c:v>69.376905051931558</c:v>
                </c:pt>
                <c:pt idx="185">
                  <c:v>63.751899806614148</c:v>
                </c:pt>
                <c:pt idx="187">
                  <c:v>60.001571540380006</c:v>
                </c:pt>
                <c:pt idx="188">
                  <c:v>67.501795047040503</c:v>
                </c:pt>
                <c:pt idx="189">
                  <c:v>60.001788053283938</c:v>
                </c:pt>
                <c:pt idx="191">
                  <c:v>58.1264615354889</c:v>
                </c:pt>
                <c:pt idx="192">
                  <c:v>65.626685042149333</c:v>
                </c:pt>
                <c:pt idx="193">
                  <c:v>56.251676299953701</c:v>
                </c:pt>
                <c:pt idx="197">
                  <c:v>35.625033220343511</c:v>
                </c:pt>
                <c:pt idx="198">
                  <c:v>71.25212331327468</c:v>
                </c:pt>
                <c:pt idx="199">
                  <c:v>75.002126810152959</c:v>
                </c:pt>
                <c:pt idx="201">
                  <c:v>33.750031471904265</c:v>
                </c:pt>
                <c:pt idx="202">
                  <c:v>67.502011559944478</c:v>
                </c:pt>
                <c:pt idx="203">
                  <c:v>71.252015056822628</c:v>
                </c:pt>
                <c:pt idx="205">
                  <c:v>31.875029723465186</c:v>
                </c:pt>
                <c:pt idx="206">
                  <c:v>63.751899806614148</c:v>
                </c:pt>
                <c:pt idx="207">
                  <c:v>67.501903303492483</c:v>
                </c:pt>
                <c:pt idx="209">
                  <c:v>30.000027975026089</c:v>
                </c:pt>
                <c:pt idx="210">
                  <c:v>60.001788053283938</c:v>
                </c:pt>
                <c:pt idx="211">
                  <c:v>63.751791550162238</c:v>
                </c:pt>
                <c:pt idx="213">
                  <c:v>28.125026226586989</c:v>
                </c:pt>
                <c:pt idx="214">
                  <c:v>56.251676299953701</c:v>
                </c:pt>
                <c:pt idx="215">
                  <c:v>60.001679796831993</c:v>
                </c:pt>
                <c:pt idx="217">
                  <c:v>26.250024478147786</c:v>
                </c:pt>
                <c:pt idx="218">
                  <c:v>52.501564546623463</c:v>
                </c:pt>
                <c:pt idx="219">
                  <c:v>56.251568043501699</c:v>
                </c:pt>
                <c:pt idx="221">
                  <c:v>24.3750227297087</c:v>
                </c:pt>
                <c:pt idx="222">
                  <c:v>48.751452793293147</c:v>
                </c:pt>
                <c:pt idx="223">
                  <c:v>52.501456290171511</c:v>
                </c:pt>
                <c:pt idx="225">
                  <c:v>22.500020981269589</c:v>
                </c:pt>
                <c:pt idx="226">
                  <c:v>45.001341039962995</c:v>
                </c:pt>
                <c:pt idx="227">
                  <c:v>48.751344536841295</c:v>
                </c:pt>
                <c:pt idx="229">
                  <c:v>20.625019232830375</c:v>
                </c:pt>
                <c:pt idx="230">
                  <c:v>41.251229286632636</c:v>
                </c:pt>
                <c:pt idx="231">
                  <c:v>45.001232783511</c:v>
                </c:pt>
                <c:pt idx="233">
                  <c:v>18.750017484391289</c:v>
                </c:pt>
                <c:pt idx="234">
                  <c:v>37.501117533302462</c:v>
                </c:pt>
                <c:pt idx="235">
                  <c:v>41.251121030180812</c:v>
                </c:pt>
                <c:pt idx="237">
                  <c:v>16.8750157359522</c:v>
                </c:pt>
                <c:pt idx="238">
                  <c:v>33.751005779972196</c:v>
                </c:pt>
                <c:pt idx="239">
                  <c:v>37.501009276850496</c:v>
                </c:pt>
                <c:pt idx="241">
                  <c:v>15.000013987512999</c:v>
                </c:pt>
                <c:pt idx="242">
                  <c:v>30.000894026642026</c:v>
                </c:pt>
                <c:pt idx="243">
                  <c:v>33.750897523520294</c:v>
                </c:pt>
                <c:pt idx="245">
                  <c:v>13.125012239073909</c:v>
                </c:pt>
                <c:pt idx="246">
                  <c:v>26.250782273311664</c:v>
                </c:pt>
                <c:pt idx="247">
                  <c:v>30.000785770189989</c:v>
                </c:pt>
                <c:pt idx="249">
                  <c:v>11.250010490634798</c:v>
                </c:pt>
                <c:pt idx="250">
                  <c:v>22.500670519981487</c:v>
                </c:pt>
                <c:pt idx="251">
                  <c:v>26.250674016859801</c:v>
                </c:pt>
                <c:pt idx="253">
                  <c:v>9.3750087421956501</c:v>
                </c:pt>
                <c:pt idx="254">
                  <c:v>18.750558766651217</c:v>
                </c:pt>
                <c:pt idx="255">
                  <c:v>22.500562263529481</c:v>
                </c:pt>
                <c:pt idx="257">
                  <c:v>7.5000069937565197</c:v>
                </c:pt>
                <c:pt idx="258">
                  <c:v>15.000447013321015</c:v>
                </c:pt>
                <c:pt idx="259">
                  <c:v>18.750450510199286</c:v>
                </c:pt>
                <c:pt idx="261">
                  <c:v>5.625005245317384</c:v>
                </c:pt>
                <c:pt idx="262">
                  <c:v>11.250335259990702</c:v>
                </c:pt>
                <c:pt idx="263">
                  <c:v>15.000338756869002</c:v>
                </c:pt>
                <c:pt idx="265">
                  <c:v>3.7500034968782576</c:v>
                </c:pt>
                <c:pt idx="266">
                  <c:v>7.5002235066604896</c:v>
                </c:pt>
                <c:pt idx="267">
                  <c:v>11.250227003538798</c:v>
                </c:pt>
                <c:pt idx="269">
                  <c:v>1.8750017484391288</c:v>
                </c:pt>
                <c:pt idx="270">
                  <c:v>3.7501117533302422</c:v>
                </c:pt>
                <c:pt idx="271">
                  <c:v>7.500115250208502</c:v>
                </c:pt>
                <c:pt idx="273">
                  <c:v>35.625033220343511</c:v>
                </c:pt>
                <c:pt idx="274">
                  <c:v>71.25212331327468</c:v>
                </c:pt>
                <c:pt idx="275">
                  <c:v>75.002126810152959</c:v>
                </c:pt>
                <c:pt idx="277">
                  <c:v>33.750031471904265</c:v>
                </c:pt>
                <c:pt idx="278">
                  <c:v>67.502011559944478</c:v>
                </c:pt>
                <c:pt idx="279">
                  <c:v>71.252015056822628</c:v>
                </c:pt>
                <c:pt idx="281">
                  <c:v>31.875029723465186</c:v>
                </c:pt>
                <c:pt idx="282">
                  <c:v>63.751899806614148</c:v>
                </c:pt>
                <c:pt idx="283">
                  <c:v>67.501903303492483</c:v>
                </c:pt>
                <c:pt idx="285">
                  <c:v>30.000027975026089</c:v>
                </c:pt>
                <c:pt idx="286">
                  <c:v>60.001788053283938</c:v>
                </c:pt>
                <c:pt idx="287">
                  <c:v>63.751791550162238</c:v>
                </c:pt>
                <c:pt idx="289">
                  <c:v>28.125026226586989</c:v>
                </c:pt>
                <c:pt idx="290">
                  <c:v>56.251676299953701</c:v>
                </c:pt>
                <c:pt idx="291">
                  <c:v>60.001679796831993</c:v>
                </c:pt>
              </c:numCache>
            </c:numRef>
          </c:xVal>
          <c:yVal>
            <c:numRef>
              <c:f>TERNPLOT!$AR$18:$AR$309</c:f>
              <c:numCache>
                <c:formatCode>0.00_)</c:formatCode>
                <c:ptCount val="292"/>
                <c:pt idx="0">
                  <c:v>5</c:v>
                </c:pt>
                <c:pt idx="1">
                  <c:v>5</c:v>
                </c:pt>
                <c:pt idx="2">
                  <c:v>-5</c:v>
                </c:pt>
                <c:pt idx="4">
                  <c:v>10</c:v>
                </c:pt>
                <c:pt idx="5">
                  <c:v>10</c:v>
                </c:pt>
                <c:pt idx="6">
                  <c:v>0</c:v>
                </c:pt>
                <c:pt idx="8">
                  <c:v>15</c:v>
                </c:pt>
                <c:pt idx="9">
                  <c:v>15</c:v>
                </c:pt>
                <c:pt idx="10">
                  <c:v>5</c:v>
                </c:pt>
                <c:pt idx="12">
                  <c:v>20</c:v>
                </c:pt>
                <c:pt idx="13">
                  <c:v>20</c:v>
                </c:pt>
                <c:pt idx="14">
                  <c:v>10</c:v>
                </c:pt>
                <c:pt idx="16">
                  <c:v>25</c:v>
                </c:pt>
                <c:pt idx="17">
                  <c:v>25</c:v>
                </c:pt>
                <c:pt idx="18">
                  <c:v>15</c:v>
                </c:pt>
                <c:pt idx="20">
                  <c:v>30</c:v>
                </c:pt>
                <c:pt idx="21">
                  <c:v>30</c:v>
                </c:pt>
                <c:pt idx="22">
                  <c:v>20</c:v>
                </c:pt>
                <c:pt idx="24">
                  <c:v>35</c:v>
                </c:pt>
                <c:pt idx="25">
                  <c:v>35</c:v>
                </c:pt>
                <c:pt idx="26">
                  <c:v>25</c:v>
                </c:pt>
                <c:pt idx="28">
                  <c:v>40</c:v>
                </c:pt>
                <c:pt idx="29">
                  <c:v>40</c:v>
                </c:pt>
                <c:pt idx="30">
                  <c:v>30</c:v>
                </c:pt>
                <c:pt idx="32">
                  <c:v>45</c:v>
                </c:pt>
                <c:pt idx="33">
                  <c:v>45</c:v>
                </c:pt>
                <c:pt idx="34">
                  <c:v>35</c:v>
                </c:pt>
                <c:pt idx="36">
                  <c:v>50</c:v>
                </c:pt>
                <c:pt idx="37">
                  <c:v>50</c:v>
                </c:pt>
                <c:pt idx="38">
                  <c:v>40</c:v>
                </c:pt>
                <c:pt idx="40">
                  <c:v>55</c:v>
                </c:pt>
                <c:pt idx="41">
                  <c:v>55</c:v>
                </c:pt>
                <c:pt idx="42">
                  <c:v>45</c:v>
                </c:pt>
                <c:pt idx="44">
                  <c:v>60</c:v>
                </c:pt>
                <c:pt idx="45">
                  <c:v>60</c:v>
                </c:pt>
                <c:pt idx="46">
                  <c:v>50</c:v>
                </c:pt>
                <c:pt idx="48">
                  <c:v>65</c:v>
                </c:pt>
                <c:pt idx="49">
                  <c:v>65</c:v>
                </c:pt>
                <c:pt idx="50">
                  <c:v>55</c:v>
                </c:pt>
                <c:pt idx="52">
                  <c:v>70</c:v>
                </c:pt>
                <c:pt idx="53">
                  <c:v>70</c:v>
                </c:pt>
                <c:pt idx="54">
                  <c:v>60</c:v>
                </c:pt>
                <c:pt idx="56">
                  <c:v>75</c:v>
                </c:pt>
                <c:pt idx="57">
                  <c:v>75</c:v>
                </c:pt>
                <c:pt idx="58">
                  <c:v>65</c:v>
                </c:pt>
                <c:pt idx="60">
                  <c:v>80</c:v>
                </c:pt>
                <c:pt idx="61">
                  <c:v>80</c:v>
                </c:pt>
                <c:pt idx="62">
                  <c:v>70</c:v>
                </c:pt>
                <c:pt idx="64">
                  <c:v>85</c:v>
                </c:pt>
                <c:pt idx="65">
                  <c:v>85</c:v>
                </c:pt>
                <c:pt idx="66">
                  <c:v>75</c:v>
                </c:pt>
                <c:pt idx="68">
                  <c:v>90</c:v>
                </c:pt>
                <c:pt idx="69">
                  <c:v>90</c:v>
                </c:pt>
                <c:pt idx="70">
                  <c:v>80</c:v>
                </c:pt>
                <c:pt idx="72">
                  <c:v>95</c:v>
                </c:pt>
                <c:pt idx="73">
                  <c:v>95</c:v>
                </c:pt>
                <c:pt idx="74">
                  <c:v>85</c:v>
                </c:pt>
                <c:pt idx="76">
                  <c:v>5</c:v>
                </c:pt>
                <c:pt idx="77">
                  <c:v>5</c:v>
                </c:pt>
                <c:pt idx="78">
                  <c:v>-5</c:v>
                </c:pt>
                <c:pt idx="80">
                  <c:v>10</c:v>
                </c:pt>
                <c:pt idx="81">
                  <c:v>10</c:v>
                </c:pt>
                <c:pt idx="82">
                  <c:v>0</c:v>
                </c:pt>
                <c:pt idx="84">
                  <c:v>15</c:v>
                </c:pt>
                <c:pt idx="85">
                  <c:v>15</c:v>
                </c:pt>
                <c:pt idx="86">
                  <c:v>5</c:v>
                </c:pt>
                <c:pt idx="88">
                  <c:v>20</c:v>
                </c:pt>
                <c:pt idx="89">
                  <c:v>20</c:v>
                </c:pt>
                <c:pt idx="90">
                  <c:v>10</c:v>
                </c:pt>
                <c:pt idx="92">
                  <c:v>25</c:v>
                </c:pt>
                <c:pt idx="93">
                  <c:v>25</c:v>
                </c:pt>
                <c:pt idx="94">
                  <c:v>15</c:v>
                </c:pt>
                <c:pt idx="99">
                  <c:v>5</c:v>
                </c:pt>
                <c:pt idx="100">
                  <c:v>5</c:v>
                </c:pt>
                <c:pt idx="101">
                  <c:v>-5</c:v>
                </c:pt>
                <c:pt idx="103">
                  <c:v>10</c:v>
                </c:pt>
                <c:pt idx="104">
                  <c:v>10</c:v>
                </c:pt>
                <c:pt idx="105">
                  <c:v>0</c:v>
                </c:pt>
                <c:pt idx="107">
                  <c:v>15</c:v>
                </c:pt>
                <c:pt idx="108">
                  <c:v>15</c:v>
                </c:pt>
                <c:pt idx="109">
                  <c:v>0</c:v>
                </c:pt>
                <c:pt idx="111">
                  <c:v>20</c:v>
                </c:pt>
                <c:pt idx="112">
                  <c:v>20</c:v>
                </c:pt>
                <c:pt idx="113">
                  <c:v>0</c:v>
                </c:pt>
                <c:pt idx="115">
                  <c:v>25</c:v>
                </c:pt>
                <c:pt idx="116">
                  <c:v>25</c:v>
                </c:pt>
                <c:pt idx="117">
                  <c:v>0</c:v>
                </c:pt>
                <c:pt idx="119">
                  <c:v>30</c:v>
                </c:pt>
                <c:pt idx="120">
                  <c:v>30</c:v>
                </c:pt>
                <c:pt idx="121">
                  <c:v>0</c:v>
                </c:pt>
                <c:pt idx="123">
                  <c:v>35</c:v>
                </c:pt>
                <c:pt idx="124">
                  <c:v>35</c:v>
                </c:pt>
                <c:pt idx="125">
                  <c:v>0</c:v>
                </c:pt>
                <c:pt idx="127">
                  <c:v>40</c:v>
                </c:pt>
                <c:pt idx="128">
                  <c:v>40</c:v>
                </c:pt>
                <c:pt idx="129">
                  <c:v>0</c:v>
                </c:pt>
                <c:pt idx="131">
                  <c:v>45</c:v>
                </c:pt>
                <c:pt idx="132">
                  <c:v>45</c:v>
                </c:pt>
                <c:pt idx="133">
                  <c:v>0</c:v>
                </c:pt>
                <c:pt idx="135">
                  <c:v>50</c:v>
                </c:pt>
                <c:pt idx="136">
                  <c:v>50</c:v>
                </c:pt>
                <c:pt idx="137">
                  <c:v>0</c:v>
                </c:pt>
                <c:pt idx="139">
                  <c:v>55</c:v>
                </c:pt>
                <c:pt idx="140">
                  <c:v>55</c:v>
                </c:pt>
                <c:pt idx="141">
                  <c:v>0</c:v>
                </c:pt>
                <c:pt idx="143">
                  <c:v>60</c:v>
                </c:pt>
                <c:pt idx="144">
                  <c:v>60</c:v>
                </c:pt>
                <c:pt idx="145">
                  <c:v>0</c:v>
                </c:pt>
                <c:pt idx="147">
                  <c:v>65</c:v>
                </c:pt>
                <c:pt idx="148">
                  <c:v>65</c:v>
                </c:pt>
                <c:pt idx="149">
                  <c:v>0</c:v>
                </c:pt>
                <c:pt idx="151">
                  <c:v>70</c:v>
                </c:pt>
                <c:pt idx="152">
                  <c:v>70</c:v>
                </c:pt>
                <c:pt idx="153">
                  <c:v>0</c:v>
                </c:pt>
                <c:pt idx="155">
                  <c:v>75</c:v>
                </c:pt>
                <c:pt idx="156">
                  <c:v>75</c:v>
                </c:pt>
                <c:pt idx="157">
                  <c:v>0</c:v>
                </c:pt>
                <c:pt idx="159">
                  <c:v>80</c:v>
                </c:pt>
                <c:pt idx="160">
                  <c:v>80</c:v>
                </c:pt>
                <c:pt idx="161">
                  <c:v>0</c:v>
                </c:pt>
                <c:pt idx="163">
                  <c:v>85</c:v>
                </c:pt>
                <c:pt idx="164">
                  <c:v>85</c:v>
                </c:pt>
                <c:pt idx="165">
                  <c:v>0</c:v>
                </c:pt>
                <c:pt idx="167">
                  <c:v>90</c:v>
                </c:pt>
                <c:pt idx="168">
                  <c:v>90</c:v>
                </c:pt>
                <c:pt idx="169">
                  <c:v>0</c:v>
                </c:pt>
                <c:pt idx="171">
                  <c:v>95</c:v>
                </c:pt>
                <c:pt idx="172">
                  <c:v>95</c:v>
                </c:pt>
                <c:pt idx="173">
                  <c:v>0</c:v>
                </c:pt>
                <c:pt idx="175">
                  <c:v>5</c:v>
                </c:pt>
                <c:pt idx="176">
                  <c:v>5</c:v>
                </c:pt>
                <c:pt idx="177">
                  <c:v>0</c:v>
                </c:pt>
                <c:pt idx="179">
                  <c:v>10</c:v>
                </c:pt>
                <c:pt idx="180">
                  <c:v>10</c:v>
                </c:pt>
                <c:pt idx="181">
                  <c:v>0</c:v>
                </c:pt>
                <c:pt idx="183">
                  <c:v>15</c:v>
                </c:pt>
                <c:pt idx="184">
                  <c:v>15</c:v>
                </c:pt>
                <c:pt idx="185">
                  <c:v>0</c:v>
                </c:pt>
                <c:pt idx="187">
                  <c:v>20</c:v>
                </c:pt>
                <c:pt idx="188">
                  <c:v>20</c:v>
                </c:pt>
                <c:pt idx="189">
                  <c:v>0</c:v>
                </c:pt>
                <c:pt idx="191">
                  <c:v>25</c:v>
                </c:pt>
                <c:pt idx="192">
                  <c:v>25</c:v>
                </c:pt>
                <c:pt idx="193">
                  <c:v>0</c:v>
                </c:pt>
                <c:pt idx="197">
                  <c:v>95</c:v>
                </c:pt>
                <c:pt idx="198">
                  <c:v>0</c:v>
                </c:pt>
                <c:pt idx="199">
                  <c:v>10</c:v>
                </c:pt>
                <c:pt idx="201">
                  <c:v>90</c:v>
                </c:pt>
                <c:pt idx="202">
                  <c:v>0</c:v>
                </c:pt>
                <c:pt idx="203">
                  <c:v>10</c:v>
                </c:pt>
                <c:pt idx="205">
                  <c:v>85</c:v>
                </c:pt>
                <c:pt idx="206">
                  <c:v>0</c:v>
                </c:pt>
                <c:pt idx="207">
                  <c:v>10</c:v>
                </c:pt>
                <c:pt idx="209">
                  <c:v>80</c:v>
                </c:pt>
                <c:pt idx="210">
                  <c:v>0</c:v>
                </c:pt>
                <c:pt idx="211">
                  <c:v>10</c:v>
                </c:pt>
                <c:pt idx="213">
                  <c:v>75</c:v>
                </c:pt>
                <c:pt idx="214">
                  <c:v>0</c:v>
                </c:pt>
                <c:pt idx="215">
                  <c:v>10</c:v>
                </c:pt>
                <c:pt idx="217">
                  <c:v>70</c:v>
                </c:pt>
                <c:pt idx="218">
                  <c:v>0</c:v>
                </c:pt>
                <c:pt idx="219">
                  <c:v>10</c:v>
                </c:pt>
                <c:pt idx="221">
                  <c:v>65</c:v>
                </c:pt>
                <c:pt idx="222">
                  <c:v>0</c:v>
                </c:pt>
                <c:pt idx="223">
                  <c:v>10</c:v>
                </c:pt>
                <c:pt idx="225">
                  <c:v>60</c:v>
                </c:pt>
                <c:pt idx="226">
                  <c:v>0</c:v>
                </c:pt>
                <c:pt idx="227">
                  <c:v>10</c:v>
                </c:pt>
                <c:pt idx="229">
                  <c:v>55</c:v>
                </c:pt>
                <c:pt idx="230">
                  <c:v>0</c:v>
                </c:pt>
                <c:pt idx="231">
                  <c:v>10</c:v>
                </c:pt>
                <c:pt idx="233">
                  <c:v>50</c:v>
                </c:pt>
                <c:pt idx="234">
                  <c:v>0</c:v>
                </c:pt>
                <c:pt idx="235">
                  <c:v>10</c:v>
                </c:pt>
                <c:pt idx="237">
                  <c:v>45</c:v>
                </c:pt>
                <c:pt idx="238">
                  <c:v>0</c:v>
                </c:pt>
                <c:pt idx="239">
                  <c:v>10</c:v>
                </c:pt>
                <c:pt idx="241">
                  <c:v>40</c:v>
                </c:pt>
                <c:pt idx="242">
                  <c:v>0</c:v>
                </c:pt>
                <c:pt idx="243">
                  <c:v>10</c:v>
                </c:pt>
                <c:pt idx="245">
                  <c:v>35</c:v>
                </c:pt>
                <c:pt idx="246">
                  <c:v>0</c:v>
                </c:pt>
                <c:pt idx="247">
                  <c:v>10</c:v>
                </c:pt>
                <c:pt idx="249">
                  <c:v>30</c:v>
                </c:pt>
                <c:pt idx="250">
                  <c:v>0</c:v>
                </c:pt>
                <c:pt idx="251">
                  <c:v>10</c:v>
                </c:pt>
                <c:pt idx="253">
                  <c:v>25</c:v>
                </c:pt>
                <c:pt idx="254">
                  <c:v>0</c:v>
                </c:pt>
                <c:pt idx="255">
                  <c:v>10</c:v>
                </c:pt>
                <c:pt idx="257">
                  <c:v>20</c:v>
                </c:pt>
                <c:pt idx="258">
                  <c:v>0</c:v>
                </c:pt>
                <c:pt idx="259">
                  <c:v>10</c:v>
                </c:pt>
                <c:pt idx="261">
                  <c:v>15</c:v>
                </c:pt>
                <c:pt idx="262">
                  <c:v>0</c:v>
                </c:pt>
                <c:pt idx="263">
                  <c:v>10</c:v>
                </c:pt>
                <c:pt idx="265">
                  <c:v>10</c:v>
                </c:pt>
                <c:pt idx="266">
                  <c:v>0</c:v>
                </c:pt>
                <c:pt idx="267">
                  <c:v>10</c:v>
                </c:pt>
                <c:pt idx="269">
                  <c:v>5</c:v>
                </c:pt>
                <c:pt idx="270">
                  <c:v>0</c:v>
                </c:pt>
                <c:pt idx="271">
                  <c:v>10</c:v>
                </c:pt>
                <c:pt idx="273">
                  <c:v>95</c:v>
                </c:pt>
                <c:pt idx="274">
                  <c:v>0</c:v>
                </c:pt>
                <c:pt idx="275">
                  <c:v>10</c:v>
                </c:pt>
                <c:pt idx="277">
                  <c:v>90</c:v>
                </c:pt>
                <c:pt idx="278">
                  <c:v>0</c:v>
                </c:pt>
                <c:pt idx="279">
                  <c:v>10</c:v>
                </c:pt>
                <c:pt idx="281">
                  <c:v>85</c:v>
                </c:pt>
                <c:pt idx="282">
                  <c:v>0</c:v>
                </c:pt>
                <c:pt idx="283">
                  <c:v>10</c:v>
                </c:pt>
                <c:pt idx="285">
                  <c:v>80</c:v>
                </c:pt>
                <c:pt idx="286">
                  <c:v>0</c:v>
                </c:pt>
                <c:pt idx="287">
                  <c:v>10</c:v>
                </c:pt>
                <c:pt idx="289">
                  <c:v>75</c:v>
                </c:pt>
                <c:pt idx="290">
                  <c:v>0</c:v>
                </c:pt>
                <c:pt idx="291">
                  <c:v>10</c:v>
                </c:pt>
              </c:numCache>
            </c:numRef>
          </c:yVal>
          <c:smooth val="1"/>
        </c:ser>
        <c:ser>
          <c:idx val="3"/>
          <c:order val="2"/>
          <c:tx>
            <c:v>Triangle lines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TERNPLOT!$F$327:$F$330</c:f>
              <c:numCache>
                <c:formatCode>0.00_)</c:formatCode>
                <c:ptCount val="4"/>
                <c:pt idx="0">
                  <c:v>37.5</c:v>
                </c:pt>
                <c:pt idx="1">
                  <c:v>0</c:v>
                </c:pt>
                <c:pt idx="2">
                  <c:v>75</c:v>
                </c:pt>
                <c:pt idx="3">
                  <c:v>37.5</c:v>
                </c:pt>
              </c:numCache>
            </c:numRef>
          </c:xVal>
          <c:yVal>
            <c:numRef>
              <c:f>TERNPLOT!$H$327:$H$330</c:f>
              <c:numCache>
                <c:formatCode>0.00_)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yVal>
          <c:smooth val="1"/>
        </c:ser>
        <c:ser>
          <c:idx val="12"/>
          <c:order val="3"/>
          <c:tx>
            <c:v>Field1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TERNPLOT!$F$35:$F$36</c:f>
              <c:numCache>
                <c:formatCode>0.00_)</c:formatCode>
                <c:ptCount val="2"/>
                <c:pt idx="0">
                  <c:v>71.252015056822671</c:v>
                </c:pt>
                <c:pt idx="1">
                  <c:v>67.502011559944478</c:v>
                </c:pt>
              </c:numCache>
            </c:numRef>
          </c:xVal>
          <c:yVal>
            <c:numRef>
              <c:f>TERNPLOT!$G$35:$G$36</c:f>
              <c:numCache>
                <c:formatCode>0.00_)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yVal>
          <c:smooth val="1"/>
        </c:ser>
        <c:ser>
          <c:idx val="13"/>
          <c:order val="4"/>
          <c:tx>
            <c:v>Field2A</c:v>
          </c:tx>
          <c:spPr>
            <a:ln w="28575">
              <a:noFill/>
            </a:ln>
          </c:spPr>
          <c:marker>
            <c:symbol val="none"/>
          </c:marker>
          <c:xVal>
            <c:numRef>
              <c:f>TERNPLOT!$F$37:$F$38</c:f>
              <c:numCache>
                <c:formatCode>0.00_)</c:formatCode>
                <c:ptCount val="2"/>
                <c:pt idx="0">
                  <c:v>75.002235066604896</c:v>
                </c:pt>
                <c:pt idx="1">
                  <c:v>9.3750087421956501</c:v>
                </c:pt>
              </c:numCache>
            </c:numRef>
          </c:xVal>
          <c:yVal>
            <c:numRef>
              <c:f>TERNPLOT!$G$37:$G$38</c:f>
              <c:numCache>
                <c:formatCode>0.00_)</c:formatCode>
                <c:ptCount val="2"/>
                <c:pt idx="0">
                  <c:v>0</c:v>
                </c:pt>
                <c:pt idx="1">
                  <c:v>25</c:v>
                </c:pt>
              </c:numCache>
            </c:numRef>
          </c:yVal>
          <c:smooth val="1"/>
        </c:ser>
        <c:ser>
          <c:idx val="14"/>
          <c:order val="5"/>
          <c:tx>
            <c:v>Sieres2B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TERNPLOT!$F$39:$F$40</c:f>
              <c:numCache>
                <c:formatCode>0.00_)</c:formatCode>
                <c:ptCount val="2"/>
                <c:pt idx="0">
                  <c:v>68.439512434164072</c:v>
                </c:pt>
                <c:pt idx="1">
                  <c:v>25.094529295871599</c:v>
                </c:pt>
              </c:numCache>
            </c:numRef>
          </c:xVal>
          <c:yVal>
            <c:numRef>
              <c:f>TERNPLOT!$G$39:$G$40</c:f>
              <c:numCache>
                <c:formatCode>0.00_)</c:formatCode>
                <c:ptCount val="2"/>
                <c:pt idx="0">
                  <c:v>2.5</c:v>
                </c:pt>
                <c:pt idx="1">
                  <c:v>18.796992481203006</c:v>
                </c:pt>
              </c:numCache>
            </c:numRef>
          </c:yVal>
          <c:smooth val="1"/>
        </c:ser>
        <c:ser>
          <c:idx val="15"/>
          <c:order val="6"/>
          <c:tx>
            <c:v>Series3</c:v>
          </c:tx>
          <c:spPr>
            <a:ln w="127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8575">
                <a:noFill/>
              </a:ln>
            </c:spPr>
          </c:dPt>
          <c:xVal>
            <c:numRef>
              <c:f>TERNPLOT!$F$41:$F$42</c:f>
              <c:numCache>
                <c:formatCode>0.00_)</c:formatCode>
                <c:ptCount val="2"/>
                <c:pt idx="0">
                  <c:v>22.500670519981487</c:v>
                </c:pt>
                <c:pt idx="1">
                  <c:v>37.500034968782565</c:v>
                </c:pt>
              </c:numCache>
            </c:numRef>
          </c:xVal>
          <c:yVal>
            <c:numRef>
              <c:f>TERNPLOT!$G$41:$G$42</c:f>
              <c:numCache>
                <c:formatCode>0.00_)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1"/>
        </c:ser>
        <c:ser>
          <c:idx val="16"/>
          <c:order val="7"/>
          <c:tx>
            <c:v>Series2C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TERNPLOT!$F$43:$F$44</c:f>
              <c:numCache>
                <c:formatCode>0.00_)</c:formatCode>
                <c:ptCount val="2"/>
                <c:pt idx="0">
                  <c:v>41.978728263084903</c:v>
                </c:pt>
                <c:pt idx="1">
                  <c:v>25.094529295871599</c:v>
                </c:pt>
              </c:numCache>
            </c:numRef>
          </c:xVal>
          <c:yVal>
            <c:numRef>
              <c:f>TERNPLOT!$G$43:$G$44</c:f>
              <c:numCache>
                <c:formatCode>0.00_)</c:formatCode>
                <c:ptCount val="2"/>
                <c:pt idx="0">
                  <c:v>12.437810945273633</c:v>
                </c:pt>
                <c:pt idx="1">
                  <c:v>18.796992481203006</c:v>
                </c:pt>
              </c:numCache>
            </c:numRef>
          </c:yVal>
          <c:smooth val="1"/>
        </c:ser>
        <c:ser>
          <c:idx val="17"/>
          <c:order val="8"/>
          <c:tx>
            <c:v>Field4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TERNPLOT!$F$45:$F$46</c:f>
              <c:numCache>
                <c:formatCode>0.00_)</c:formatCode>
                <c:ptCount val="2"/>
                <c:pt idx="0">
                  <c:v>42.188621904400314</c:v>
                </c:pt>
                <c:pt idx="1">
                  <c:v>46.876126275498144</c:v>
                </c:pt>
              </c:numCache>
            </c:numRef>
          </c:xVal>
          <c:yVal>
            <c:numRef>
              <c:f>TERNPLOT!$G$45:$G$46</c:f>
              <c:numCache>
                <c:formatCode>0.00_)</c:formatCode>
                <c:ptCount val="2"/>
                <c:pt idx="0">
                  <c:v>12.5</c:v>
                </c:pt>
                <c:pt idx="1">
                  <c:v>25</c:v>
                </c:pt>
              </c:numCache>
            </c:numRef>
          </c:yVal>
          <c:smooth val="1"/>
        </c:ser>
        <c:ser>
          <c:idx val="18"/>
          <c:order val="9"/>
          <c:tx>
            <c:v>Field5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TERNPLOT!$F$47:$F$48</c:f>
              <c:numCache>
                <c:formatCode>0.00_)</c:formatCode>
                <c:ptCount val="2"/>
                <c:pt idx="0">
                  <c:v>25.094529295871599</c:v>
                </c:pt>
                <c:pt idx="1">
                  <c:v>11.250010490634775</c:v>
                </c:pt>
              </c:numCache>
            </c:numRef>
          </c:xVal>
          <c:yVal>
            <c:numRef>
              <c:f>TERNPLOT!$G$47:$G$48</c:f>
              <c:numCache>
                <c:formatCode>0.00_)</c:formatCode>
                <c:ptCount val="2"/>
                <c:pt idx="0">
                  <c:v>18.796992481203006</c:v>
                </c:pt>
                <c:pt idx="1">
                  <c:v>30</c:v>
                </c:pt>
              </c:numCache>
            </c:numRef>
          </c:yVal>
          <c:smooth val="1"/>
        </c:ser>
        <c:ser>
          <c:idx val="19"/>
          <c:order val="10"/>
          <c:tx>
            <c:v>Field3B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TERNPLOT!$F$49:$F$50</c:f>
              <c:numCache>
                <c:formatCode>0.00_)</c:formatCode>
                <c:ptCount val="2"/>
                <c:pt idx="0">
                  <c:v>25.094529295871599</c:v>
                </c:pt>
                <c:pt idx="1">
                  <c:v>22.500670519981487</c:v>
                </c:pt>
              </c:numCache>
            </c:numRef>
          </c:xVal>
          <c:yVal>
            <c:numRef>
              <c:f>TERNPLOT!$G$49:$G$50</c:f>
              <c:numCache>
                <c:formatCode>0.00_)</c:formatCode>
                <c:ptCount val="2"/>
                <c:pt idx="0">
                  <c:v>18.796992481203006</c:v>
                </c:pt>
                <c:pt idx="1">
                  <c:v>0</c:v>
                </c:pt>
              </c:numCache>
            </c:numRef>
          </c:yVal>
          <c:smooth val="1"/>
        </c:ser>
        <c:ser>
          <c:idx val="20"/>
          <c:order val="11"/>
          <c:tx>
            <c:v>Field6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TERNPLOT!$F$51:$F$52</c:f>
              <c:numCache>
                <c:formatCode>0.00_)</c:formatCode>
                <c:ptCount val="2"/>
                <c:pt idx="0">
                  <c:v>32.2769035255332</c:v>
                </c:pt>
                <c:pt idx="1">
                  <c:v>37.500792763946485</c:v>
                </c:pt>
              </c:numCache>
            </c:numRef>
          </c:xVal>
          <c:yVal>
            <c:numRef>
              <c:f>TERNPLOT!$G$51:$G$52</c:f>
              <c:numCache>
                <c:formatCode>0.00_)</c:formatCode>
                <c:ptCount val="2"/>
                <c:pt idx="0">
                  <c:v>16.417910447761187</c:v>
                </c:pt>
                <c:pt idx="1">
                  <c:v>30</c:v>
                </c:pt>
              </c:numCache>
            </c:numRef>
          </c:yVal>
          <c:smooth val="1"/>
        </c:ser>
        <c:ser>
          <c:idx val="21"/>
          <c:order val="12"/>
          <c:tx>
            <c:v>Field7</c:v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TERNPLOT!$F$53:$F$54</c:f>
              <c:numCache>
                <c:formatCode>0.00_)</c:formatCode>
                <c:ptCount val="2"/>
                <c:pt idx="0">
                  <c:v>22.761646126134647</c:v>
                </c:pt>
                <c:pt idx="1">
                  <c:v>28.125459252394894</c:v>
                </c:pt>
              </c:numCache>
            </c:numRef>
          </c:xVal>
          <c:yVal>
            <c:numRef>
              <c:f>TERNPLOT!$G$53:$G$54</c:f>
              <c:numCache>
                <c:formatCode>0.00_)</c:formatCode>
                <c:ptCount val="2"/>
                <c:pt idx="0">
                  <c:v>20.895522388059689</c:v>
                </c:pt>
                <c:pt idx="1">
                  <c:v>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22592"/>
        <c:axId val="84423168"/>
      </c:scatterChart>
      <c:valAx>
        <c:axId val="84422592"/>
        <c:scaling>
          <c:orientation val="minMax"/>
          <c:max val="110"/>
          <c:min val="-30"/>
        </c:scaling>
        <c:delete val="1"/>
        <c:axPos val="b"/>
        <c:numFmt formatCode="0.00_)" sourceLinked="1"/>
        <c:majorTickMark val="cross"/>
        <c:minorTickMark val="cross"/>
        <c:tickLblPos val="nextTo"/>
        <c:crossAx val="84423168"/>
        <c:crosses val="autoZero"/>
        <c:crossBetween val="midCat"/>
      </c:valAx>
      <c:valAx>
        <c:axId val="84423168"/>
        <c:scaling>
          <c:orientation val="minMax"/>
          <c:max val="110"/>
          <c:min val="-10"/>
        </c:scaling>
        <c:delete val="1"/>
        <c:axPos val="l"/>
        <c:numFmt formatCode="0.00_)" sourceLinked="1"/>
        <c:majorTickMark val="cross"/>
        <c:minorTickMark val="cross"/>
        <c:tickLblPos val="nextTo"/>
        <c:crossAx val="8442259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10963455149501675"/>
          <c:y val="0.16366612111292986"/>
          <c:w val="0.25802879291251435"/>
          <c:h val="0.19803600654664494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  <a:ea typeface="MS Sans Serif"/>
              <a:cs typeface="MS Sans Serif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MS Sans Serif"/>
          <a:ea typeface="MS Sans Serif"/>
          <a:cs typeface="MS Sans Serif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Sr/Yb vs. Yb</a:t>
            </a:r>
          </a:p>
        </c:rich>
      </c:tx>
      <c:layout>
        <c:manualLayout>
          <c:xMode val="edge"/>
          <c:yMode val="edge"/>
          <c:x val="0.40642303433001131"/>
          <c:y val="1.963993453355155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38648947951273"/>
          <c:y val="0.12602291325695567"/>
          <c:w val="0.71317829457364434"/>
          <c:h val="0.72995090016366615"/>
        </c:manualLayout>
      </c:layout>
      <c:scatterChart>
        <c:scatterStyle val="lineMarker"/>
        <c:varyColors val="1"/>
        <c:ser>
          <c:idx val="0"/>
          <c:order val="0"/>
          <c:tx>
            <c:v>Adakite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Adakite!$B$2:$B$11</c:f>
              <c:numCache>
                <c:formatCode>General</c:formatCode>
                <c:ptCount val="10"/>
                <c:pt idx="0">
                  <c:v>0.15000000000000013</c:v>
                </c:pt>
                <c:pt idx="1">
                  <c:v>0.8</c:v>
                </c:pt>
                <c:pt idx="2">
                  <c:v>0.2</c:v>
                </c:pt>
                <c:pt idx="3">
                  <c:v>0.25</c:v>
                </c:pt>
                <c:pt idx="4">
                  <c:v>0.5</c:v>
                </c:pt>
                <c:pt idx="5">
                  <c:v>0.8</c:v>
                </c:pt>
                <c:pt idx="6">
                  <c:v>1.2</c:v>
                </c:pt>
                <c:pt idx="7">
                  <c:v>1.4</c:v>
                </c:pt>
                <c:pt idx="8">
                  <c:v>1.1000000000000001</c:v>
                </c:pt>
                <c:pt idx="9">
                  <c:v>0.15000000000000013</c:v>
                </c:pt>
              </c:numCache>
            </c:numRef>
          </c:xVal>
          <c:yVal>
            <c:numRef>
              <c:f>Adakite!$A$2:$A$11</c:f>
              <c:numCache>
                <c:formatCode>General</c:formatCode>
                <c:ptCount val="10"/>
                <c:pt idx="0">
                  <c:v>4000</c:v>
                </c:pt>
                <c:pt idx="1">
                  <c:v>3200</c:v>
                </c:pt>
                <c:pt idx="2">
                  <c:v>1600</c:v>
                </c:pt>
                <c:pt idx="3">
                  <c:v>1000</c:v>
                </c:pt>
                <c:pt idx="4">
                  <c:v>360</c:v>
                </c:pt>
                <c:pt idx="5">
                  <c:v>180</c:v>
                </c:pt>
                <c:pt idx="6">
                  <c:v>250</c:v>
                </c:pt>
                <c:pt idx="7">
                  <c:v>500</c:v>
                </c:pt>
                <c:pt idx="8">
                  <c:v>1800</c:v>
                </c:pt>
                <c:pt idx="9">
                  <c:v>4000</c:v>
                </c:pt>
              </c:numCache>
            </c:numRef>
          </c:yVal>
          <c:smooth val="1"/>
        </c:ser>
        <c:ser>
          <c:idx val="1"/>
          <c:order val="1"/>
          <c:tx>
            <c:v>Arc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Adakite!$D$2:$D$5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4</c:v>
                </c:pt>
                <c:pt idx="3">
                  <c:v>4</c:v>
                </c:pt>
              </c:numCache>
            </c:numRef>
          </c:xVal>
          <c:yVal>
            <c:numRef>
              <c:f>Adakite!$C$2:$C$5</c:f>
              <c:numCache>
                <c:formatCode>General</c:formatCode>
                <c:ptCount val="4"/>
                <c:pt idx="0">
                  <c:v>100</c:v>
                </c:pt>
                <c:pt idx="1">
                  <c:v>360</c:v>
                </c:pt>
                <c:pt idx="2">
                  <c:v>0</c:v>
                </c:pt>
                <c:pt idx="3">
                  <c:v>200</c:v>
                </c:pt>
              </c:numCache>
            </c:numRef>
          </c:yVal>
          <c:smooth val="1"/>
        </c:ser>
        <c:ser>
          <c:idx val="2"/>
          <c:order val="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Adakite!$B$13:$B$14</c:f>
              <c:numCache>
                <c:formatCode>General</c:formatCode>
                <c:ptCount val="2"/>
                <c:pt idx="0">
                  <c:v>0.15000000000000013</c:v>
                </c:pt>
                <c:pt idx="1">
                  <c:v>0.8</c:v>
                </c:pt>
              </c:numCache>
            </c:numRef>
          </c:xVal>
          <c:yVal>
            <c:numRef>
              <c:f>Adakite!$A$13:$A$14</c:f>
              <c:numCache>
                <c:formatCode>General</c:formatCode>
                <c:ptCount val="2"/>
                <c:pt idx="0">
                  <c:v>4000</c:v>
                </c:pt>
                <c:pt idx="1">
                  <c:v>3200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Adakite!$B$16:$B$17</c:f>
              <c:numCache>
                <c:formatCode>General</c:formatCode>
                <c:ptCount val="2"/>
                <c:pt idx="0">
                  <c:v>0.8</c:v>
                </c:pt>
                <c:pt idx="1">
                  <c:v>1.1000000000000001</c:v>
                </c:pt>
              </c:numCache>
            </c:numRef>
          </c:xVal>
          <c:yVal>
            <c:numRef>
              <c:f>Adakite!$A$16:$A$17</c:f>
              <c:numCache>
                <c:formatCode>General</c:formatCode>
                <c:ptCount val="2"/>
                <c:pt idx="0">
                  <c:v>3200</c:v>
                </c:pt>
                <c:pt idx="1">
                  <c:v>1800</c:v>
                </c:pt>
              </c:numCache>
            </c:numRef>
          </c:yVal>
          <c:smooth val="1"/>
        </c:ser>
        <c:ser>
          <c:idx val="4"/>
          <c:order val="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Adakite!$B$19:$B$20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1.4</c:v>
                </c:pt>
              </c:numCache>
            </c:numRef>
          </c:xVal>
          <c:yVal>
            <c:numRef>
              <c:f>Adakite!$A$19:$A$20</c:f>
              <c:numCache>
                <c:formatCode>General</c:formatCode>
                <c:ptCount val="2"/>
                <c:pt idx="0">
                  <c:v>1800</c:v>
                </c:pt>
                <c:pt idx="1">
                  <c:v>500</c:v>
                </c:pt>
              </c:numCache>
            </c:numRef>
          </c:yVal>
          <c:smooth val="1"/>
        </c:ser>
        <c:ser>
          <c:idx val="5"/>
          <c:order val="5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Adakite!$B$22:$B$23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xVal>
          <c:yVal>
            <c:numRef>
              <c:f>Adakite!$A$22:$A$23</c:f>
              <c:numCache>
                <c:formatCode>General</c:formatCode>
                <c:ptCount val="2"/>
                <c:pt idx="0">
                  <c:v>500</c:v>
                </c:pt>
                <c:pt idx="1">
                  <c:v>250</c:v>
                </c:pt>
              </c:numCache>
            </c:numRef>
          </c:yVal>
          <c:smooth val="1"/>
        </c:ser>
        <c:ser>
          <c:idx val="6"/>
          <c:order val="6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Adakite!$B$25:$B$26</c:f>
              <c:numCache>
                <c:formatCode>General</c:formatCode>
                <c:ptCount val="2"/>
                <c:pt idx="0">
                  <c:v>1.2</c:v>
                </c:pt>
                <c:pt idx="1">
                  <c:v>0.8</c:v>
                </c:pt>
              </c:numCache>
            </c:numRef>
          </c:xVal>
          <c:yVal>
            <c:numRef>
              <c:f>Adakite!$A$25:$A$26</c:f>
              <c:numCache>
                <c:formatCode>General</c:formatCode>
                <c:ptCount val="2"/>
                <c:pt idx="0">
                  <c:v>250</c:v>
                </c:pt>
                <c:pt idx="1">
                  <c:v>180</c:v>
                </c:pt>
              </c:numCache>
            </c:numRef>
          </c:yVal>
          <c:smooth val="1"/>
        </c:ser>
        <c:ser>
          <c:idx val="7"/>
          <c:order val="7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Adakite!$B$28:$B$29</c:f>
              <c:numCache>
                <c:formatCode>General</c:formatCode>
                <c:ptCount val="2"/>
                <c:pt idx="0">
                  <c:v>0.8</c:v>
                </c:pt>
                <c:pt idx="1">
                  <c:v>0.5</c:v>
                </c:pt>
              </c:numCache>
            </c:numRef>
          </c:xVal>
          <c:yVal>
            <c:numRef>
              <c:f>Adakite!$A$28:$A$29</c:f>
              <c:numCache>
                <c:formatCode>General</c:formatCode>
                <c:ptCount val="2"/>
                <c:pt idx="0">
                  <c:v>180</c:v>
                </c:pt>
                <c:pt idx="1">
                  <c:v>360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Adakite!$B$31:$B$32</c:f>
              <c:numCache>
                <c:formatCode>General</c:formatCode>
                <c:ptCount val="2"/>
                <c:pt idx="0">
                  <c:v>0.5</c:v>
                </c:pt>
                <c:pt idx="1">
                  <c:v>0.25</c:v>
                </c:pt>
              </c:numCache>
            </c:numRef>
          </c:xVal>
          <c:yVal>
            <c:numRef>
              <c:f>Adakite!$A$31:$A$32</c:f>
              <c:numCache>
                <c:formatCode>General</c:formatCode>
                <c:ptCount val="2"/>
                <c:pt idx="0">
                  <c:v>360</c:v>
                </c:pt>
                <c:pt idx="1">
                  <c:v>1000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Adakite!$B$34:$B$35</c:f>
              <c:numCache>
                <c:formatCode>General</c:formatCode>
                <c:ptCount val="2"/>
                <c:pt idx="0">
                  <c:v>0.25</c:v>
                </c:pt>
                <c:pt idx="1">
                  <c:v>0.2</c:v>
                </c:pt>
              </c:numCache>
            </c:numRef>
          </c:xVal>
          <c:yVal>
            <c:numRef>
              <c:f>Adakite!$A$34:$A$35</c:f>
              <c:numCache>
                <c:formatCode>General</c:formatCode>
                <c:ptCount val="2"/>
                <c:pt idx="0">
                  <c:v>1000</c:v>
                </c:pt>
                <c:pt idx="1">
                  <c:v>1600</c:v>
                </c:pt>
              </c:numCache>
            </c:numRef>
          </c:yVal>
          <c:smooth val="1"/>
        </c:ser>
        <c:ser>
          <c:idx val="10"/>
          <c:order val="10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Adakite!$B$37:$B$38</c:f>
              <c:numCache>
                <c:formatCode>General</c:formatCode>
                <c:ptCount val="2"/>
                <c:pt idx="0">
                  <c:v>0.2</c:v>
                </c:pt>
                <c:pt idx="1">
                  <c:v>0.15000000000000013</c:v>
                </c:pt>
              </c:numCache>
            </c:numRef>
          </c:xVal>
          <c:yVal>
            <c:numRef>
              <c:f>Adakite!$A$37:$A$38</c:f>
              <c:numCache>
                <c:formatCode>General</c:formatCode>
                <c:ptCount val="2"/>
                <c:pt idx="0">
                  <c:v>1600</c:v>
                </c:pt>
                <c:pt idx="1">
                  <c:v>4000</c:v>
                </c:pt>
              </c:numCache>
            </c:numRef>
          </c:yVal>
          <c:smooth val="1"/>
        </c:ser>
        <c:ser>
          <c:idx val="11"/>
          <c:order val="11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Adakite!$D$13:$D$14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xVal>
          <c:yVal>
            <c:numRef>
              <c:f>Adakite!$C$13:$C$14</c:f>
              <c:numCache>
                <c:formatCode>General</c:formatCode>
                <c:ptCount val="2"/>
                <c:pt idx="0">
                  <c:v>100</c:v>
                </c:pt>
                <c:pt idx="1">
                  <c:v>360</c:v>
                </c:pt>
              </c:numCache>
            </c:numRef>
          </c:yVal>
          <c:smooth val="1"/>
        </c:ser>
        <c:ser>
          <c:idx val="12"/>
          <c:order val="1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Adakite!$D$16:$D$17</c:f>
              <c:numCache>
                <c:formatCode>General</c:formatCode>
                <c:ptCount val="2"/>
                <c:pt idx="0">
                  <c:v>1.5</c:v>
                </c:pt>
                <c:pt idx="1">
                  <c:v>4</c:v>
                </c:pt>
              </c:numCache>
            </c:numRef>
          </c:xVal>
          <c:yVal>
            <c:numRef>
              <c:f>Adakite!$C$16:$C$17</c:f>
              <c:numCache>
                <c:formatCode>General</c:formatCode>
                <c:ptCount val="2"/>
                <c:pt idx="0">
                  <c:v>360</c:v>
                </c:pt>
                <c:pt idx="1">
                  <c:v>200</c:v>
                </c:pt>
              </c:numCache>
            </c:numRef>
          </c:yVal>
          <c:smooth val="1"/>
        </c:ser>
        <c:ser>
          <c:idx val="13"/>
          <c:order val="1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Adakite!$D$19:$D$20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Adakite!$C$19:$C$20</c:f>
              <c:numCache>
                <c:formatCode>General</c:formatCode>
                <c:ptCount val="2"/>
                <c:pt idx="0">
                  <c:v>0</c:v>
                </c:pt>
                <c:pt idx="1">
                  <c:v>200</c:v>
                </c:pt>
              </c:numCache>
            </c:numRef>
          </c:yVal>
          <c:smooth val="1"/>
        </c:ser>
        <c:ser>
          <c:idx val="14"/>
          <c:order val="1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Adakite!$D$22:$D$23</c:f>
              <c:numCache>
                <c:formatCode>General</c:formatCode>
                <c:ptCount val="2"/>
                <c:pt idx="0">
                  <c:v>4</c:v>
                </c:pt>
                <c:pt idx="1">
                  <c:v>1.5</c:v>
                </c:pt>
              </c:numCache>
            </c:numRef>
          </c:xVal>
          <c:yVal>
            <c:numRef>
              <c:f>Adakite!$C$22:$C$23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'My Data'!$B$1:$D$1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prstDash val="solid"/>
              </a:ln>
            </c:spPr>
          </c:marker>
          <c:xVal>
            <c:numRef>
              <c:f>'My Data'!$B$4:$E$4</c:f>
              <c:numCache>
                <c:formatCode>General</c:formatCode>
                <c:ptCount val="3"/>
                <c:pt idx="0" formatCode="0.000">
                  <c:v>1.6</c:v>
                </c:pt>
              </c:numCache>
            </c:numRef>
          </c:xVal>
          <c:yVal>
            <c:numRef>
              <c:f>'My Data'!$B$16:$E$16</c:f>
              <c:numCache>
                <c:formatCode>General</c:formatCode>
                <c:ptCount val="3"/>
                <c:pt idx="0" formatCode="0.000">
                  <c:v>150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25472"/>
        <c:axId val="84426048"/>
      </c:scatterChart>
      <c:valAx>
        <c:axId val="84425472"/>
        <c:scaling>
          <c:orientation val="minMax"/>
          <c:max val="5.5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Yb (ppm)</a:t>
                </a:r>
              </a:p>
            </c:rich>
          </c:tx>
          <c:layout>
            <c:manualLayout>
              <c:xMode val="edge"/>
              <c:yMode val="edge"/>
              <c:x val="0.42524916943521596"/>
              <c:y val="0.92798690671031059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26048"/>
        <c:crosses val="autoZero"/>
        <c:crossBetween val="midCat"/>
        <c:minorUnit val="0.25"/>
      </c:valAx>
      <c:valAx>
        <c:axId val="84426048"/>
        <c:scaling>
          <c:orientation val="minMax"/>
          <c:max val="5000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Sr/Yb (ppm)</a:t>
                </a:r>
              </a:p>
            </c:rich>
          </c:tx>
          <c:layout>
            <c:manualLayout>
              <c:xMode val="edge"/>
              <c:yMode val="edge"/>
              <c:x val="1.32890365448505E-2"/>
              <c:y val="0.39770867430441997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25472"/>
        <c:crosses val="autoZero"/>
        <c:crossBetween val="midCat"/>
      </c:valAx>
      <c:spPr>
        <a:noFill/>
        <a:ln w="12700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83610188261351237"/>
          <c:y val="0.41407528641571195"/>
          <c:w val="0.16389811738648954"/>
          <c:h val="0.16530278232405887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Sr/Y vs. Y</a:t>
            </a:r>
          </a:p>
        </c:rich>
      </c:tx>
      <c:layout>
        <c:manualLayout>
          <c:xMode val="edge"/>
          <c:yMode val="edge"/>
          <c:x val="0.42524916943521596"/>
          <c:y val="1.963993453355155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67774086378738E-2"/>
          <c:y val="0.12602291325695567"/>
          <c:w val="0.72093023255814137"/>
          <c:h val="0.73322422258592546"/>
        </c:manualLayout>
      </c:layout>
      <c:scatterChart>
        <c:scatterStyle val="lineMarker"/>
        <c:varyColors val="1"/>
        <c:ser>
          <c:idx val="0"/>
          <c:order val="0"/>
          <c:tx>
            <c:v>Adakite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Adakite!$G$2:$G$10</c:f>
              <c:numCache>
                <c:formatCode>General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10</c:v>
                </c:pt>
                <c:pt idx="5">
                  <c:v>2.5</c:v>
                </c:pt>
                <c:pt idx="6">
                  <c:v>1.5</c:v>
                </c:pt>
                <c:pt idx="7">
                  <c:v>0</c:v>
                </c:pt>
                <c:pt idx="8">
                  <c:v>3</c:v>
                </c:pt>
              </c:numCache>
            </c:numRef>
          </c:xVal>
          <c:yVal>
            <c:numRef>
              <c:f>Adakite!$F$2:$F$10</c:f>
              <c:numCache>
                <c:formatCode>General</c:formatCode>
                <c:ptCount val="9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13.5</c:v>
                </c:pt>
                <c:pt idx="4">
                  <c:v>13.5</c:v>
                </c:pt>
                <c:pt idx="5">
                  <c:v>55</c:v>
                </c:pt>
                <c:pt idx="6">
                  <c:v>100</c:v>
                </c:pt>
                <c:pt idx="7">
                  <c:v>400</c:v>
                </c:pt>
                <c:pt idx="8">
                  <c:v>400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Adakite!$G$13:$G$14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xVal>
          <c:yVal>
            <c:numRef>
              <c:f>Adakite!$F$13:$F$14</c:f>
              <c:numCache>
                <c:formatCode>General</c:formatCode>
                <c:ptCount val="2"/>
                <c:pt idx="0">
                  <c:v>50</c:v>
                </c:pt>
                <c:pt idx="1">
                  <c:v>40</c:v>
                </c:pt>
              </c:numCache>
            </c:numRef>
          </c:yVal>
          <c:smooth val="1"/>
        </c:ser>
        <c:ser>
          <c:idx val="2"/>
          <c:order val="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Adakite!$G$16:$G$17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xVal>
          <c:yVal>
            <c:numRef>
              <c:f>Adakite!$F$16:$F$17</c:f>
              <c:numCache>
                <c:formatCode>General</c:formatCode>
                <c:ptCount val="2"/>
                <c:pt idx="0">
                  <c:v>40</c:v>
                </c:pt>
                <c:pt idx="1">
                  <c:v>30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Adakite!$G$19:$G$20</c:f>
              <c:numCache>
                <c:formatCode>General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xVal>
          <c:yVal>
            <c:numRef>
              <c:f>Adakite!$F$19:$F$20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yVal>
          <c:smooth val="1"/>
        </c:ser>
        <c:ser>
          <c:idx val="4"/>
          <c:order val="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Adakite!$G$22:$G$23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xVal>
          <c:yVal>
            <c:numRef>
              <c:f>Adakite!$F$22:$F$23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yVal>
          <c:smooth val="1"/>
        </c:ser>
        <c:ser>
          <c:idx val="5"/>
          <c:order val="5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Adakite!$G$25:$G$26</c:f>
              <c:numCache>
                <c:formatCode>General</c:formatCode>
                <c:ptCount val="2"/>
                <c:pt idx="0">
                  <c:v>10</c:v>
                </c:pt>
                <c:pt idx="1">
                  <c:v>2.5</c:v>
                </c:pt>
              </c:numCache>
            </c:numRef>
          </c:xVal>
          <c:yVal>
            <c:numRef>
              <c:f>Adakite!$F$25:$F$26</c:f>
              <c:numCache>
                <c:formatCode>General</c:formatCode>
                <c:ptCount val="2"/>
                <c:pt idx="0">
                  <c:v>20</c:v>
                </c:pt>
                <c:pt idx="1">
                  <c:v>55</c:v>
                </c:pt>
              </c:numCache>
            </c:numRef>
          </c:yVal>
          <c:smooth val="1"/>
        </c:ser>
        <c:ser>
          <c:idx val="6"/>
          <c:order val="6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Adakite!$G$28:$G$29</c:f>
              <c:numCache>
                <c:formatCode>General</c:formatCode>
                <c:ptCount val="2"/>
                <c:pt idx="0">
                  <c:v>2.5</c:v>
                </c:pt>
                <c:pt idx="1">
                  <c:v>1.5</c:v>
                </c:pt>
              </c:numCache>
            </c:numRef>
          </c:xVal>
          <c:yVal>
            <c:numRef>
              <c:f>Adakite!$F$28:$F$29</c:f>
              <c:numCache>
                <c:formatCode>General</c:formatCode>
                <c:ptCount val="2"/>
                <c:pt idx="0">
                  <c:v>55</c:v>
                </c:pt>
                <c:pt idx="1">
                  <c:v>100</c:v>
                </c:pt>
              </c:numCache>
            </c:numRef>
          </c:yVal>
          <c:smooth val="1"/>
        </c:ser>
        <c:ser>
          <c:idx val="7"/>
          <c:order val="7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Adakite!$G$31:$G$32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xVal>
          <c:yVal>
            <c:numRef>
              <c:f>Adakite!$F$31:$F$32</c:f>
              <c:numCache>
                <c:formatCode>General</c:formatCode>
                <c:ptCount val="2"/>
                <c:pt idx="0">
                  <c:v>100</c:v>
                </c:pt>
                <c:pt idx="1">
                  <c:v>400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Adakite!$G$34:$G$35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xVal>
          <c:yVal>
            <c:numRef>
              <c:f>Adakite!$F$34:$F$35</c:f>
              <c:numCache>
                <c:formatCode>General</c:formatCode>
                <c:ptCount val="2"/>
                <c:pt idx="0">
                  <c:v>400</c:v>
                </c:pt>
                <c:pt idx="1">
                  <c:v>400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Adakite!$G$37:$G$38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xVal>
          <c:yVal>
            <c:numRef>
              <c:f>Adakite!$F$37:$F$38</c:f>
              <c:numCache>
                <c:formatCode>General</c:formatCode>
                <c:ptCount val="2"/>
                <c:pt idx="0">
                  <c:v>400</c:v>
                </c:pt>
                <c:pt idx="1">
                  <c:v>50</c:v>
                </c:pt>
              </c:numCache>
            </c:numRef>
          </c:yVal>
          <c:smooth val="1"/>
        </c:ser>
        <c:ser>
          <c:idx val="10"/>
          <c:order val="10"/>
          <c:tx>
            <c:v>Arc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Adakite!$I$2:$I$6</c:f>
              <c:numCache>
                <c:formatCode>General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11.5</c:v>
                </c:pt>
                <c:pt idx="3">
                  <c:v>45</c:v>
                </c:pt>
                <c:pt idx="4">
                  <c:v>45</c:v>
                </c:pt>
              </c:numCache>
            </c:numRef>
          </c:xVal>
          <c:yVal>
            <c:numRef>
              <c:f>Adakite!$H$2:$H$6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80</c:v>
                </c:pt>
                <c:pt idx="3">
                  <c:v>16</c:v>
                </c:pt>
                <c:pt idx="4">
                  <c:v>0</c:v>
                </c:pt>
              </c:numCache>
            </c:numRef>
          </c:yVal>
          <c:smooth val="1"/>
        </c:ser>
        <c:ser>
          <c:idx val="11"/>
          <c:order val="11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Adakite!$I$13:$I$14</c:f>
              <c:numCache>
                <c:formatCode>General</c:formatCode>
                <c:ptCount val="2"/>
                <c:pt idx="0">
                  <c:v>13</c:v>
                </c:pt>
                <c:pt idx="1">
                  <c:v>17</c:v>
                </c:pt>
              </c:numCache>
            </c:numRef>
          </c:xVal>
          <c:yVal>
            <c:numRef>
              <c:f>Adakite!$H$13:$H$14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yVal>
          <c:smooth val="1"/>
        </c:ser>
        <c:ser>
          <c:idx val="12"/>
          <c:order val="1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Adakite!$I$16:$I$17</c:f>
              <c:numCache>
                <c:formatCode>General</c:formatCode>
                <c:ptCount val="2"/>
                <c:pt idx="0">
                  <c:v>13</c:v>
                </c:pt>
                <c:pt idx="1">
                  <c:v>11.5</c:v>
                </c:pt>
              </c:numCache>
            </c:numRef>
          </c:xVal>
          <c:yVal>
            <c:numRef>
              <c:f>Adakite!$H$16:$H$17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yVal>
          <c:smooth val="1"/>
        </c:ser>
        <c:ser>
          <c:idx val="13"/>
          <c:order val="1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Adakite!$I$19:$I$20</c:f>
              <c:numCache>
                <c:formatCode>General</c:formatCode>
                <c:ptCount val="2"/>
                <c:pt idx="0">
                  <c:v>11.5</c:v>
                </c:pt>
                <c:pt idx="1">
                  <c:v>45</c:v>
                </c:pt>
              </c:numCache>
            </c:numRef>
          </c:xVal>
          <c:yVal>
            <c:numRef>
              <c:f>Adakite!$H$19:$H$20</c:f>
              <c:numCache>
                <c:formatCode>General</c:formatCode>
                <c:ptCount val="2"/>
                <c:pt idx="0">
                  <c:v>80</c:v>
                </c:pt>
                <c:pt idx="1">
                  <c:v>16</c:v>
                </c:pt>
              </c:numCache>
            </c:numRef>
          </c:yVal>
          <c:smooth val="1"/>
        </c:ser>
        <c:ser>
          <c:idx val="14"/>
          <c:order val="1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Adakite!$I$22:$I$23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xVal>
          <c:yVal>
            <c:numRef>
              <c:f>Adakite!$H$22:$H$23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yVal>
          <c:smooth val="1"/>
        </c:ser>
        <c:ser>
          <c:idx val="15"/>
          <c:order val="15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Adakite!$I$25:$I$26</c:f>
              <c:numCache>
                <c:formatCode>General</c:formatCode>
                <c:ptCount val="2"/>
                <c:pt idx="0">
                  <c:v>45</c:v>
                </c:pt>
                <c:pt idx="1">
                  <c:v>17</c:v>
                </c:pt>
              </c:numCache>
            </c:numRef>
          </c:xVal>
          <c:yVal>
            <c:numRef>
              <c:f>Adakite!$H$25:$H$26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'My Data'!$B$1:$D$1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prstDash val="solid"/>
              </a:ln>
            </c:spPr>
          </c:marker>
          <c:xVal>
            <c:numRef>
              <c:f>'My Data'!$B$8:$E$8</c:f>
              <c:numCache>
                <c:formatCode>General</c:formatCode>
                <c:ptCount val="3"/>
                <c:pt idx="0" formatCode="0.000">
                  <c:v>28</c:v>
                </c:pt>
              </c:numCache>
            </c:numRef>
          </c:xVal>
          <c:yVal>
            <c:numRef>
              <c:f>'My Data'!$B$17:$E$17</c:f>
              <c:numCache>
                <c:formatCode>General</c:formatCode>
                <c:ptCount val="3"/>
                <c:pt idx="0" formatCode="0.000">
                  <c:v>8.5714285714285712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69440"/>
        <c:axId val="84470016"/>
      </c:scatterChart>
      <c:valAx>
        <c:axId val="84469440"/>
        <c:scaling>
          <c:orientation val="minMax"/>
          <c:max val="55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 sz="1375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Y (ppm)</a:t>
                </a:r>
              </a:p>
            </c:rich>
          </c:tx>
          <c:layout>
            <c:manualLayout>
              <c:xMode val="edge"/>
              <c:yMode val="edge"/>
              <c:x val="0.41860465116279111"/>
              <c:y val="0.9296235679214403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70016"/>
        <c:crosses val="autoZero"/>
        <c:crossBetween val="midCat"/>
      </c:valAx>
      <c:valAx>
        <c:axId val="8447001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375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Sr/Y (ppm)</a:t>
                </a:r>
              </a:p>
            </c:rich>
          </c:tx>
          <c:layout>
            <c:manualLayout>
              <c:xMode val="edge"/>
              <c:yMode val="edge"/>
              <c:x val="1.2181616832779614E-2"/>
              <c:y val="0.41243862520458313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69440"/>
        <c:crosses val="autoZero"/>
        <c:crossBetween val="midCat"/>
      </c:valAx>
      <c:spPr>
        <a:noFill/>
        <a:ln w="12700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82392026578073052"/>
          <c:y val="0.32733224222585994"/>
          <c:w val="0.16722037652270225"/>
          <c:h val="0.25531914893617019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La/Yb vs. Yb (Chondrite Normalized)</a:t>
            </a:r>
          </a:p>
        </c:rich>
      </c:tx>
      <c:layout>
        <c:manualLayout>
          <c:xMode val="edge"/>
          <c:yMode val="edge"/>
          <c:x val="0.22923588039867121"/>
          <c:y val="1.963993453355155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88261351052048"/>
          <c:y val="0.12765957446808482"/>
          <c:w val="0.71428571428571463"/>
          <c:h val="0.72995090016366615"/>
        </c:manualLayout>
      </c:layout>
      <c:scatterChart>
        <c:scatterStyle val="lineMarker"/>
        <c:varyColors val="1"/>
        <c:ser>
          <c:idx val="0"/>
          <c:order val="0"/>
          <c:tx>
            <c:v>Adakite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Adakite!$L$2:$L$10</c:f>
              <c:numCache>
                <c:formatCode>General</c:formatCode>
                <c:ptCount val="9"/>
                <c:pt idx="0">
                  <c:v>0.30000000000000027</c:v>
                </c:pt>
                <c:pt idx="1">
                  <c:v>1.5</c:v>
                </c:pt>
                <c:pt idx="2">
                  <c:v>2.5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3</c:v>
                </c:pt>
                <c:pt idx="7">
                  <c:v>1</c:v>
                </c:pt>
                <c:pt idx="8">
                  <c:v>0.30000000000000027</c:v>
                </c:pt>
              </c:numCache>
            </c:numRef>
          </c:xVal>
          <c:yVal>
            <c:numRef>
              <c:f>Adakite!$K$2:$K$10</c:f>
              <c:numCache>
                <c:formatCode>General</c:formatCode>
                <c:ptCount val="9"/>
                <c:pt idx="0">
                  <c:v>150</c:v>
                </c:pt>
                <c:pt idx="1">
                  <c:v>150</c:v>
                </c:pt>
                <c:pt idx="2">
                  <c:v>70</c:v>
                </c:pt>
                <c:pt idx="3">
                  <c:v>40</c:v>
                </c:pt>
                <c:pt idx="4">
                  <c:v>25</c:v>
                </c:pt>
                <c:pt idx="5">
                  <c:v>3.5</c:v>
                </c:pt>
                <c:pt idx="6">
                  <c:v>3.5</c:v>
                </c:pt>
                <c:pt idx="7">
                  <c:v>15</c:v>
                </c:pt>
                <c:pt idx="8">
                  <c:v>35</c:v>
                </c:pt>
              </c:numCache>
            </c:numRef>
          </c:yVal>
          <c:smooth val="1"/>
        </c:ser>
        <c:ser>
          <c:idx val="1"/>
          <c:order val="1"/>
          <c:tx>
            <c:v>Arc</c:v>
          </c:tx>
          <c:spPr>
            <a:ln w="28575">
              <a:noFill/>
            </a:ln>
          </c:spPr>
          <c:marker>
            <c:symbol val="none"/>
          </c:marker>
          <c:xVal>
            <c:numRef>
              <c:f>Adakite!$N$2:$N$5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20</c:v>
                </c:pt>
                <c:pt idx="3">
                  <c:v>20</c:v>
                </c:pt>
              </c:numCache>
            </c:numRef>
          </c:xVal>
          <c:yVal>
            <c:numRef>
              <c:f>Adakite!$M$2:$M$5</c:f>
              <c:numCache>
                <c:formatCode>General</c:formatCode>
                <c:ptCount val="4"/>
                <c:pt idx="0">
                  <c:v>30</c:v>
                </c:pt>
                <c:pt idx="1">
                  <c:v>3.5</c:v>
                </c:pt>
                <c:pt idx="2">
                  <c:v>10</c:v>
                </c:pt>
                <c:pt idx="3">
                  <c:v>3.5</c:v>
                </c:pt>
              </c:numCache>
            </c:numRef>
          </c:yVal>
          <c:smooth val="1"/>
        </c:ser>
        <c:ser>
          <c:idx val="2"/>
          <c:order val="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Adakite!$L$13:$L$14</c:f>
              <c:numCache>
                <c:formatCode>General</c:formatCode>
                <c:ptCount val="2"/>
                <c:pt idx="0">
                  <c:v>0.30000000000000027</c:v>
                </c:pt>
                <c:pt idx="1">
                  <c:v>1.5</c:v>
                </c:pt>
              </c:numCache>
            </c:numRef>
          </c:xVal>
          <c:yVal>
            <c:numRef>
              <c:f>Adakite!$K$13:$K$14</c:f>
              <c:numCache>
                <c:formatCode>General</c:formatCode>
                <c:ptCount val="2"/>
                <c:pt idx="0">
                  <c:v>150</c:v>
                </c:pt>
                <c:pt idx="1">
                  <c:v>150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Adakite!$L$16:$L$17</c:f>
              <c:numCache>
                <c:formatCode>General</c:formatCode>
                <c:ptCount val="2"/>
                <c:pt idx="0">
                  <c:v>1.5</c:v>
                </c:pt>
                <c:pt idx="1">
                  <c:v>2.5</c:v>
                </c:pt>
              </c:numCache>
            </c:numRef>
          </c:xVal>
          <c:yVal>
            <c:numRef>
              <c:f>Adakite!$K$16:$K$17</c:f>
              <c:numCache>
                <c:formatCode>General</c:formatCode>
                <c:ptCount val="2"/>
                <c:pt idx="0">
                  <c:v>150</c:v>
                </c:pt>
                <c:pt idx="1">
                  <c:v>70</c:v>
                </c:pt>
              </c:numCache>
            </c:numRef>
          </c:yVal>
          <c:smooth val="1"/>
        </c:ser>
        <c:ser>
          <c:idx val="4"/>
          <c:order val="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Adakite!$L$19:$L$20</c:f>
              <c:numCache>
                <c:formatCode>General</c:formatCode>
                <c:ptCount val="2"/>
                <c:pt idx="0">
                  <c:v>2.5</c:v>
                </c:pt>
                <c:pt idx="1">
                  <c:v>5</c:v>
                </c:pt>
              </c:numCache>
            </c:numRef>
          </c:xVal>
          <c:yVal>
            <c:numRef>
              <c:f>Adakite!$K$19:$K$20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yVal>
          <c:smooth val="1"/>
        </c:ser>
        <c:ser>
          <c:idx val="5"/>
          <c:order val="5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Adakite!$L$22:$L$23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xVal>
          <c:yVal>
            <c:numRef>
              <c:f>Adakite!$K$22:$K$23</c:f>
              <c:numCache>
                <c:formatCode>General</c:formatCode>
                <c:ptCount val="2"/>
                <c:pt idx="0">
                  <c:v>40</c:v>
                </c:pt>
                <c:pt idx="1">
                  <c:v>25</c:v>
                </c:pt>
              </c:numCache>
            </c:numRef>
          </c:yVal>
          <c:smooth val="1"/>
        </c:ser>
        <c:ser>
          <c:idx val="6"/>
          <c:order val="6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Adakite!$L$25:$L$26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xVal>
          <c:yVal>
            <c:numRef>
              <c:f>Adakite!$K$25:$K$26</c:f>
              <c:numCache>
                <c:formatCode>General</c:formatCode>
                <c:ptCount val="2"/>
                <c:pt idx="0">
                  <c:v>25</c:v>
                </c:pt>
                <c:pt idx="1">
                  <c:v>3.5</c:v>
                </c:pt>
              </c:numCache>
            </c:numRef>
          </c:yVal>
          <c:smooth val="1"/>
        </c:ser>
        <c:ser>
          <c:idx val="7"/>
          <c:order val="7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Adakite!$L$28:$L$29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xVal>
          <c:yVal>
            <c:numRef>
              <c:f>Adakite!$K$28:$K$29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Adakite!$L$31:$L$32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xVal>
          <c:yVal>
            <c:numRef>
              <c:f>Adakite!$K$31:$K$32</c:f>
              <c:numCache>
                <c:formatCode>General</c:formatCode>
                <c:ptCount val="2"/>
                <c:pt idx="0">
                  <c:v>3.5</c:v>
                </c:pt>
                <c:pt idx="1">
                  <c:v>15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Adakite!$L$34:$L$35</c:f>
              <c:numCache>
                <c:formatCode>General</c:formatCode>
                <c:ptCount val="2"/>
                <c:pt idx="0">
                  <c:v>1</c:v>
                </c:pt>
                <c:pt idx="1">
                  <c:v>0.30000000000000027</c:v>
                </c:pt>
              </c:numCache>
            </c:numRef>
          </c:xVal>
          <c:yVal>
            <c:numRef>
              <c:f>Adakite!$K$34:$K$35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yVal>
          <c:smooth val="1"/>
        </c:ser>
        <c:ser>
          <c:idx val="10"/>
          <c:order val="10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Adakite!$L$37:$L$38</c:f>
              <c:numCache>
                <c:formatCode>General</c:formatCode>
                <c:ptCount val="2"/>
                <c:pt idx="0">
                  <c:v>0.30000000000000027</c:v>
                </c:pt>
                <c:pt idx="1">
                  <c:v>0.30000000000000027</c:v>
                </c:pt>
              </c:numCache>
            </c:numRef>
          </c:xVal>
          <c:yVal>
            <c:numRef>
              <c:f>Adakite!$K$37:$K$38</c:f>
              <c:numCache>
                <c:formatCode>General</c:formatCode>
                <c:ptCount val="2"/>
                <c:pt idx="0">
                  <c:v>35</c:v>
                </c:pt>
                <c:pt idx="1">
                  <c:v>150</c:v>
                </c:pt>
              </c:numCache>
            </c:numRef>
          </c:yVal>
          <c:smooth val="1"/>
        </c:ser>
        <c:ser>
          <c:idx val="11"/>
          <c:order val="11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Adakite!$N$13:$N$14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xVal>
          <c:yVal>
            <c:numRef>
              <c:f>Adakite!$M$13:$M$14</c:f>
              <c:numCache>
                <c:formatCode>General</c:formatCode>
                <c:ptCount val="2"/>
                <c:pt idx="0">
                  <c:v>30</c:v>
                </c:pt>
                <c:pt idx="1">
                  <c:v>3.5</c:v>
                </c:pt>
              </c:numCache>
            </c:numRef>
          </c:yVal>
          <c:smooth val="1"/>
        </c:ser>
        <c:ser>
          <c:idx val="12"/>
          <c:order val="12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Adakite!$N$16:$N$17</c:f>
              <c:numCache>
                <c:formatCode>General</c:formatCode>
                <c:ptCount val="2"/>
                <c:pt idx="0">
                  <c:v>4.5</c:v>
                </c:pt>
                <c:pt idx="1">
                  <c:v>20</c:v>
                </c:pt>
              </c:numCache>
            </c:numRef>
          </c:xVal>
          <c:yVal>
            <c:numRef>
              <c:f>Adakite!$M$16:$M$17</c:f>
              <c:numCache>
                <c:formatCode>General</c:formatCode>
                <c:ptCount val="2"/>
                <c:pt idx="0">
                  <c:v>30</c:v>
                </c:pt>
                <c:pt idx="1">
                  <c:v>10</c:v>
                </c:pt>
              </c:numCache>
            </c:numRef>
          </c:yVal>
          <c:smooth val="1"/>
        </c:ser>
        <c:ser>
          <c:idx val="13"/>
          <c:order val="13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Adakite!$N$16:$N$17</c:f>
              <c:numCache>
                <c:formatCode>General</c:formatCode>
                <c:ptCount val="2"/>
                <c:pt idx="0">
                  <c:v>4.5</c:v>
                </c:pt>
                <c:pt idx="1">
                  <c:v>20</c:v>
                </c:pt>
              </c:numCache>
            </c:numRef>
          </c:xVal>
          <c:yVal>
            <c:numRef>
              <c:f>Adakite!$M$16:$M$17</c:f>
              <c:numCache>
                <c:formatCode>General</c:formatCode>
                <c:ptCount val="2"/>
                <c:pt idx="0">
                  <c:v>30</c:v>
                </c:pt>
                <c:pt idx="1">
                  <c:v>10</c:v>
                </c:pt>
              </c:numCache>
            </c:numRef>
          </c:yVal>
          <c:smooth val="1"/>
        </c:ser>
        <c:ser>
          <c:idx val="14"/>
          <c:order val="14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Adakite!$N$19:$N$20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xVal>
          <c:yVal>
            <c:numRef>
              <c:f>Adakite!$M$19:$M$20</c:f>
              <c:numCache>
                <c:formatCode>General</c:formatCode>
                <c:ptCount val="2"/>
                <c:pt idx="0">
                  <c:v>10</c:v>
                </c:pt>
                <c:pt idx="1">
                  <c:v>3.5</c:v>
                </c:pt>
              </c:numCache>
            </c:numRef>
          </c:yVal>
          <c:smooth val="1"/>
        </c:ser>
        <c:ser>
          <c:idx val="15"/>
          <c:order val="15"/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ysDash"/>
            </a:ln>
          </c:spPr>
          <c:marker>
            <c:symbol val="none"/>
          </c:marker>
          <c:xVal>
            <c:numRef>
              <c:f>Adakite!$N$22:$N$23</c:f>
              <c:numCache>
                <c:formatCode>General</c:formatCode>
                <c:ptCount val="2"/>
                <c:pt idx="0">
                  <c:v>20</c:v>
                </c:pt>
                <c:pt idx="1">
                  <c:v>4.5</c:v>
                </c:pt>
              </c:numCache>
            </c:numRef>
          </c:xVal>
          <c:yVal>
            <c:numRef>
              <c:f>Adakite!$M$22:$M$23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'My Data'!$B$1:$D$1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prstDash val="solid"/>
              </a:ln>
            </c:spPr>
          </c:marker>
          <c:xVal>
            <c:numRef>
              <c:f>'My Data'!$B$5:$E$5</c:f>
              <c:numCache>
                <c:formatCode>General</c:formatCode>
                <c:ptCount val="3"/>
                <c:pt idx="0" formatCode="0.000">
                  <c:v>7.6555023923444985</c:v>
                </c:pt>
              </c:numCache>
            </c:numRef>
          </c:xVal>
          <c:yVal>
            <c:numRef>
              <c:f>'My Data'!$B$18:$E$18</c:f>
              <c:numCache>
                <c:formatCode>General</c:formatCode>
                <c:ptCount val="3"/>
                <c:pt idx="0" formatCode="0.000">
                  <c:v>75.846774193548299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72320"/>
        <c:axId val="84472896"/>
      </c:scatterChart>
      <c:valAx>
        <c:axId val="84472320"/>
        <c:scaling>
          <c:orientation val="minMax"/>
          <c:max val="25"/>
        </c:scaling>
        <c:delete val="1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37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</a:rPr>
                  <a:t>Yb</a:t>
                </a:r>
                <a:r>
                  <a:rPr lang="en-US" sz="1375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</a:rPr>
                  <a:t>CN</a:t>
                </a:r>
              </a:p>
            </c:rich>
          </c:tx>
          <c:layout>
            <c:manualLayout>
              <c:xMode val="edge"/>
              <c:yMode val="edge"/>
              <c:x val="0.43300110741971232"/>
              <c:y val="0.92798690671031059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72896"/>
        <c:crosses val="autoZero"/>
        <c:crossBetween val="midCat"/>
      </c:valAx>
      <c:valAx>
        <c:axId val="8447289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375" b="1" i="0" strike="noStrike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</a:rPr>
                  <a:t>La/Yb</a:t>
                </a:r>
                <a:r>
                  <a:rPr lang="en-US" sz="1375" b="1" i="0" strike="noStrike" baseline="-2500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</a:rPr>
                  <a:t>CN</a:t>
                </a:r>
              </a:p>
            </c:rich>
          </c:tx>
          <c:layout>
            <c:manualLayout>
              <c:xMode val="edge"/>
              <c:yMode val="edge"/>
              <c:x val="9.9667774086378766E-3"/>
              <c:y val="0.43371522094926396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72320"/>
        <c:crosses val="autoZero"/>
        <c:crossBetween val="midCat"/>
      </c:valAx>
      <c:spPr>
        <a:noFill/>
        <a:ln w="12700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82170542635659105"/>
          <c:y val="0.3175122749590843"/>
          <c:w val="0.16722037652270225"/>
          <c:h val="0.28150572831423898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Nb vs. Y</a:t>
            </a:r>
          </a:p>
        </c:rich>
      </c:tx>
      <c:layout>
        <c:manualLayout>
          <c:xMode val="edge"/>
          <c:yMode val="edge"/>
          <c:x val="0.43521594684385423"/>
          <c:y val="1.963993453355155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17165005537108"/>
          <c:y val="0.18330605564648139"/>
          <c:w val="0.68660022148394262"/>
          <c:h val="0.67103109656301341"/>
        </c:manualLayout>
      </c:layout>
      <c:scatterChart>
        <c:scatterStyle val="lineMarker"/>
        <c:varyColors val="1"/>
        <c:ser>
          <c:idx val="0"/>
          <c:order val="0"/>
          <c:tx>
            <c:strRef>
              <c:f>'Pearce ''84'!$I$3</c:f>
              <c:strCache>
                <c:ptCount val="1"/>
                <c:pt idx="0">
                  <c:v>VAG-WPG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''84'!$J$3:$J$4</c:f>
              <c:numCache>
                <c:formatCode>General</c:formatCode>
                <c:ptCount val="2"/>
                <c:pt idx="0">
                  <c:v>1</c:v>
                </c:pt>
                <c:pt idx="1">
                  <c:v>50</c:v>
                </c:pt>
              </c:numCache>
            </c:numRef>
          </c:xVal>
          <c:yVal>
            <c:numRef>
              <c:f>'Pearce ''84'!$K$3:$K$4</c:f>
              <c:numCache>
                <c:formatCode>General</c:formatCode>
                <c:ptCount val="2"/>
                <c:pt idx="0">
                  <c:v>2000</c:v>
                </c:pt>
                <c:pt idx="1">
                  <c:v>10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'Pearce ''84'!$I$5</c:f>
              <c:strCache>
                <c:ptCount val="1"/>
                <c:pt idx="0">
                  <c:v>VAG-ORG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''84'!$J$5:$J$6</c:f>
              <c:numCache>
                <c:formatCode>General</c:formatCode>
                <c:ptCount val="2"/>
                <c:pt idx="0">
                  <c:v>40</c:v>
                </c:pt>
                <c:pt idx="1">
                  <c:v>50</c:v>
                </c:pt>
              </c:numCache>
            </c:numRef>
          </c:xVal>
          <c:yVal>
            <c:numRef>
              <c:f>'Pearce ''84'!$K$5:$K$6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'Pearce ''84'!$I$7</c:f>
              <c:strCache>
                <c:ptCount val="1"/>
                <c:pt idx="0">
                  <c:v>ORG-WPG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''84'!$J$7:$J$8</c:f>
              <c:numCache>
                <c:formatCode>General</c:formatCode>
                <c:ptCount val="2"/>
                <c:pt idx="0">
                  <c:v>50</c:v>
                </c:pt>
                <c:pt idx="1">
                  <c:v>1000</c:v>
                </c:pt>
              </c:numCache>
            </c:numRef>
          </c:xVal>
          <c:yVal>
            <c:numRef>
              <c:f>'Pearce ''84'!$K$7:$K$8</c:f>
              <c:numCache>
                <c:formatCode>General</c:formatCode>
                <c:ptCount val="2"/>
                <c:pt idx="0">
                  <c:v>10</c:v>
                </c:pt>
                <c:pt idx="1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'Pearce ''84'!$I$9</c:f>
              <c:strCache>
                <c:ptCount val="1"/>
                <c:pt idx="0">
                  <c:v>ORG(b)-WPG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lgDash"/>
            </a:ln>
          </c:spPr>
          <c:marker>
            <c:symbol val="none"/>
          </c:marker>
          <c:xVal>
            <c:numRef>
              <c:f>'Pearce ''84'!$J$9:$J$10</c:f>
              <c:numCache>
                <c:formatCode>General</c:formatCode>
                <c:ptCount val="2"/>
                <c:pt idx="0">
                  <c:v>25</c:v>
                </c:pt>
                <c:pt idx="1">
                  <c:v>1000</c:v>
                </c:pt>
              </c:numCache>
            </c:numRef>
          </c:xVal>
          <c:yVal>
            <c:numRef>
              <c:f>'Pearce ''84'!$K$9:$K$10</c:f>
              <c:numCache>
                <c:formatCode>General</c:formatCode>
                <c:ptCount val="2"/>
                <c:pt idx="0">
                  <c:v>25</c:v>
                </c:pt>
                <c:pt idx="1">
                  <c:v>400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'My Data'!$B$1:$D$1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prstDash val="solid"/>
              </a:ln>
            </c:spPr>
          </c:marker>
          <c:xVal>
            <c:numRef>
              <c:f>'My Data'!$B$8:$E$8</c:f>
              <c:numCache>
                <c:formatCode>General</c:formatCode>
                <c:ptCount val="3"/>
                <c:pt idx="0" formatCode="0.000">
                  <c:v>28</c:v>
                </c:pt>
              </c:numCache>
            </c:numRef>
          </c:xVal>
          <c:yVal>
            <c:numRef>
              <c:f>'My Data'!$B$9:$E$9</c:f>
              <c:numCache>
                <c:formatCode>General</c:formatCode>
                <c:ptCount val="3"/>
                <c:pt idx="0" formatCode="0.000">
                  <c:v>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75200"/>
        <c:axId val="87244800"/>
      </c:scatterChart>
      <c:valAx>
        <c:axId val="84475200"/>
        <c:scaling>
          <c:logBase val="10"/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Y (ppm)</a:t>
                </a:r>
              </a:p>
            </c:rich>
          </c:tx>
          <c:layout>
            <c:manualLayout>
              <c:xMode val="edge"/>
              <c:yMode val="edge"/>
              <c:x val="0.41638981173864986"/>
              <c:y val="0.92635024549918243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7244800"/>
        <c:crosses val="autoZero"/>
        <c:crossBetween val="midCat"/>
      </c:valAx>
      <c:valAx>
        <c:axId val="87244800"/>
        <c:scaling>
          <c:logBase val="10"/>
          <c:orientation val="minMax"/>
          <c:max val="1000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Nb (ppm)</a:t>
                </a:r>
              </a:p>
            </c:rich>
          </c:tx>
          <c:layout>
            <c:manualLayout>
              <c:xMode val="edge"/>
              <c:yMode val="edge"/>
              <c:x val="1.1074197120708748E-2"/>
              <c:y val="0.44680851063829785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4475200"/>
        <c:crosses val="autoZero"/>
        <c:crossBetween val="midCat"/>
      </c:valAx>
      <c:spPr>
        <a:noFill/>
        <a:ln w="12700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1063122923588138"/>
          <c:y val="0.42553191489361702"/>
          <c:w val="0.16943521594684391"/>
          <c:h val="0.17348608837970544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Rb vs. Y + Nb</a:t>
            </a:r>
          </a:p>
        </c:rich>
      </c:tx>
      <c:layout>
        <c:manualLayout>
          <c:xMode val="edge"/>
          <c:yMode val="edge"/>
          <c:x val="0.39645625692137332"/>
          <c:y val="1.963993453355155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4939091915836"/>
          <c:y val="0.18166939443535218"/>
          <c:w val="0.71207087486157372"/>
          <c:h val="0.67266775777414156"/>
        </c:manualLayout>
      </c:layout>
      <c:scatterChart>
        <c:scatterStyle val="lineMarker"/>
        <c:varyColors val="1"/>
        <c:ser>
          <c:idx val="0"/>
          <c:order val="0"/>
          <c:tx>
            <c:strRef>
              <c:f>'Pearce ''84'!$M$3</c:f>
              <c:strCache>
                <c:ptCount val="1"/>
                <c:pt idx="0">
                  <c:v>COLG-VAG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''84'!$N$3:$N$4</c:f>
              <c:numCache>
                <c:formatCode>General</c:formatCode>
                <c:ptCount val="2"/>
                <c:pt idx="0">
                  <c:v>2</c:v>
                </c:pt>
                <c:pt idx="1">
                  <c:v>55</c:v>
                </c:pt>
              </c:numCache>
            </c:numRef>
          </c:xVal>
          <c:yVal>
            <c:numRef>
              <c:f>'Pearce ''84'!$O$3:$O$4</c:f>
              <c:numCache>
                <c:formatCode>General</c:formatCode>
                <c:ptCount val="2"/>
                <c:pt idx="0">
                  <c:v>80</c:v>
                </c:pt>
                <c:pt idx="1">
                  <c:v>300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'Pearce ''84'!$M$5</c:f>
              <c:strCache>
                <c:ptCount val="1"/>
                <c:pt idx="0">
                  <c:v>COLG-WPG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''84'!$N$5:$N$6</c:f>
              <c:numCache>
                <c:formatCode>General</c:formatCode>
                <c:ptCount val="2"/>
                <c:pt idx="0">
                  <c:v>55</c:v>
                </c:pt>
                <c:pt idx="1">
                  <c:v>400</c:v>
                </c:pt>
              </c:numCache>
            </c:numRef>
          </c:xVal>
          <c:yVal>
            <c:numRef>
              <c:f>'Pearce ''84'!$O$5:$O$6</c:f>
              <c:numCache>
                <c:formatCode>General</c:formatCode>
                <c:ptCount val="2"/>
                <c:pt idx="0">
                  <c:v>300</c:v>
                </c:pt>
                <c:pt idx="1">
                  <c:v>2000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'Pearce ''84'!$M$7</c:f>
              <c:strCache>
                <c:ptCount val="1"/>
                <c:pt idx="0">
                  <c:v>VAG-WPG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''84'!$N$7:$N$8</c:f>
              <c:numCache>
                <c:formatCode>General</c:formatCode>
                <c:ptCount val="2"/>
                <c:pt idx="0">
                  <c:v>55</c:v>
                </c:pt>
                <c:pt idx="1">
                  <c:v>51.5</c:v>
                </c:pt>
              </c:numCache>
            </c:numRef>
          </c:xVal>
          <c:yVal>
            <c:numRef>
              <c:f>'Pearce ''84'!$O$7:$O$8</c:f>
              <c:numCache>
                <c:formatCode>General</c:formatCode>
                <c:ptCount val="2"/>
                <c:pt idx="0">
                  <c:v>300</c:v>
                </c:pt>
                <c:pt idx="1">
                  <c:v>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'Pearce ''84'!$M$9</c:f>
              <c:strCache>
                <c:ptCount val="1"/>
                <c:pt idx="0">
                  <c:v>VAG-ORG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''84'!$N$9:$N$10</c:f>
              <c:numCache>
                <c:formatCode>General</c:formatCode>
                <c:ptCount val="2"/>
                <c:pt idx="0">
                  <c:v>51.5</c:v>
                </c:pt>
                <c:pt idx="1">
                  <c:v>50</c:v>
                </c:pt>
              </c:numCache>
            </c:numRef>
          </c:xVal>
          <c:yVal>
            <c:numRef>
              <c:f>'Pearce ''84'!$O$9:$O$10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'Pearce ''84'!$M$11</c:f>
              <c:strCache>
                <c:ptCount val="1"/>
                <c:pt idx="0">
                  <c:v>ORG-WPG</c:v>
                </c:pt>
              </c:strCache>
            </c:strRef>
          </c:tx>
          <c:spPr>
            <a:ln w="25400">
              <a:solidFill>
                <a:srgbClr xmlns:mc="http://schemas.openxmlformats.org/markup-compatibility/2006" xmlns:a14="http://schemas.microsoft.com/office/drawing/2010/main" val="000000" mc:Ignorable=""/>
              </a:solidFill>
              <a:prstDash val="solid"/>
            </a:ln>
          </c:spPr>
          <c:marker>
            <c:symbol val="none"/>
          </c:marker>
          <c:xVal>
            <c:numRef>
              <c:f>'Pearce ''84'!$N$11:$N$12</c:f>
              <c:numCache>
                <c:formatCode>General</c:formatCode>
                <c:ptCount val="2"/>
                <c:pt idx="0">
                  <c:v>51.5</c:v>
                </c:pt>
                <c:pt idx="1">
                  <c:v>2000</c:v>
                </c:pt>
              </c:numCache>
            </c:numRef>
          </c:xVal>
          <c:yVal>
            <c:numRef>
              <c:f>'Pearce ''84'!$O$11:$O$12</c:f>
              <c:numCache>
                <c:formatCode>General</c:formatCode>
                <c:ptCount val="2"/>
                <c:pt idx="0">
                  <c:v>8</c:v>
                </c:pt>
                <c:pt idx="1">
                  <c:v>400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'My Data'!$B$1:$D$1</c:f>
              <c:strCache>
                <c:ptCount val="1"/>
                <c:pt idx="0">
                  <c:v>GSP-2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prstDash val="solid"/>
              </a:ln>
            </c:spPr>
          </c:marker>
          <c:xVal>
            <c:numRef>
              <c:f>'My Data'!$B$14:$E$14</c:f>
              <c:numCache>
                <c:formatCode>General</c:formatCode>
                <c:ptCount val="3"/>
                <c:pt idx="0" formatCode="0.000">
                  <c:v>55</c:v>
                </c:pt>
              </c:numCache>
            </c:numRef>
          </c:xVal>
          <c:yVal>
            <c:numRef>
              <c:f>'My Data'!$B$6:$E$6</c:f>
              <c:numCache>
                <c:formatCode>General</c:formatCode>
                <c:ptCount val="3"/>
                <c:pt idx="0" formatCode="0.000">
                  <c:v>245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'My Data'!#REF!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xmlns:mc="http://schemas.openxmlformats.org/markup-compatibility/2006" xmlns:a14="http://schemas.microsoft.com/office/drawing/2010/main" val="0000FF" mc:Ignorable=""/>
              </a:solidFill>
              <a:ln>
                <a:solidFill>
                  <a:srgbClr xmlns:mc="http://schemas.openxmlformats.org/markup-compatibility/2006" xmlns:a14="http://schemas.microsoft.com/office/drawing/2010/main" val="0000FF" mc:Ignorable=""/>
                </a:solidFill>
                <a:prstDash val="solid"/>
              </a:ln>
            </c:spPr>
          </c:marker>
          <c:x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'My Data'!#REF!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'My Data'!#REF!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xmlns:mc="http://schemas.openxmlformats.org/markup-compatibility/2006" xmlns:a14="http://schemas.microsoft.com/office/drawing/2010/main" val="FFFF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'My Data'!#REF!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xmlns:mc="http://schemas.openxmlformats.org/markup-compatibility/2006" xmlns:a14="http://schemas.microsoft.com/office/drawing/2010/main" val="008000" mc:Ignorable=""/>
              </a:solidFill>
              <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prstDash val="solid"/>
              </a:ln>
            </c:spPr>
          </c:marker>
          <c:x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'My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47104"/>
        <c:axId val="87247680"/>
      </c:scatterChart>
      <c:valAx>
        <c:axId val="87247104"/>
        <c:scaling>
          <c:logBase val="10"/>
          <c:orientation val="minMax"/>
          <c:max val="1000"/>
        </c:scaling>
        <c:delete val="1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Y + Nb (ppm)</a:t>
                </a:r>
              </a:p>
            </c:rich>
          </c:tx>
          <c:layout>
            <c:manualLayout>
              <c:xMode val="edge"/>
              <c:yMode val="edge"/>
              <c:x val="0.40642303433001131"/>
              <c:y val="0.92635024549918243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7247680"/>
        <c:crosses val="autoZero"/>
        <c:crossBetween val="midCat"/>
      </c:valAx>
      <c:valAx>
        <c:axId val="87247680"/>
        <c:scaling>
          <c:logBase val="10"/>
          <c:orientation val="minMax"/>
          <c:max val="1000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xmlns:mc="http://schemas.openxmlformats.org/markup-compatibility/2006" xmlns:a14="http://schemas.microsoft.com/office/drawing/2010/main" val="000000" mc:Ignorable="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Rb (ppm)</a:t>
                </a:r>
              </a:p>
            </c:rich>
          </c:tx>
          <c:layout>
            <c:manualLayout>
              <c:xMode val="edge"/>
              <c:yMode val="edge"/>
              <c:x val="1.4396456256921372E-2"/>
              <c:y val="0.44517184942716859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87247104"/>
        <c:crosses val="autoZero"/>
        <c:crossBetween val="midCat"/>
      </c:valAx>
      <c:spPr>
        <a:noFill/>
        <a:ln w="12700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83610188261351237"/>
          <c:y val="0.4320785597381343"/>
          <c:w val="0.16389811738648954"/>
          <c:h val="0.16530278232405887"/>
        </c:manualLayout>
      </c:layout>
      <c:overlay val="1"/>
      <c:spPr>
        <a:solidFill>
          <a:srgbClr xmlns:mc="http://schemas.openxmlformats.org/markup-compatibility/2006" xmlns:a14="http://schemas.microsoft.com/office/drawing/2010/main" val="FFFFFF" mc:Ignorable=""/>
        </a:solidFill>
        <a:ln w="3175">
          <a:solidFill>
            <a:srgbClr xmlns:mc="http://schemas.openxmlformats.org/markup-compatibility/2006" xmlns:a14="http://schemas.microsoft.com/office/drawing/2010/main" val="000000" mc:Ignorable="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xmlns:mc="http://schemas.openxmlformats.org/markup-compatibility/2006" xmlns:a14="http://schemas.microsoft.com/office/drawing/2010/main" val="000000" mc:Ignorable="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0.10925</cdr:x>
      <cdr:y>0.3315</cdr:y>
    </cdr:from>
    <cdr:to>
      <cdr:x>0.1735</cdr:x>
      <cdr:y>0.36625</cdr:y>
    </cdr:to>
    <cdr:sp macro="" textlink="">
      <cdr:nvSpPr>
        <cdr:cNvPr id="1126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39667" y="1929255"/>
          <a:ext cx="552620" cy="2022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Foidite</a:t>
          </a:r>
        </a:p>
      </cdr:txBody>
    </cdr:sp>
  </cdr:relSizeAnchor>
  <cdr:relSizeAnchor xmlns:cdr="http://schemas.openxmlformats.org/drawingml/2006/chartDrawing">
    <cdr:from>
      <cdr:x>0.2005</cdr:x>
      <cdr:y>0.77025</cdr:y>
    </cdr:from>
    <cdr:to>
      <cdr:x>0.26475</cdr:x>
      <cdr:y>0.85225</cdr:y>
    </cdr:to>
    <cdr:sp macro="" textlink="">
      <cdr:nvSpPr>
        <cdr:cNvPr id="1127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4516" y="4482682"/>
          <a:ext cx="552619" cy="477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Picro-basalt</a:t>
          </a:r>
        </a:p>
      </cdr:txBody>
    </cdr:sp>
  </cdr:relSizeAnchor>
  <cdr:relSizeAnchor xmlns:cdr="http://schemas.openxmlformats.org/drawingml/2006/chartDrawing">
    <cdr:from>
      <cdr:x>0.31825</cdr:x>
      <cdr:y>0.72475</cdr:y>
    </cdr:from>
    <cdr:to>
      <cdr:x>0.38175</cdr:x>
      <cdr:y>0.806</cdr:y>
    </cdr:to>
    <cdr:sp macro="" textlink="">
      <cdr:nvSpPr>
        <cdr:cNvPr id="112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7292" y="4217882"/>
          <a:ext cx="546168" cy="4728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Basalt</a:t>
          </a:r>
        </a:p>
      </cdr:txBody>
    </cdr:sp>
  </cdr:relSizeAnchor>
  <cdr:relSizeAnchor xmlns:cdr="http://schemas.openxmlformats.org/drawingml/2006/chartDrawing">
    <cdr:from>
      <cdr:x>0.31825</cdr:x>
      <cdr:y>0.58175</cdr:y>
    </cdr:from>
    <cdr:to>
      <cdr:x>0.39525</cdr:x>
      <cdr:y>0.64375</cdr:y>
    </cdr:to>
    <cdr:sp macro="" textlink="">
      <cdr:nvSpPr>
        <cdr:cNvPr id="1127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7292" y="3385654"/>
          <a:ext cx="662283" cy="360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Trachy-basalt</a:t>
          </a:r>
        </a:p>
      </cdr:txBody>
    </cdr:sp>
  </cdr:relSizeAnchor>
  <cdr:relSizeAnchor xmlns:cdr="http://schemas.openxmlformats.org/drawingml/2006/chartDrawing">
    <cdr:from>
      <cdr:x>0.42475</cdr:x>
      <cdr:y>0.71475</cdr:y>
    </cdr:from>
    <cdr:to>
      <cdr:x>0.49625</cdr:x>
      <cdr:y>0.795</cdr:y>
    </cdr:to>
    <cdr:sp macro="" textlink="">
      <cdr:nvSpPr>
        <cdr:cNvPr id="1127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53307" y="4159684"/>
          <a:ext cx="614976" cy="467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Basaltic Andesite</a:t>
          </a:r>
        </a:p>
      </cdr:txBody>
    </cdr:sp>
  </cdr:relSizeAnchor>
  <cdr:relSizeAnchor xmlns:cdr="http://schemas.openxmlformats.org/drawingml/2006/chartDrawing">
    <cdr:from>
      <cdr:x>0.53475</cdr:x>
      <cdr:y>0.72625</cdr:y>
    </cdr:from>
    <cdr:to>
      <cdr:x>0.60875</cdr:x>
      <cdr:y>0.80675</cdr:y>
    </cdr:to>
    <cdr:sp macro="" textlink="">
      <cdr:nvSpPr>
        <cdr:cNvPr id="1127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9425" y="4226612"/>
          <a:ext cx="636479" cy="4684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Andesite</a:t>
          </a:r>
        </a:p>
      </cdr:txBody>
    </cdr:sp>
  </cdr:relSizeAnchor>
  <cdr:relSizeAnchor xmlns:cdr="http://schemas.openxmlformats.org/drawingml/2006/chartDrawing">
    <cdr:from>
      <cdr:x>0.683</cdr:x>
      <cdr:y>0.71475</cdr:y>
    </cdr:from>
    <cdr:to>
      <cdr:x>0.7555</cdr:x>
      <cdr:y>0.75025</cdr:y>
    </cdr:to>
    <cdr:sp macro="" textlink="">
      <cdr:nvSpPr>
        <cdr:cNvPr id="1127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4534" y="4159684"/>
          <a:ext cx="623578" cy="206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Dacite</a:t>
          </a:r>
        </a:p>
      </cdr:txBody>
    </cdr:sp>
  </cdr:relSizeAnchor>
  <cdr:relSizeAnchor xmlns:cdr="http://schemas.openxmlformats.org/drawingml/2006/chartDrawing">
    <cdr:from>
      <cdr:x>0.296</cdr:x>
      <cdr:y>0.41975</cdr:y>
    </cdr:from>
    <cdr:to>
      <cdr:x>0.40775</cdr:x>
      <cdr:y>0.456</cdr:y>
    </cdr:to>
    <cdr:sp macro="" textlink="">
      <cdr:nvSpPr>
        <cdr:cNvPr id="1127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5918" y="2442851"/>
          <a:ext cx="961170" cy="210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Phonotephrite</a:t>
          </a:r>
        </a:p>
      </cdr:txBody>
    </cdr:sp>
  </cdr:relSizeAnchor>
  <cdr:relSizeAnchor xmlns:cdr="http://schemas.openxmlformats.org/drawingml/2006/chartDrawing">
    <cdr:from>
      <cdr:x>0.35775</cdr:x>
      <cdr:y>0.31075</cdr:y>
    </cdr:from>
    <cdr:to>
      <cdr:x>0.50325</cdr:x>
      <cdr:y>0.3555</cdr:y>
    </cdr:to>
    <cdr:sp macro="" textlink="">
      <cdr:nvSpPr>
        <cdr:cNvPr id="1127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77035" y="1808495"/>
          <a:ext cx="1251456" cy="260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Tephriphonolite</a:t>
          </a:r>
        </a:p>
      </cdr:txBody>
    </cdr:sp>
  </cdr:relSizeAnchor>
  <cdr:relSizeAnchor xmlns:cdr="http://schemas.openxmlformats.org/drawingml/2006/chartDrawing">
    <cdr:from>
      <cdr:x>0.4685</cdr:x>
      <cdr:y>0.17475</cdr:y>
    </cdr:from>
    <cdr:to>
      <cdr:x>0.55875</cdr:x>
      <cdr:y>0.20875</cdr:y>
    </cdr:to>
    <cdr:sp macro="" textlink="">
      <cdr:nvSpPr>
        <cdr:cNvPr id="1127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9604" y="1017006"/>
          <a:ext cx="776247" cy="197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Phonolite</a:t>
          </a:r>
        </a:p>
      </cdr:txBody>
    </cdr:sp>
  </cdr:relSizeAnchor>
  <cdr:relSizeAnchor xmlns:cdr="http://schemas.openxmlformats.org/drawingml/2006/chartDrawing">
    <cdr:from>
      <cdr:x>0.59275</cdr:x>
      <cdr:y>0.252</cdr:y>
    </cdr:from>
    <cdr:to>
      <cdr:x>0.726</cdr:x>
      <cdr:y>0.38175</cdr:y>
    </cdr:to>
    <cdr:sp macro="" textlink="">
      <cdr:nvSpPr>
        <cdr:cNvPr id="1127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8287" y="1466583"/>
          <a:ext cx="1146093" cy="7551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Trachyte (Q&lt;20%)</a:t>
          </a:r>
        </a:p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Trachydacite (Q&gt;20%)</a:t>
          </a:r>
        </a:p>
      </cdr:txBody>
    </cdr:sp>
  </cdr:relSizeAnchor>
  <cdr:relSizeAnchor xmlns:cdr="http://schemas.openxmlformats.org/drawingml/2006/chartDrawing">
    <cdr:from>
      <cdr:x>0.8555</cdr:x>
      <cdr:y>0.3765</cdr:y>
    </cdr:from>
    <cdr:to>
      <cdr:x>0.928</cdr:x>
      <cdr:y>0.41975</cdr:y>
    </cdr:to>
    <cdr:sp macro="" textlink="">
      <cdr:nvSpPr>
        <cdr:cNvPr id="1128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8220" y="2191145"/>
          <a:ext cx="623578" cy="251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Rhyolite</a:t>
          </a:r>
        </a:p>
      </cdr:txBody>
    </cdr:sp>
  </cdr:relSizeAnchor>
  <cdr:relSizeAnchor xmlns:cdr="http://schemas.openxmlformats.org/drawingml/2006/chartDrawing">
    <cdr:from>
      <cdr:x>0.3675</cdr:x>
      <cdr:y>0.51475</cdr:y>
    </cdr:from>
    <cdr:to>
      <cdr:x>0.49625</cdr:x>
      <cdr:y>0.59425</cdr:y>
    </cdr:to>
    <cdr:sp macro="" textlink="">
      <cdr:nvSpPr>
        <cdr:cNvPr id="1128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0895" y="2995729"/>
          <a:ext cx="1107388" cy="4626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Basaltic Trachyandesite</a:t>
          </a:r>
        </a:p>
      </cdr:txBody>
    </cdr:sp>
  </cdr:relSizeAnchor>
  <cdr:relSizeAnchor xmlns:cdr="http://schemas.openxmlformats.org/drawingml/2006/chartDrawing">
    <cdr:from>
      <cdr:x>0.46225</cdr:x>
      <cdr:y>0.41975</cdr:y>
    </cdr:from>
    <cdr:to>
      <cdr:x>0.53475</cdr:x>
      <cdr:y>0.5</cdr:y>
    </cdr:to>
    <cdr:sp macro="" textlink="">
      <cdr:nvSpPr>
        <cdr:cNvPr id="1128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75847" y="2442851"/>
          <a:ext cx="623578" cy="467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Trachy-andesite</a:t>
          </a:r>
        </a:p>
      </cdr:txBody>
    </cdr:sp>
  </cdr:relSizeAnchor>
  <cdr:relSizeAnchor xmlns:cdr="http://schemas.openxmlformats.org/drawingml/2006/chartDrawing">
    <cdr:from>
      <cdr:x>0.195</cdr:x>
      <cdr:y>0.49225</cdr:y>
    </cdr:from>
    <cdr:to>
      <cdr:x>0.32725</cdr:x>
      <cdr:y>0.62125</cdr:y>
    </cdr:to>
    <cdr:sp macro="" textlink="">
      <cdr:nvSpPr>
        <cdr:cNvPr id="11284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7210" y="2864784"/>
          <a:ext cx="1137492" cy="750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Tephrite (Ol&lt;10%)</a:t>
          </a:r>
        </a:p>
        <a:p xmlns:a="http://schemas.openxmlformats.org/drawingml/2006/main">
          <a:pPr algn="ctr" rtl="0">
            <a:defRPr sz="1000"/>
          </a:pPr>
          <a:r>
            <a:rPr lang="en-US" sz="11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Basanite (Ol&gt;10%)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0.54025</cdr:x>
      <cdr:y>0.70425</cdr:y>
    </cdr:from>
    <cdr:to>
      <cdr:x>0.837</cdr:x>
      <cdr:y>0.837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6731" y="4098577"/>
          <a:ext cx="2552369" cy="772575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C0C0C0" mc:Ignorable="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2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Subalkaline (Tholeiitic) Series</a:t>
          </a:r>
        </a:p>
      </cdr:txBody>
    </cdr:sp>
  </cdr:relSizeAnchor>
  <cdr:relSizeAnchor xmlns:cdr="http://schemas.openxmlformats.org/drawingml/2006/chartDrawing">
    <cdr:from>
      <cdr:x>0.5055</cdr:x>
      <cdr:y>0.24075</cdr:y>
    </cdr:from>
    <cdr:to>
      <cdr:x>0.73325</cdr:x>
      <cdr:y>0.296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7843" y="1401111"/>
          <a:ext cx="1958895" cy="32154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C0C0C0" mc:Ignorable="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200" b="0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Alkaline Series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0.43925</cdr:x>
      <cdr:y>0.782</cdr:y>
    </cdr:from>
    <cdr:to>
      <cdr:x>0.52425</cdr:x>
      <cdr:y>0.845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3013" y="4193534"/>
          <a:ext cx="691420" cy="3378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Low K</a:t>
          </a:r>
        </a:p>
      </cdr:txBody>
    </cdr:sp>
  </cdr:relSizeAnchor>
  <cdr:relSizeAnchor xmlns:cdr="http://schemas.openxmlformats.org/drawingml/2006/chartDrawing">
    <cdr:from>
      <cdr:x>0.34</cdr:x>
      <cdr:y>0.655</cdr:y>
    </cdr:from>
    <cdr:to>
      <cdr:x>0.463</cdr:x>
      <cdr:y>0.72475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65679" y="3512487"/>
          <a:ext cx="1000525" cy="37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Medium K</a:t>
          </a:r>
        </a:p>
      </cdr:txBody>
    </cdr:sp>
  </cdr:relSizeAnchor>
  <cdr:relSizeAnchor xmlns:cdr="http://schemas.openxmlformats.org/drawingml/2006/chartDrawing">
    <cdr:from>
      <cdr:x>0.262</cdr:x>
      <cdr:y>0.512</cdr:y>
    </cdr:from>
    <cdr:to>
      <cdr:x>0.35425</cdr:x>
      <cdr:y>0.55525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1200" y="2745638"/>
          <a:ext cx="750393" cy="231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cs typeface="Arial"/>
            </a:rPr>
            <a:t>High K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0.173</cdr:x>
      <cdr:y>0.8205</cdr:y>
    </cdr:from>
    <cdr:to>
      <cdr:x>0.19325</cdr:x>
      <cdr:y>0.874</cdr:y>
    </cdr:to>
    <cdr:sp macro="" textlink="">
      <cdr:nvSpPr>
        <cdr:cNvPr id="10535" name="Text Box 29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7986" y="4766396"/>
          <a:ext cx="408551" cy="30408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6576" rIns="27432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Ab</a:t>
          </a:r>
        </a:p>
      </cdr:txBody>
    </cdr:sp>
  </cdr:relSizeAnchor>
  <cdr:relSizeAnchor xmlns:cdr="http://schemas.openxmlformats.org/drawingml/2006/chartDrawing">
    <cdr:from>
      <cdr:x>0.465</cdr:x>
      <cdr:y>0.05725</cdr:y>
    </cdr:from>
    <cdr:to>
      <cdr:x>0.5125</cdr:x>
      <cdr:y>0.121</cdr:y>
    </cdr:to>
    <cdr:sp macro="" textlink="">
      <cdr:nvSpPr>
        <cdr:cNvPr id="10536" name="Text Box 29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99500" y="333182"/>
          <a:ext cx="408551" cy="371011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An</a:t>
          </a:r>
        </a:p>
      </cdr:txBody>
    </cdr:sp>
  </cdr:relSizeAnchor>
  <cdr:relSizeAnchor xmlns:cdr="http://schemas.openxmlformats.org/drawingml/2006/chartDrawing">
    <cdr:from>
      <cdr:x>0.763</cdr:x>
      <cdr:y>0.8035</cdr:y>
    </cdr:from>
    <cdr:to>
      <cdr:x>0.78225</cdr:x>
      <cdr:y>0.85875</cdr:y>
    </cdr:to>
    <cdr:sp macro="" textlink="">
      <cdr:nvSpPr>
        <cdr:cNvPr id="10537" name="Text Box 29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62620" y="4684919"/>
          <a:ext cx="371997" cy="30408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"/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6576" rIns="27432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Or</a:t>
          </a:r>
        </a:p>
      </cdr:txBody>
    </cdr:sp>
  </cdr:relSizeAnchor>
  <cdr:relSizeAnchor xmlns:cdr="http://schemas.openxmlformats.org/drawingml/2006/chartDrawing">
    <cdr:from>
      <cdr:x>0.278</cdr:x>
      <cdr:y>0.765</cdr:y>
    </cdr:from>
    <cdr:to>
      <cdr:x>0.331</cdr:x>
      <cdr:y>0.78025</cdr:y>
    </cdr:to>
    <cdr:sp macro="" textlink="">
      <cdr:nvSpPr>
        <cdr:cNvPr id="10538" name="Text Box 29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1099" y="4452128"/>
          <a:ext cx="1094487" cy="219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Trondhjemite</a:t>
          </a:r>
        </a:p>
      </cdr:txBody>
    </cdr:sp>
  </cdr:relSizeAnchor>
  <cdr:relSizeAnchor xmlns:cdr="http://schemas.openxmlformats.org/drawingml/2006/chartDrawing">
    <cdr:from>
      <cdr:x>0.465</cdr:x>
      <cdr:y>0.765</cdr:y>
    </cdr:from>
    <cdr:to>
      <cdr:x>0.4945</cdr:x>
      <cdr:y>0.78025</cdr:y>
    </cdr:to>
    <cdr:sp macro="" textlink="">
      <cdr:nvSpPr>
        <cdr:cNvPr id="10539" name="Text Box 29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99500" y="4452128"/>
          <a:ext cx="647231" cy="219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Granite</a:t>
          </a:r>
        </a:p>
      </cdr:txBody>
    </cdr:sp>
  </cdr:relSizeAnchor>
  <cdr:relSizeAnchor xmlns:cdr="http://schemas.openxmlformats.org/drawingml/2006/chartDrawing">
    <cdr:from>
      <cdr:x>0.331</cdr:x>
      <cdr:y>0.56625</cdr:y>
    </cdr:from>
    <cdr:to>
      <cdr:x>0.365</cdr:x>
      <cdr:y>0.581</cdr:y>
    </cdr:to>
    <cdr:sp macro="" textlink="">
      <cdr:nvSpPr>
        <cdr:cNvPr id="10540" name="Text Box 30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6956" y="3296903"/>
          <a:ext cx="694537" cy="219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Tonalite</a:t>
          </a:r>
        </a:p>
      </cdr:txBody>
    </cdr:sp>
  </cdr:relSizeAnchor>
  <cdr:relSizeAnchor xmlns:cdr="http://schemas.openxmlformats.org/drawingml/2006/chartDrawing">
    <cdr:from>
      <cdr:x>0.40371</cdr:x>
      <cdr:y>0.61396</cdr:y>
    </cdr:from>
    <cdr:to>
      <cdr:x>0.42921</cdr:x>
      <cdr:y>0.64646</cdr:y>
    </cdr:to>
    <cdr:sp macro="" textlink="">
      <cdr:nvSpPr>
        <cdr:cNvPr id="10541" name="Text Box 30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2359" y="3573106"/>
          <a:ext cx="619278" cy="381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Grano-</a:t>
          </a:r>
        </a:p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diorite</a:t>
          </a:r>
        </a:p>
      </cdr:txBody>
    </cdr:sp>
  </cdr:relSizeAnchor>
  <cdr:relSizeAnchor xmlns:cdr="http://schemas.openxmlformats.org/drawingml/2006/chartDrawing">
    <cdr:from>
      <cdr:x>0.484</cdr:x>
      <cdr:y>0.59925</cdr:y>
    </cdr:from>
    <cdr:to>
      <cdr:x>0.53175</cdr:x>
      <cdr:y>0.63125</cdr:y>
    </cdr:to>
    <cdr:sp macro="" textlink="">
      <cdr:nvSpPr>
        <cdr:cNvPr id="10542" name="Text Box 30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2920" y="3491865"/>
          <a:ext cx="838605" cy="381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Quartz</a:t>
          </a:r>
        </a:p>
        <a:p xmlns:a="http://schemas.openxmlformats.org/drawingml/2006/main">
          <a:pPr algn="l" rtl="0">
            <a:defRPr sz="1000"/>
          </a:pPr>
          <a:r>
            <a:rPr lang="en-US" sz="8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MS Sans Serif"/>
            </a:rPr>
            <a:t>Monzonite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0.249</cdr:x>
      <cdr:y>0.4305</cdr:y>
    </cdr:from>
    <cdr:to>
      <cdr:x>0.4675</cdr:x>
      <cdr:y>0.51225</cdr:y>
    </cdr:to>
    <cdr:grpSp>
      <cdr:nvGrpSpPr>
        <cdr:cNvPr id="134157" name="Group -101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2136924" y="2505413"/>
          <a:ext cx="1875173" cy="475767"/>
          <a:chOff x="2795349" y="1867778"/>
          <a:chExt cx="2206606" cy="486321"/>
        </a:xfrm>
      </cdr:grpSpPr>
      <cdr:sp macro="" textlink="">
        <cdr:nvSpPr>
          <cdr:cNvPr id="14" name="Text Box -1010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861272" y="1867778"/>
            <a:ext cx="1140683" cy="31100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Adakites</a:t>
            </a:r>
          </a:p>
        </cdr:txBody>
      </cdr:sp>
      <cdr:sp macro="" textlink="">
        <cdr:nvSpPr>
          <cdr:cNvPr id="15" name="Line -1009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2794635" y="2016938"/>
            <a:ext cx="1065133" cy="33664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0.46525</cdr:x>
      <cdr:y>0.548</cdr:y>
    </cdr:from>
    <cdr:to>
      <cdr:x>0.59375</cdr:x>
      <cdr:y>0.815</cdr:y>
    </cdr:to>
    <cdr:grpSp>
      <cdr:nvGrpSpPr>
        <cdr:cNvPr id="134158" name="Group -100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992787" y="3189237"/>
          <a:ext cx="1102790" cy="1553880"/>
          <a:chOff x="5188503" y="3100799"/>
          <a:chExt cx="1300388" cy="1555021"/>
        </a:xfrm>
      </cdr:grpSpPr>
      <cdr:sp macro="" textlink="">
        <cdr:nvSpPr>
          <cdr:cNvPr id="17" name="Text Box -100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88503" y="3100799"/>
            <a:ext cx="1300388" cy="58219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Classical</a:t>
            </a:r>
          </a:p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Island Arc</a:t>
            </a:r>
          </a:p>
        </cdr:txBody>
      </cdr:sp>
      <cdr:sp macro="" textlink="">
        <cdr:nvSpPr>
          <cdr:cNvPr id="18" name="Line -1006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5728573" y="3703063"/>
            <a:ext cx="0" cy="9530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0.2145</cdr:x>
      <cdr:y>0.35025</cdr:y>
    </cdr:from>
    <cdr:to>
      <cdr:x>0.44</cdr:x>
      <cdr:y>0.4355</cdr:y>
    </cdr:to>
    <cdr:grpSp>
      <cdr:nvGrpSpPr>
        <cdr:cNvPr id="135181" name="Group -101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840844" y="2038376"/>
          <a:ext cx="1935247" cy="496136"/>
          <a:chOff x="2066408" y="2025371"/>
          <a:chExt cx="2136801" cy="485862"/>
        </a:xfrm>
      </cdr:grpSpPr>
      <cdr:sp macro="" textlink="">
        <cdr:nvSpPr>
          <cdr:cNvPr id="14" name="Text Box -1010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30945" y="2025371"/>
            <a:ext cx="1072264" cy="29831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Adakites</a:t>
            </a:r>
          </a:p>
        </cdr:txBody>
      </cdr:sp>
      <cdr:sp macro="" textlink="">
        <cdr:nvSpPr>
          <cdr:cNvPr id="15" name="Line -1009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2065973" y="2180158"/>
            <a:ext cx="1069419" cy="33081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0.437</cdr:x>
      <cdr:y>0.4925</cdr:y>
    </cdr:from>
    <cdr:to>
      <cdr:x>0.566</cdr:x>
      <cdr:y>0.7655</cdr:y>
    </cdr:to>
    <cdr:grpSp>
      <cdr:nvGrpSpPr>
        <cdr:cNvPr id="135182" name="Group -100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750345" y="2866239"/>
          <a:ext cx="1107081" cy="1588799"/>
          <a:chOff x="5172383" y="3113119"/>
          <a:chExt cx="1223029" cy="1544156"/>
        </a:xfrm>
      </cdr:grpSpPr>
      <cdr:sp macro="" textlink="">
        <cdr:nvSpPr>
          <cdr:cNvPr id="17" name="Text Box -100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72383" y="3113119"/>
            <a:ext cx="1223029" cy="56510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Classical</a:t>
            </a:r>
          </a:p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Island Arc</a:t>
            </a:r>
          </a:p>
        </cdr:txBody>
      </cdr:sp>
      <cdr:sp macro="" textlink="">
        <cdr:nvSpPr>
          <cdr:cNvPr id="18" name="Line -1006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5728573" y="3703063"/>
            <a:ext cx="2143" cy="95454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0.172</cdr:x>
      <cdr:y>0.51875</cdr:y>
    </cdr:from>
    <cdr:to>
      <cdr:x>0.39325</cdr:x>
      <cdr:y>0.60275</cdr:y>
    </cdr:to>
    <cdr:grpSp>
      <cdr:nvGrpSpPr>
        <cdr:cNvPr id="136205" name="Group -101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476108" y="3019008"/>
          <a:ext cx="1898773" cy="488861"/>
          <a:chOff x="2066408" y="2029646"/>
          <a:chExt cx="2217584" cy="481587"/>
        </a:xfrm>
      </cdr:grpSpPr>
      <cdr:sp macro="" textlink="">
        <cdr:nvSpPr>
          <cdr:cNvPr id="14" name="Text Box -1010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56658" y="2029646"/>
            <a:ext cx="1127334" cy="30035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Adakites</a:t>
            </a:r>
          </a:p>
        </cdr:txBody>
      </cdr:sp>
      <cdr:sp macro="" textlink="">
        <cdr:nvSpPr>
          <cdr:cNvPr id="15" name="Line -1009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2065973" y="2180158"/>
            <a:ext cx="1069419" cy="33081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0.47525</cdr:x>
      <cdr:y>0.537</cdr:y>
    </cdr:from>
    <cdr:to>
      <cdr:x>0.60375</cdr:x>
      <cdr:y>0.805</cdr:y>
    </cdr:to>
    <cdr:grpSp>
      <cdr:nvGrpSpPr>
        <cdr:cNvPr id="136206" name="Group -100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078607" y="3125219"/>
          <a:ext cx="1102791" cy="1559700"/>
          <a:chOff x="5163853" y="3114139"/>
          <a:chExt cx="1310111" cy="1543136"/>
        </a:xfrm>
      </cdr:grpSpPr>
      <cdr:sp macro="" textlink="">
        <cdr:nvSpPr>
          <cdr:cNvPr id="17" name="Text Box -100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63853" y="3114139"/>
            <a:ext cx="1310111" cy="5746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prstDash val="dash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lIns="36576" tIns="32004" rIns="0" bIns="0" anchor="t" upright="1">
            <a:spAutoFit/>
          </a:bodyPr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Classical</a:t>
            </a:r>
          </a:p>
          <a:p xmlns:a="http://schemas.openxmlformats.org/drawingml/2006/main">
            <a:pPr algn="l" rtl="0">
              <a:defRPr sz="1000"/>
            </a:pPr>
            <a:r>
              <a:rPr lang="en-US" sz="1700" b="1" i="0" strike="noStrike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eneva"/>
              </a:rPr>
              <a:t>Island Arc</a:t>
            </a:r>
          </a:p>
        </cdr:txBody>
      </cdr:sp>
      <cdr:sp macro="" textlink="">
        <cdr:nvSpPr>
          <cdr:cNvPr id="18" name="Line -1006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5728573" y="3703063"/>
            <a:ext cx="2143" cy="95454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5400">
            <a:solidFill>
              <a:srgbClr xmlns:mc="http://schemas.openxmlformats.org/markup-compatibility/2006" xmlns:a14="http://schemas.microsoft.com/office/drawing/2010/main" val="000000" mc:Ignorable=""/>
            </a:solidFill>
            <a:round/>
            <a:headEnd/>
            <a:tailEnd type="stealth" w="med" len="med"/>
          </a:ln>
          <a:effectLst xmlns:a="http://schemas.openxmlformats.org/drawingml/2006/main"/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0.62325</cdr:x>
      <cdr:y>0.724</cdr:y>
    </cdr:from>
    <cdr:to>
      <cdr:x>0.666</cdr:x>
      <cdr:y>0.76725</cdr:y>
    </cdr:to>
    <cdr:sp macro="" textlink="">
      <cdr:nvSpPr>
        <cdr:cNvPr id="4" name="Text Box -10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67071" y="4222247"/>
          <a:ext cx="505313" cy="2662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ORG</a:t>
          </a:r>
        </a:p>
      </cdr:txBody>
    </cdr:sp>
  </cdr:relSizeAnchor>
  <cdr:relSizeAnchor xmlns:cdr="http://schemas.openxmlformats.org/drawingml/2006/chartDrawing">
    <cdr:from>
      <cdr:x>0.44125</cdr:x>
      <cdr:y>0.335</cdr:y>
    </cdr:from>
    <cdr:to>
      <cdr:x>0.48625</cdr:x>
      <cdr:y>0.37775</cdr:y>
    </cdr:to>
    <cdr:sp macro="" textlink="">
      <cdr:nvSpPr>
        <cdr:cNvPr id="5" name="Text Box -10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8022" y="1940895"/>
          <a:ext cx="524666" cy="26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WPG</a:t>
          </a:r>
        </a:p>
      </cdr:txBody>
    </cdr:sp>
  </cdr:relSizeAnchor>
  <cdr:relSizeAnchor xmlns:cdr="http://schemas.openxmlformats.org/drawingml/2006/chartDrawing">
    <cdr:from>
      <cdr:x>0.2295</cdr:x>
      <cdr:y>0.7335</cdr:y>
    </cdr:from>
    <cdr:to>
      <cdr:x>0.4</cdr:x>
      <cdr:y>0.77675</cdr:y>
    </cdr:to>
    <cdr:sp macro="" textlink="">
      <cdr:nvSpPr>
        <cdr:cNvPr id="6" name="Text Box -10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8895" y="4268805"/>
          <a:ext cx="1599800" cy="26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VAG + syn-COLG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0.6445</cdr:x>
      <cdr:y>0.69075</cdr:y>
    </cdr:from>
    <cdr:to>
      <cdr:x>0.68725</cdr:x>
      <cdr:y>0.7335</cdr:y>
    </cdr:to>
    <cdr:sp macro="" textlink="">
      <cdr:nvSpPr>
        <cdr:cNvPr id="2" name="Text Box -10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5543" y="4020010"/>
          <a:ext cx="505313" cy="2662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ORG</a:t>
          </a:r>
        </a:p>
      </cdr:txBody>
    </cdr:sp>
  </cdr:relSizeAnchor>
  <cdr:relSizeAnchor xmlns:cdr="http://schemas.openxmlformats.org/drawingml/2006/chartDrawing">
    <cdr:from>
      <cdr:x>0.59475</cdr:x>
      <cdr:y>0.34025</cdr:y>
    </cdr:from>
    <cdr:to>
      <cdr:x>0.63975</cdr:x>
      <cdr:y>0.383</cdr:y>
    </cdr:to>
    <cdr:sp macro="" textlink="">
      <cdr:nvSpPr>
        <cdr:cNvPr id="3" name="Text Box -10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28391" y="1980178"/>
          <a:ext cx="524666" cy="26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WPG</a:t>
          </a:r>
        </a:p>
      </cdr:txBody>
    </cdr:sp>
  </cdr:relSizeAnchor>
  <cdr:relSizeAnchor xmlns:cdr="http://schemas.openxmlformats.org/drawingml/2006/chartDrawing">
    <cdr:from>
      <cdr:x>0.27875</cdr:x>
      <cdr:y>0.245</cdr:y>
    </cdr:from>
    <cdr:to>
      <cdr:x>0.381</cdr:x>
      <cdr:y>0.28775</cdr:y>
    </cdr:to>
    <cdr:sp macro="" textlink="">
      <cdr:nvSpPr>
        <cdr:cNvPr id="4" name="Text Box -10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7550" y="1431665"/>
          <a:ext cx="1010626" cy="2662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syn-COLG</a:t>
          </a:r>
        </a:p>
      </cdr:txBody>
    </cdr:sp>
  </cdr:relSizeAnchor>
  <cdr:relSizeAnchor xmlns:cdr="http://schemas.openxmlformats.org/drawingml/2006/chartDrawing">
    <cdr:from>
      <cdr:x>0.3635</cdr:x>
      <cdr:y>0.68075</cdr:y>
    </cdr:from>
    <cdr:to>
      <cdr:x>0.405</cdr:x>
      <cdr:y>0.7235</cdr:y>
    </cdr:to>
    <cdr:sp macro="" textlink="">
      <cdr:nvSpPr>
        <cdr:cNvPr id="5" name="Text Box -10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6491" y="3961812"/>
          <a:ext cx="485961" cy="26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Geneva"/>
            </a:rPr>
            <a:t>VAG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DD1B-F378-4EEF-AEB0-E568CAE81AD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1F7E-D55B-4FD2-BAF8-CF59005C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9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8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D0CA-51B5-45AE-9C3D-941F32F28509}" type="datetimeFigureOut">
              <a:rPr lang="en-US" smtClean="0"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D3D4-3FEB-4AE6-9EBA-19B4D23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rc.carleton.edu/research_education/equilibria/experimentalpetrolog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rc.carleton.edu/research_education/equilibria/melt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EES2\Anonymous\EES226\Alkalinity.xlt" TargetMode="External"/><Relationship Id="rId7" Type="http://schemas.openxmlformats.org/officeDocument/2006/relationships/hyperlink" Target="file:///\\EES2\Anonymous\EES226\SpiderPlot.xlt" TargetMode="External"/><Relationship Id="rId2" Type="http://schemas.openxmlformats.org/officeDocument/2006/relationships/hyperlink" Target="file:///\\EES2\Anonymous\EES226\NormCalc.x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EES2\Anonymous\EES226\REEPlot.xlt" TargetMode="External"/><Relationship Id="rId5" Type="http://schemas.openxmlformats.org/officeDocument/2006/relationships/hyperlink" Target="file:///\\EES2\Anonymous\EES226\Discrimination.xlt" TargetMode="External"/><Relationship Id="rId4" Type="http://schemas.openxmlformats.org/officeDocument/2006/relationships/hyperlink" Target="file:///\\EES2\Anonymous\EES226\TTGternaryplot.xl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Geochemistry Lab Exercise:</a:t>
            </a:r>
            <a:br>
              <a:rPr lang="en-US" dirty="0" smtClean="0"/>
            </a:br>
            <a:r>
              <a:rPr lang="en-US" dirty="0" smtClean="0"/>
              <a:t>Crystallization of Magmas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C. Ayers</a:t>
            </a:r>
          </a:p>
          <a:p>
            <a:r>
              <a:rPr lang="en-US" dirty="0" smtClean="0"/>
              <a:t>Vanderbilt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4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5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68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Skill: Performing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this exercise you will grow your own volcanic rock! First read about Experimental Petrology at: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serc.carleton.edu/research_education/equilibria/experimentalpetrology.html</a:t>
            </a:r>
            <a:endParaRPr lang="en-US" u="sng" dirty="0" smtClean="0"/>
          </a:p>
          <a:p>
            <a:r>
              <a:rPr lang="en-US" dirty="0"/>
              <a:t>Make a grain mount </a:t>
            </a:r>
            <a:r>
              <a:rPr lang="en-US" dirty="0" smtClean="0"/>
              <a:t>of your rock powder using </a:t>
            </a:r>
            <a:r>
              <a:rPr lang="en-US" dirty="0"/>
              <a:t>immersion oil with an index of fraction of </a:t>
            </a:r>
            <a:r>
              <a:rPr lang="en-US" dirty="0" smtClean="0"/>
              <a:t>1.54.</a:t>
            </a:r>
          </a:p>
          <a:p>
            <a:r>
              <a:rPr lang="en-US" dirty="0"/>
              <a:t>Use the optical microscope to identify the minerals in your rock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your volcanic rock, powder it, make a grain mount, describe and interpret the textures, and identify the minerals.</a:t>
            </a:r>
          </a:p>
          <a:p>
            <a:pPr lvl="1"/>
            <a:r>
              <a:rPr lang="en-US" dirty="0" smtClean="0"/>
              <a:t>List </a:t>
            </a:r>
            <a:r>
              <a:rPr lang="en-US" dirty="0"/>
              <a:t>the minerals and their approximate percentages</a:t>
            </a:r>
            <a:r>
              <a:rPr lang="en-US" dirty="0" smtClean="0"/>
              <a:t>. How do they compare with th</a:t>
            </a:r>
            <a:r>
              <a:rPr lang="en-US" dirty="0" smtClean="0"/>
              <a:t>e rock powder?</a:t>
            </a:r>
            <a:endParaRPr lang="en-US" dirty="0"/>
          </a:p>
          <a:p>
            <a:pPr lvl="1"/>
            <a:r>
              <a:rPr lang="en-US" dirty="0" smtClean="0"/>
              <a:t>Are </a:t>
            </a:r>
            <a:r>
              <a:rPr lang="en-US" dirty="0"/>
              <a:t>the minerals you identified consistent with the rock type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yersj\Pictures\Glass melting furnace\DSCF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yersj\Pictures\Glass melting furnace\DSCF2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3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yersj\Pictures\Glass melting furnace\DSCF2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4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yersj\Pictures\EES226\GSP-2_RP_1300to11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2" y="0"/>
            <a:ext cx="8451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7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Skill: Interpreting Phase Diagrams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normative </a:t>
            </a:r>
            <a:r>
              <a:rPr lang="en-US" dirty="0" err="1"/>
              <a:t>Fo</a:t>
            </a:r>
            <a:r>
              <a:rPr lang="en-US" dirty="0"/>
              <a:t> (or En), An and Si contents to plot your rock composition on the </a:t>
            </a:r>
            <a:r>
              <a:rPr lang="en-US" dirty="0" err="1"/>
              <a:t>Fo</a:t>
            </a:r>
            <a:r>
              <a:rPr lang="en-US" dirty="0"/>
              <a:t>-An-Si diagram.</a:t>
            </a:r>
          </a:p>
          <a:p>
            <a:pPr lvl="0"/>
            <a:r>
              <a:rPr lang="en-US" dirty="0"/>
              <a:t>List the minerals in order of crystallization, and estimate the temperature at which they start to crystallize. Estimate the proportions of each phase in the rock when it solidifies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C:\Users\ayersj\AppData\Local\Temp\msohtmlclip1\01\clip_image001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7188"/>
            <a:ext cx="4038600" cy="345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09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Skill: Numerical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Read </a:t>
            </a:r>
            <a:r>
              <a:rPr lang="en-US" dirty="0"/>
              <a:t>about MELTS at: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serc.carleton.edu/research_education/equilibria/melts.html</a:t>
            </a:r>
            <a:endParaRPr lang="en-US" u="sng" dirty="0" smtClean="0"/>
          </a:p>
          <a:p>
            <a:r>
              <a:rPr lang="en-US" dirty="0" smtClean="0"/>
              <a:t>Use </a:t>
            </a:r>
            <a:r>
              <a:rPr lang="en-US" dirty="0"/>
              <a:t>Melts to identify the equilibrium phases and their </a:t>
            </a:r>
            <a:r>
              <a:rPr lang="en-US" dirty="0" smtClean="0"/>
              <a:t>compositions at the same conditions as your experiment.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How do the proportions of each phase compare with those observed in your run products? Try to explain any discrepancies.</a:t>
            </a:r>
          </a:p>
          <a:p>
            <a:pPr lvl="1"/>
            <a:r>
              <a:rPr lang="en-US" dirty="0"/>
              <a:t>Explain the change in liquid viscosity with temperature (I believe this is just for liquid and not liquid + crystals).</a:t>
            </a:r>
          </a:p>
          <a:p>
            <a:pPr lvl="1"/>
            <a:r>
              <a:rPr lang="en-US" dirty="0"/>
              <a:t>Does the </a:t>
            </a:r>
            <a:r>
              <a:rPr lang="en-US" dirty="0" err="1"/>
              <a:t>Harker</a:t>
            </a:r>
            <a:r>
              <a:rPr lang="en-US" dirty="0"/>
              <a:t> diagram you made look like ones in your text that we discussed in class (e.g., Crater Lake) for series of cogenetic rocks? Explain.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</a:t>
            </a:r>
            <a:r>
              <a:rPr lang="en-US" dirty="0"/>
              <a:t>three methods to explore the crystallization behavior of a rock of known composition at 1 atmosphere pressure:</a:t>
            </a:r>
          </a:p>
          <a:p>
            <a:pPr lvl="1"/>
            <a:r>
              <a:rPr lang="en-US" b="1" dirty="0"/>
              <a:t>Experimental method</a:t>
            </a:r>
            <a:r>
              <a:rPr lang="en-US" dirty="0"/>
              <a:t>: Melt your rock at 1300°C and then cool it to 1000°C using a programmable glass melting furnace. Make grain mounts of your run products and identify the phases. We may also use the SEM to image and analyze your run products.</a:t>
            </a:r>
          </a:p>
          <a:p>
            <a:pPr lvl="1"/>
            <a:r>
              <a:rPr lang="en-US" b="1" dirty="0"/>
              <a:t>Phase diagram method</a:t>
            </a:r>
            <a:r>
              <a:rPr lang="en-US" dirty="0"/>
              <a:t>: Calculate the normative composition of your rock and plot it on the </a:t>
            </a:r>
            <a:r>
              <a:rPr lang="en-US" dirty="0" err="1"/>
              <a:t>Fo</a:t>
            </a:r>
            <a:r>
              <a:rPr lang="en-US" dirty="0"/>
              <a:t>-An-Si diagram; predict the crystallization sequence.</a:t>
            </a:r>
          </a:p>
          <a:p>
            <a:pPr lvl="1"/>
            <a:r>
              <a:rPr lang="en-US" b="1" dirty="0"/>
              <a:t>Numerical method</a:t>
            </a:r>
            <a:r>
              <a:rPr lang="en-US" dirty="0"/>
              <a:t>: Use the computer program MELTS to predict the crystallization sequence. Also explore differences in crystallized assemblages and evolution of liquid compositions between batch and fractional crystallization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/>
              <a:t>the chemical composition of the rock to classify it and to make up REE, tectonic discrimination and spider diagrams and interpret them.</a:t>
            </a:r>
          </a:p>
        </p:txBody>
      </p:sp>
    </p:spTree>
    <p:extLst>
      <p:ext uri="{BB962C8B-B14F-4D97-AF65-F5344CB8AC3E}">
        <p14:creationId xmlns:p14="http://schemas.microsoft.com/office/powerpoint/2010/main" val="180270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8674608" imgH="5931408" progId="Excel.Sheet.8">
                  <p:embed/>
                </p:oleObj>
              </mc:Choice>
              <mc:Fallback>
                <p:oleObj name="Worksheet" r:id="rId4" imgW="8674608" imgH="59314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3550"/>
                        <a:ext cx="8677275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02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8674608" imgH="5931408" progId="Excel.Sheet.8">
                  <p:embed/>
                </p:oleObj>
              </mc:Choice>
              <mc:Fallback>
                <p:oleObj name="Worksheet" r:id="rId4" imgW="8674608" imgH="59314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3550"/>
                        <a:ext cx="8677275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64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8674608" imgH="5931408" progId="Excel.Sheet.8">
                  <p:embed/>
                </p:oleObj>
              </mc:Choice>
              <mc:Fallback>
                <p:oleObj name="Worksheet" r:id="rId4" imgW="8674608" imgH="59314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3550"/>
                        <a:ext cx="8677275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40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Compare the crystallization sequences predicted by the Numerical and Phase Diagram methods and observed using the Experimental Method. Try to explain any discrepancies.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 you know the crystals in your run product grew during the experiment and were not retained from the starting material?  How could you test this experimentally?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Which method is the most generally useful? Explain.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Which method is likely to be most accurate? Explain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7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students image and analyze phases in run products using SEM and EDS</a:t>
            </a:r>
          </a:p>
          <a:p>
            <a:r>
              <a:rPr lang="en-US" dirty="0" smtClean="0"/>
              <a:t>Have students use X-ray diffraction to identify phases in run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Skill: Creating plots in Excel and Interpreting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What rock did your group work on? ______________________</a:t>
            </a:r>
          </a:p>
          <a:p>
            <a:pPr lvl="0"/>
            <a:r>
              <a:rPr lang="en-US" dirty="0"/>
              <a:t>Use the Excel template </a:t>
            </a:r>
            <a:r>
              <a:rPr lang="en-US" u="sng" dirty="0">
                <a:hlinkClick r:id="rId2"/>
              </a:rPr>
              <a:t>NormCalc.xlt</a:t>
            </a:r>
            <a:r>
              <a:rPr lang="en-US" dirty="0"/>
              <a:t> to calculate the normative mineralogy of your rock.  What are the normative minerals in your rock, and their percentages? </a:t>
            </a:r>
          </a:p>
          <a:p>
            <a:pPr lvl="0"/>
            <a:r>
              <a:rPr lang="en-US" dirty="0"/>
              <a:t>Enter major element concentrations into cells C2:E2 on sheet “My Data” in the Excel template </a:t>
            </a:r>
            <a:r>
              <a:rPr lang="en-US" u="sng" dirty="0">
                <a:hlinkClick r:id="rId3"/>
              </a:rPr>
              <a:t>Alkalinity.xlt</a:t>
            </a:r>
            <a:r>
              <a:rPr lang="en-US" dirty="0"/>
              <a:t>. Is your rock alkaline or </a:t>
            </a:r>
            <a:r>
              <a:rPr lang="en-US" dirty="0" err="1"/>
              <a:t>subalkaline</a:t>
            </a:r>
            <a:r>
              <a:rPr lang="en-US" dirty="0"/>
              <a:t>? What rock type is it classified as in the TAS (Total Alkalis vs. Silica) diagram?</a:t>
            </a:r>
          </a:p>
          <a:p>
            <a:pPr lvl="0"/>
            <a:r>
              <a:rPr lang="en-US" dirty="0"/>
              <a:t>For samples QLO-1 and GSP-2 only: Enter the normative composition of your rock into cells B17:D17 on sheet “</a:t>
            </a:r>
            <a:r>
              <a:rPr lang="en-US" dirty="0" err="1"/>
              <a:t>Ternplot</a:t>
            </a:r>
            <a:r>
              <a:rPr lang="en-US" dirty="0"/>
              <a:t>” in the Excel template </a:t>
            </a:r>
            <a:r>
              <a:rPr lang="en-US" u="sng" dirty="0">
                <a:hlinkClick r:id="rId4"/>
              </a:rPr>
              <a:t>TTGternaryplot.xlt</a:t>
            </a:r>
            <a:r>
              <a:rPr lang="en-US" dirty="0"/>
              <a:t>.  What is the classification of your rock?</a:t>
            </a:r>
          </a:p>
          <a:p>
            <a:pPr lvl="0"/>
            <a:r>
              <a:rPr lang="en-US" dirty="0"/>
              <a:t>Enter trace element concentrations into cells B3:B10 on sheet “My Data” in the Excel template </a:t>
            </a:r>
            <a:r>
              <a:rPr lang="en-US" u="sng" dirty="0">
                <a:hlinkClick r:id="rId5"/>
              </a:rPr>
              <a:t>Discrimination.xlt</a:t>
            </a:r>
            <a:r>
              <a:rPr lang="en-US" dirty="0"/>
              <a:t>. Examine the various plots that are automatically produced on the other sheets. What conclusions can you draw about the tectonic environment that your rock formed in?</a:t>
            </a:r>
          </a:p>
          <a:p>
            <a:pPr lvl="0"/>
            <a:r>
              <a:rPr lang="en-US" dirty="0"/>
              <a:t>Replace the values in cells B2:B16 in the sheet “Normed REE data” in the template </a:t>
            </a:r>
            <a:r>
              <a:rPr lang="en-US" u="sng" dirty="0">
                <a:hlinkClick r:id="rId6"/>
              </a:rPr>
              <a:t>REEPlot.xlt</a:t>
            </a:r>
            <a:r>
              <a:rPr lang="en-US" dirty="0"/>
              <a:t> with the REE concentrations in your rock in ppm.  Describe the shape of the REE pattern.  Is your rock enriched or depleted in the LREE? Explain why. Is there a Ce or Eu anomaly? Why or why not?</a:t>
            </a:r>
          </a:p>
          <a:p>
            <a:r>
              <a:rPr lang="en-US" dirty="0"/>
              <a:t>Replace the values in cells B2:B29 in the sheet “Normalized T.E. data” in the template </a:t>
            </a:r>
            <a:r>
              <a:rPr lang="en-US" u="sng" dirty="0">
                <a:hlinkClick r:id="rId7"/>
              </a:rPr>
              <a:t>SpiderPlot.xlt</a:t>
            </a:r>
            <a:r>
              <a:rPr lang="en-US" dirty="0"/>
              <a:t> with the trace element concentrations in your rock in ppm.  What are the characteristic features?  What conclusions can you draw about the environment that your rock formed in?</a:t>
            </a:r>
          </a:p>
        </p:txBody>
      </p:sp>
    </p:spTree>
    <p:extLst>
      <p:ext uri="{BB962C8B-B14F-4D97-AF65-F5344CB8AC3E}">
        <p14:creationId xmlns:p14="http://schemas.microsoft.com/office/powerpoint/2010/main" val="118647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Alkalinity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1219200"/>
          <a:ext cx="8253413" cy="51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27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6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533400" y="533400"/>
          <a:ext cx="81248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2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Ternplot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28601" y="1295401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0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1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19112"/>
          <a:ext cx="85820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991</Words>
  <Application>Microsoft Office PowerPoint</Application>
  <PresentationFormat>On-screen Show (4:3)</PresentationFormat>
  <Paragraphs>116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Geochemistry Lab Exercise: Crystallization of Magmas</vt:lpstr>
      <vt:lpstr>Objectives</vt:lpstr>
      <vt:lpstr>Skill: Creating plots in Excel and Interpreting</vt:lpstr>
      <vt:lpstr>Alkalinity</vt:lpstr>
      <vt:lpstr>PowerPoint Presentation</vt:lpstr>
      <vt:lpstr>PowerPoint Presentation</vt:lpstr>
      <vt:lpstr>Ternplot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Skill: Performing Experiments</vt:lpstr>
      <vt:lpstr>PowerPoint Presentation</vt:lpstr>
      <vt:lpstr>PowerPoint Presentation</vt:lpstr>
      <vt:lpstr>PowerPoint Presentation</vt:lpstr>
      <vt:lpstr>PowerPoint Presentation</vt:lpstr>
      <vt:lpstr>Skill: Interpreting Phase Diagrams</vt:lpstr>
      <vt:lpstr>Skill: Numerical Modeling</vt:lpstr>
      <vt:lpstr>PowerPoint Presentation</vt:lpstr>
      <vt:lpstr>PowerPoint Presentation</vt:lpstr>
      <vt:lpstr>PowerPoint Presentation</vt:lpstr>
      <vt:lpstr>Summary Questions</vt:lpstr>
      <vt:lpstr>Other Options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Lab Exercise: Crystallization of Magmas</dc:title>
  <dc:creator>John C. Ayers</dc:creator>
  <cp:lastModifiedBy>John C. Ayers</cp:lastModifiedBy>
  <cp:revision>8</cp:revision>
  <dcterms:created xsi:type="dcterms:W3CDTF">2010-06-10T13:41:46Z</dcterms:created>
  <dcterms:modified xsi:type="dcterms:W3CDTF">2010-06-13T18:23:51Z</dcterms:modified>
</cp:coreProperties>
</file>