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60" r:id="rId4"/>
    <p:sldId id="262" r:id="rId5"/>
    <p:sldId id="257" r:id="rId6"/>
    <p:sldId id="261" r:id="rId7"/>
    <p:sldId id="263" r:id="rId8"/>
    <p:sldId id="264" r:id="rId9"/>
    <p:sldId id="267" r:id="rId10"/>
    <p:sldId id="266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85BAA-B132-44CE-8914-CDD3FDACE5D2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9A3C9-5398-4547-86E7-A360CADD86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0BA8-5DCA-442A-A0DD-544766983BA2}" type="slidenum">
              <a:rPr lang="en-US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0BA8-5DCA-442A-A0DD-544766983BA2}" type="slidenum">
              <a:rPr lang="en-US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9D2C657-59D0-4D94-935D-3EA9388C4764}" type="datetimeFigureOut">
              <a:rPr lang="en-US" smtClean="0"/>
              <a:pPr/>
              <a:t>8/9/2010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A0309C4-4B3B-4A74-99DC-D632520FBC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o\Desktop\cascadia\sample_sketch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0"/>
            <a:ext cx="67372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Calibri" pitchFamily="34" charset="0"/>
              </a:rPr>
              <a:t>Keep it simple and fun: </a:t>
            </a:r>
          </a:p>
          <a:p>
            <a:pPr algn="ctr"/>
            <a:r>
              <a:rPr lang="en-US" sz="4400" dirty="0" smtClean="0">
                <a:latin typeface="Calibri" pitchFamily="34" charset="0"/>
              </a:rPr>
              <a:t>Field geology for non-majors</a:t>
            </a:r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</p:txBody>
      </p:sp>
      <p:pic>
        <p:nvPicPr>
          <p:cNvPr id="16386" name="Picture 2" descr="C:\Users\Boo\Desktop\pictures_10\may\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67000"/>
            <a:ext cx="2489555" cy="332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C:\Users\Boo\Desktop\pictures_09\october\DSCN5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3962400" cy="296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28600" y="1676400"/>
            <a:ext cx="35207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Calibri" pitchFamily="34" charset="0"/>
              </a:rPr>
              <a:t>Lyn Gualtieri</a:t>
            </a:r>
          </a:p>
          <a:p>
            <a:r>
              <a:rPr lang="en-US" sz="2800" i="1" dirty="0" smtClean="0">
                <a:latin typeface="Calibri" pitchFamily="34" charset="0"/>
              </a:rPr>
              <a:t>Seattle University</a:t>
            </a:r>
          </a:p>
          <a:p>
            <a:r>
              <a:rPr lang="en-US" sz="2800" i="1" dirty="0" smtClean="0">
                <a:latin typeface="Calibri" pitchFamily="34" charset="0"/>
              </a:rPr>
              <a:t>gualtieri@seattleu.edu</a:t>
            </a:r>
            <a:endParaRPr lang="en-US" sz="2800" i="1" dirty="0">
              <a:latin typeface="Calibri" pitchFamily="34" charset="0"/>
            </a:endParaRPr>
          </a:p>
        </p:txBody>
      </p:sp>
      <p:pic>
        <p:nvPicPr>
          <p:cNvPr id="8" name="Picture 4" descr="IMG_084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0"/>
            <a:ext cx="2686051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362200"/>
            <a:ext cx="4533900" cy="350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838941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Example assignment: </a:t>
            </a:r>
            <a:r>
              <a:rPr lang="en-US" sz="2800" dirty="0" smtClean="0">
                <a:latin typeface="Calibri" pitchFamily="34" charset="0"/>
              </a:rPr>
              <a:t>A field guide to the rocks </a:t>
            </a:r>
          </a:p>
          <a:p>
            <a:r>
              <a:rPr lang="en-US" sz="2800" dirty="0" smtClean="0">
                <a:latin typeface="Calibri" pitchFamily="34" charset="0"/>
              </a:rPr>
              <a:t>and building stones of Seattle University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828800"/>
            <a:ext cx="830291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Groups assigned building stones and rocks on campus</a:t>
            </a:r>
          </a:p>
          <a:p>
            <a:r>
              <a:rPr lang="en-US" sz="2800" dirty="0" smtClean="0">
                <a:latin typeface="Calibri" pitchFamily="34" charset="0"/>
              </a:rPr>
              <a:t>Observations</a:t>
            </a:r>
          </a:p>
          <a:p>
            <a:r>
              <a:rPr lang="en-US" sz="2800" dirty="0" smtClean="0">
                <a:latin typeface="Calibri" pitchFamily="34" charset="0"/>
              </a:rPr>
              <a:t>Site description with GPS</a:t>
            </a:r>
          </a:p>
          <a:p>
            <a:r>
              <a:rPr lang="en-US" sz="2800" dirty="0" smtClean="0">
                <a:latin typeface="Calibri" pitchFamily="34" charset="0"/>
              </a:rPr>
              <a:t>Two sketches with scale</a:t>
            </a:r>
          </a:p>
          <a:p>
            <a:r>
              <a:rPr lang="en-US" sz="2800" dirty="0" smtClean="0">
                <a:latin typeface="Calibri" pitchFamily="34" charset="0"/>
              </a:rPr>
              <a:t>Photographs with scale</a:t>
            </a:r>
          </a:p>
          <a:p>
            <a:r>
              <a:rPr lang="en-US" sz="2800" dirty="0" smtClean="0">
                <a:latin typeface="Calibri" pitchFamily="34" charset="0"/>
              </a:rPr>
              <a:t>Generic origin of rocks</a:t>
            </a:r>
          </a:p>
          <a:p>
            <a:endParaRPr lang="en-US" sz="2800" dirty="0" smtClean="0">
              <a:latin typeface="Calibri" pitchFamily="34" charset="0"/>
            </a:endParaRPr>
          </a:p>
          <a:p>
            <a:endParaRPr lang="en-US" sz="2800" dirty="0" smtClean="0">
              <a:latin typeface="Calibri" pitchFamily="34" charset="0"/>
            </a:endParaRPr>
          </a:p>
          <a:p>
            <a:endParaRPr lang="en-US" sz="2800" dirty="0" smtClean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Pre-recorded 3 min. presentation (video or powerpoint)</a:t>
            </a:r>
          </a:p>
          <a:p>
            <a:r>
              <a:rPr lang="en-US" sz="2800" dirty="0" smtClean="0">
                <a:latin typeface="Calibri" pitchFamily="34" charset="0"/>
              </a:rPr>
              <a:t>One group synthesizes for final presentation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7885" y="228600"/>
            <a:ext cx="68275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Example of student work: imovie</a:t>
            </a:r>
          </a:p>
          <a:p>
            <a:pPr algn="ctr"/>
            <a:r>
              <a:rPr lang="en-US" i="1" dirty="0" smtClean="0"/>
              <a:t>Alex, Michael, Eden, Erynn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981200"/>
            <a:ext cx="852028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Few weeks to construct</a:t>
            </a:r>
          </a:p>
          <a:p>
            <a:endParaRPr lang="en-US" sz="3600" dirty="0" smtClean="0"/>
          </a:p>
          <a:p>
            <a:r>
              <a:rPr lang="en-US" sz="3600" dirty="0" smtClean="0"/>
              <a:t>Some details incorrect…</a:t>
            </a:r>
          </a:p>
          <a:p>
            <a:endParaRPr lang="en-US" sz="3600" dirty="0" smtClean="0"/>
          </a:p>
          <a:p>
            <a:r>
              <a:rPr lang="en-US" sz="3600" dirty="0" smtClean="0"/>
              <a:t>Research on history of Seattle University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7866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Example assignment: Geology of I-90</a:t>
            </a:r>
            <a:endParaRPr lang="en-US" sz="2800" dirty="0" smtClean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752600"/>
            <a:ext cx="83054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Fall 2010</a:t>
            </a:r>
          </a:p>
          <a:p>
            <a:endParaRPr lang="en-US" sz="2800" dirty="0" smtClean="0"/>
          </a:p>
          <a:p>
            <a:r>
              <a:rPr lang="en-US" sz="2800" dirty="0" smtClean="0"/>
              <a:t>Transect from Seattle to eastern WA</a:t>
            </a:r>
          </a:p>
          <a:p>
            <a:endParaRPr lang="en-US" sz="2800" dirty="0" smtClean="0"/>
          </a:p>
          <a:p>
            <a:r>
              <a:rPr lang="en-US" sz="2800" dirty="0" smtClean="0"/>
              <a:t>Freshman seminar on 4 Saturdays</a:t>
            </a:r>
          </a:p>
          <a:p>
            <a:endParaRPr lang="en-US" sz="2800" dirty="0" smtClean="0"/>
          </a:p>
          <a:p>
            <a:r>
              <a:rPr lang="en-US" sz="2800" dirty="0" smtClean="0"/>
              <a:t>Fieldbooks/observations/sketches/pre-trip readings</a:t>
            </a:r>
          </a:p>
          <a:p>
            <a:endParaRPr lang="en-US" sz="2800" dirty="0" smtClean="0"/>
          </a:p>
          <a:p>
            <a:r>
              <a:rPr lang="en-US" sz="2800" dirty="0" smtClean="0"/>
              <a:t>Group experts and presentations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oo\Desktop\pictures_10\may\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6313918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228600"/>
            <a:ext cx="2849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libri" pitchFamily="34" charset="0"/>
              </a:rPr>
              <a:t>Keep it fun!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564243"/>
            <a:ext cx="6209136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• Students get excited about the natural world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Appreciation for and understanding of scientific method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Students link visuals to textbooks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Appreciation of spatial and temporal scales (maybe)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Creative thinking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In the moment learning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Builds camaraderie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endParaRPr lang="en-US" sz="2000" dirty="0" smtClean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381000"/>
            <a:ext cx="2307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Outcomes</a:t>
            </a:r>
            <a:endParaRPr lang="en-US" sz="4000" dirty="0">
              <a:latin typeface="Calibri" pitchFamily="34" charset="0"/>
            </a:endParaRPr>
          </a:p>
        </p:txBody>
      </p:sp>
      <p:pic>
        <p:nvPicPr>
          <p:cNvPr id="5" name="Picture 2" descr="C:\Users\Boo\Desktop\seattle u\su_field\DSCN1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6576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81000"/>
            <a:ext cx="4386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Logistical challenges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419409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• Concentrating outside the classroom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Connecting pre-trip readings to </a:t>
            </a:r>
          </a:p>
          <a:p>
            <a:r>
              <a:rPr lang="en-US" sz="2000" dirty="0" smtClean="0">
                <a:latin typeface="Calibri" pitchFamily="34" charset="0"/>
              </a:rPr>
              <a:t>field observations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Site-to-site connections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Detailed note-taking in field books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Sketching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Long van rides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Camping</a:t>
            </a:r>
          </a:p>
          <a:p>
            <a:endParaRPr lang="en-US" sz="2000" dirty="0">
              <a:latin typeface="Calibri" pitchFamily="34" charset="0"/>
            </a:endParaRPr>
          </a:p>
        </p:txBody>
      </p:sp>
      <p:pic>
        <p:nvPicPr>
          <p:cNvPr id="15362" name="Picture 2" descr="C:\Users\Boo\Desktop\pictures_10\may\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4863" y="1600200"/>
            <a:ext cx="3259137" cy="2438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Boo\Desktop\pictures_10\may\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581400"/>
            <a:ext cx="3563112" cy="266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86" y="228600"/>
            <a:ext cx="9080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Example assignment: fieldtrip on your own</a:t>
            </a:r>
          </a:p>
          <a:p>
            <a:r>
              <a:rPr lang="en-US" sz="1600" i="1" dirty="0" smtClean="0">
                <a:latin typeface="Calibri" pitchFamily="34" charset="0"/>
              </a:rPr>
              <a:t>(idea from Maria Kelly, Edmonds CC)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821731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Choose fieldtrip location and outcrop</a:t>
            </a:r>
          </a:p>
          <a:p>
            <a:r>
              <a:rPr lang="en-US" sz="2800" dirty="0" smtClean="0">
                <a:latin typeface="Calibri" pitchFamily="34" charset="0"/>
              </a:rPr>
              <a:t>Observations</a:t>
            </a:r>
          </a:p>
          <a:p>
            <a:r>
              <a:rPr lang="en-US" sz="2800" dirty="0" smtClean="0">
                <a:latin typeface="Calibri" pitchFamily="34" charset="0"/>
              </a:rPr>
              <a:t>Site description</a:t>
            </a:r>
          </a:p>
          <a:p>
            <a:r>
              <a:rPr lang="en-US" sz="2800" dirty="0" smtClean="0">
                <a:latin typeface="Calibri" pitchFamily="34" charset="0"/>
              </a:rPr>
              <a:t>Two sketches (with scale)</a:t>
            </a:r>
          </a:p>
          <a:p>
            <a:r>
              <a:rPr lang="en-US" sz="2800" dirty="0" smtClean="0">
                <a:latin typeface="Calibri" pitchFamily="34" charset="0"/>
              </a:rPr>
              <a:t>Photographs (with scale)</a:t>
            </a:r>
          </a:p>
          <a:p>
            <a:r>
              <a:rPr lang="en-US" sz="2800" dirty="0" smtClean="0">
                <a:latin typeface="Calibri" pitchFamily="34" charset="0"/>
              </a:rPr>
              <a:t>How does the site fit into the regional geologic history?</a:t>
            </a:r>
          </a:p>
          <a:p>
            <a:r>
              <a:rPr lang="en-US" sz="2800" dirty="0" smtClean="0">
                <a:latin typeface="Calibri" pitchFamily="34" charset="0"/>
              </a:rPr>
              <a:t>Discussion with geologic map</a:t>
            </a:r>
          </a:p>
          <a:p>
            <a:endParaRPr lang="en-US" sz="2800" dirty="0" smtClean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Pre-recorded 3 min. presentation</a:t>
            </a:r>
          </a:p>
          <a:p>
            <a:r>
              <a:rPr lang="en-US" sz="2800" dirty="0" smtClean="0">
                <a:latin typeface="Calibri" pitchFamily="34" charset="0"/>
              </a:rPr>
              <a:t>Field report</a:t>
            </a:r>
          </a:p>
        </p:txBody>
      </p:sp>
      <p:pic>
        <p:nvPicPr>
          <p:cNvPr id="5" name="Picture 4" descr="DSCN5858.JPG"/>
          <p:cNvPicPr>
            <a:picLocks noChangeAspect="1"/>
          </p:cNvPicPr>
          <p:nvPr/>
        </p:nvPicPr>
        <p:blipFill>
          <a:blip r:embed="rId2" cstate="print"/>
          <a:srcRect l="9353" t="30357" r="30519" b="28571"/>
          <a:stretch>
            <a:fillRect/>
          </a:stretch>
        </p:blipFill>
        <p:spPr>
          <a:xfrm>
            <a:off x="5562600" y="4343400"/>
            <a:ext cx="34290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304800"/>
            <a:ext cx="239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Difficulties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905000"/>
            <a:ext cx="451841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•</a:t>
            </a:r>
            <a:r>
              <a:rPr lang="en-US" dirty="0" smtClean="0"/>
              <a:t> </a:t>
            </a:r>
            <a:r>
              <a:rPr lang="en-US" sz="2000" dirty="0" smtClean="0">
                <a:latin typeface="Calibri" pitchFamily="34" charset="0"/>
              </a:rPr>
              <a:t>Site selection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Geologic maps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Geologic time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Easier to copy from textbook or website</a:t>
            </a:r>
          </a:p>
          <a:p>
            <a:r>
              <a:rPr lang="en-US" sz="2000" dirty="0" smtClean="0">
                <a:latin typeface="Calibri" pitchFamily="34" charset="0"/>
              </a:rPr>
              <a:t> verbatim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• No practice in public speaking skills in </a:t>
            </a:r>
          </a:p>
          <a:p>
            <a:r>
              <a:rPr lang="en-US" sz="2000" dirty="0" smtClean="0">
                <a:latin typeface="Calibri" pitchFamily="34" charset="0"/>
              </a:rPr>
              <a:t>pre-recorded presentations</a:t>
            </a:r>
          </a:p>
          <a:p>
            <a:endParaRPr lang="en-US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4724400" y="1600200"/>
            <a:ext cx="4003809" cy="4114800"/>
            <a:chOff x="4953000" y="1828800"/>
            <a:chExt cx="4003809" cy="4114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1155" t="25577" r="40529" b="11435"/>
            <a:stretch>
              <a:fillRect/>
            </a:stretch>
          </p:blipFill>
          <p:spPr>
            <a:xfrm>
              <a:off x="4953000" y="1828800"/>
              <a:ext cx="4003809" cy="4114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5105400" y="4038600"/>
              <a:ext cx="914400" cy="1612900"/>
              <a:chOff x="1371600" y="1600200"/>
              <a:chExt cx="2438400" cy="2979295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537" t="76781" r="61575" b="8067"/>
              <a:stretch>
                <a:fillRect/>
              </a:stretch>
            </p:blipFill>
            <p:spPr bwMode="auto">
              <a:xfrm>
                <a:off x="1371600" y="1600200"/>
                <a:ext cx="2438400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0537" t="78838" r="61575" b="8067"/>
              <a:stretch>
                <a:fillRect/>
              </a:stretch>
            </p:blipFill>
            <p:spPr bwMode="auto">
              <a:xfrm>
                <a:off x="1371600" y="3512695"/>
                <a:ext cx="2438400" cy="106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0537" t="80521" r="61575" b="9189"/>
              <a:stretch>
                <a:fillRect/>
              </a:stretch>
            </p:blipFill>
            <p:spPr bwMode="auto">
              <a:xfrm>
                <a:off x="1371600" y="2713220"/>
                <a:ext cx="24384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5360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Example of student work</a:t>
            </a:r>
          </a:p>
          <a:p>
            <a:r>
              <a:rPr lang="en-US" sz="3200" i="1" dirty="0" smtClean="0">
                <a:latin typeface="Calibri" pitchFamily="34" charset="0"/>
              </a:rPr>
              <a:t>Seattle, </a:t>
            </a:r>
            <a:r>
              <a:rPr lang="en-US" sz="2000" i="1" dirty="0" smtClean="0">
                <a:latin typeface="Calibri" pitchFamily="34" charset="0"/>
              </a:rPr>
              <a:t>Caitlin + Laura</a:t>
            </a:r>
            <a:endParaRPr lang="en-US" sz="2000" i="1" dirty="0">
              <a:latin typeface="Calibri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362200"/>
          <a:ext cx="5638800" cy="4229100"/>
        </p:xfrm>
        <a:graphic>
          <a:graphicData uri="http://schemas.openxmlformats.org/presentationml/2006/ole">
            <p:oleObj spid="_x0000_s1026" name="Acrobat Document" r:id="rId3" imgW="9153000" imgH="6852600" progId="AcroExch.Document.7">
              <p:link updateAutomatic="1"/>
            </p:oleObj>
          </a:graphicData>
        </a:graphic>
      </p:graphicFrame>
      <p:pic>
        <p:nvPicPr>
          <p:cNvPr id="1027" name="Picture 3" descr="C:\Users\Boo\Desktop\workshops\MSU\laura_sketch2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838200"/>
            <a:ext cx="3886200" cy="574069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rot="5400000">
            <a:off x="1372394" y="1828006"/>
            <a:ext cx="762000" cy="15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1143000"/>
            <a:ext cx="914400" cy="15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Example of student work</a:t>
            </a:r>
            <a:br>
              <a:rPr lang="en-US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3600" i="1" dirty="0" smtClean="0">
                <a:solidFill>
                  <a:schemeClr val="tx1"/>
                </a:solidFill>
                <a:latin typeface="Calibri" pitchFamily="34" charset="0"/>
              </a:rPr>
              <a:t>Lanikai Beach, </a:t>
            </a:r>
            <a:r>
              <a:rPr lang="en-US" sz="2200" i="1" dirty="0" smtClean="0">
                <a:solidFill>
                  <a:schemeClr val="tx1"/>
                </a:solidFill>
                <a:latin typeface="Calibri" pitchFamily="34" charset="0"/>
              </a:rPr>
              <a:t>Griffan </a:t>
            </a:r>
            <a:endParaRPr lang="en-US" sz="22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" name="Drawing">
            <a:hlinkClick r:id="" action="ppaction://media"/>
          </p:cNvPr>
          <p:cNvPicPr>
            <a:picLocks noRot="1" noChangeAspect="1"/>
          </p:cNvPicPr>
          <p:nvPr>
            <a:wavAudioFile r:embed="rId1" name="Drawing"/>
          </p:nvPr>
        </p:nvPicPr>
        <p:blipFill>
          <a:blip r:embed="rId3" cstate="print"/>
          <a:stretch>
            <a:fillRect/>
          </a:stretch>
        </p:blipFill>
        <p:spPr>
          <a:xfrm>
            <a:off x="8458200" y="1828800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85999" y="685801"/>
            <a:ext cx="4419601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5" descr="100_31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3371850"/>
              <a:ext cx="4648200" cy="348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100_313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4572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100_31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429000"/>
              <a:ext cx="4572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4648200" y="228600"/>
            <a:ext cx="4331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Example of student work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800" y="1905000"/>
            <a:ext cx="2736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Bainbridge Island, </a:t>
            </a:r>
          </a:p>
          <a:p>
            <a:r>
              <a:rPr lang="en-US" sz="2000" i="1" dirty="0" smtClean="0"/>
              <a:t>Hailey and Colleen</a:t>
            </a:r>
            <a:endParaRPr lang="en-US" sz="2000" i="1" dirty="0"/>
          </a:p>
        </p:txBody>
      </p:sp>
      <p:pic>
        <p:nvPicPr>
          <p:cNvPr id="1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6400800"/>
            <a:ext cx="249238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3" name="Content Placeholder 3" descr="Snapshot 2010-05-24 21-30-50.tif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5428" r="-5428"/>
          <a:stretch>
            <a:fillRect/>
          </a:stretch>
        </p:blipFill>
        <p:spPr>
          <a:xfrm>
            <a:off x="-685800" y="-685800"/>
            <a:ext cx="13073063" cy="7740651"/>
          </a:xfr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51550"/>
            <a:ext cx="282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4419600" cy="1447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Example of student work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Deception Pass</a:t>
            </a:r>
            <a:r>
              <a:rPr lang="en-US" i="1" dirty="0" smtClean="0">
                <a:solidFill>
                  <a:schemeClr val="tx1"/>
                </a:solidFill>
              </a:rPr>
              <a:t>, Alex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mp="http://schemas.microsoft.com/office/mac/powerpoint/2008/main" xmlns:mv="urn:schemas-microsoft-com:mac:vml" xmlns="" Requires="mp">
      <mp:transition advClick="0" advTm="47000">
        <mp:cube dir="u"/>
      </mp:transition>
    </mc:Choice>
    <mc:Fallback>
      <p:transition advClick="0" advTm="47000">
        <p:cover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220</TotalTime>
  <Words>321</Words>
  <Application>Microsoft Office PowerPoint</Application>
  <PresentationFormat>On-screen Show (4:3)</PresentationFormat>
  <Paragraphs>101</Paragraphs>
  <Slides>13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Median</vt:lpstr>
      <vt:lpstr>C:\Users\Boo\Desktop\cascadia\sample_sketch.pdf</vt:lpstr>
      <vt:lpstr>Slide 1</vt:lpstr>
      <vt:lpstr>Slide 2</vt:lpstr>
      <vt:lpstr>Slide 3</vt:lpstr>
      <vt:lpstr>Slide 4</vt:lpstr>
      <vt:lpstr>Slide 5</vt:lpstr>
      <vt:lpstr>Slide 6</vt:lpstr>
      <vt:lpstr>Example of student work Lanikai Beach, Griffan 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Lyn</dc:creator>
  <cp:lastModifiedBy>Information Technology Services</cp:lastModifiedBy>
  <cp:revision>64</cp:revision>
  <dcterms:created xsi:type="dcterms:W3CDTF">2010-07-25T18:09:16Z</dcterms:created>
  <dcterms:modified xsi:type="dcterms:W3CDTF">2010-08-10T01:02:52Z</dcterms:modified>
</cp:coreProperties>
</file>